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7.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65" r:id="rId1"/>
    <p:sldMasterId id="2147484824" r:id="rId2"/>
    <p:sldMasterId id="2147484852" r:id="rId3"/>
    <p:sldMasterId id="2147484868" r:id="rId4"/>
    <p:sldMasterId id="2147484887" r:id="rId5"/>
    <p:sldMasterId id="2147484909" r:id="rId6"/>
    <p:sldMasterId id="2147484921" r:id="rId7"/>
    <p:sldMasterId id="2147484948" r:id="rId8"/>
    <p:sldMasterId id="2147484964" r:id="rId9"/>
  </p:sldMasterIdLst>
  <p:notesMasterIdLst>
    <p:notesMasterId r:id="rId41"/>
  </p:notesMasterIdLst>
  <p:handoutMasterIdLst>
    <p:handoutMasterId r:id="rId42"/>
  </p:handoutMasterIdLst>
  <p:sldIdLst>
    <p:sldId id="259" r:id="rId10"/>
    <p:sldId id="522" r:id="rId11"/>
    <p:sldId id="546" r:id="rId12"/>
    <p:sldId id="549" r:id="rId13"/>
    <p:sldId id="553" r:id="rId14"/>
    <p:sldId id="550" r:id="rId15"/>
    <p:sldId id="583" r:id="rId16"/>
    <p:sldId id="573" r:id="rId17"/>
    <p:sldId id="574" r:id="rId18"/>
    <p:sldId id="576" r:id="rId19"/>
    <p:sldId id="552" r:id="rId20"/>
    <p:sldId id="548" r:id="rId21"/>
    <p:sldId id="567" r:id="rId22"/>
    <p:sldId id="551" r:id="rId23"/>
    <p:sldId id="560" r:id="rId24"/>
    <p:sldId id="561" r:id="rId25"/>
    <p:sldId id="581" r:id="rId26"/>
    <p:sldId id="577" r:id="rId27"/>
    <p:sldId id="566" r:id="rId28"/>
    <p:sldId id="563" r:id="rId29"/>
    <p:sldId id="564" r:id="rId30"/>
    <p:sldId id="565" r:id="rId31"/>
    <p:sldId id="570" r:id="rId32"/>
    <p:sldId id="571" r:id="rId33"/>
    <p:sldId id="572" r:id="rId34"/>
    <p:sldId id="569" r:id="rId35"/>
    <p:sldId id="578" r:id="rId36"/>
    <p:sldId id="579" r:id="rId37"/>
    <p:sldId id="580" r:id="rId38"/>
    <p:sldId id="582" r:id="rId39"/>
    <p:sldId id="568" r:id="rId40"/>
  </p:sldIdLst>
  <p:sldSz cx="12192000" cy="6858000"/>
  <p:notesSz cx="6858000" cy="9144000"/>
  <p:custShowLst>
    <p:custShow name="Reporting Services" id="0">
      <p:sldLst/>
    </p:custShow>
    <p:custShow name="PowerBI" id="1">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00E07C6-10D2-4D4F-A575-3039F4A561A6}">
          <p14:sldIdLst>
            <p14:sldId id="259"/>
            <p14:sldId id="522"/>
            <p14:sldId id="546"/>
            <p14:sldId id="549"/>
            <p14:sldId id="553"/>
            <p14:sldId id="550"/>
            <p14:sldId id="583"/>
            <p14:sldId id="573"/>
            <p14:sldId id="574"/>
            <p14:sldId id="576"/>
            <p14:sldId id="552"/>
            <p14:sldId id="548"/>
            <p14:sldId id="567"/>
            <p14:sldId id="551"/>
            <p14:sldId id="560"/>
            <p14:sldId id="561"/>
            <p14:sldId id="581"/>
            <p14:sldId id="577"/>
            <p14:sldId id="566"/>
            <p14:sldId id="563"/>
            <p14:sldId id="564"/>
            <p14:sldId id="565"/>
            <p14:sldId id="570"/>
            <p14:sldId id="571"/>
            <p14:sldId id="572"/>
            <p14:sldId id="569"/>
            <p14:sldId id="578"/>
            <p14:sldId id="579"/>
            <p14:sldId id="580"/>
            <p14:sldId id="582"/>
            <p14:sldId id="5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6" autoAdjust="0"/>
    <p:restoredTop sz="79670" autoAdjust="0"/>
  </p:normalViewPr>
  <p:slideViewPr>
    <p:cSldViewPr snapToGrid="0">
      <p:cViewPr varScale="1">
        <p:scale>
          <a:sx n="71" d="100"/>
          <a:sy n="71" d="100"/>
        </p:scale>
        <p:origin x="462" y="51"/>
      </p:cViewPr>
      <p:guideLst/>
    </p:cSldViewPr>
  </p:slideViewPr>
  <p:notesTextViewPr>
    <p:cViewPr>
      <p:scale>
        <a:sx n="3" d="2"/>
        <a:sy n="3" d="2"/>
      </p:scale>
      <p:origin x="0" y="0"/>
    </p:cViewPr>
  </p:notesTextViewPr>
  <p:sorterViewPr>
    <p:cViewPr varScale="1">
      <p:scale>
        <a:sx n="100" d="100"/>
        <a:sy n="100" d="100"/>
      </p:scale>
      <p:origin x="0" y="-5487"/>
    </p:cViewPr>
  </p:sorterViewPr>
  <p:notesViewPr>
    <p:cSldViewPr snapToGrid="0">
      <p:cViewPr varScale="1">
        <p:scale>
          <a:sx n="95" d="100"/>
          <a:sy n="95" d="100"/>
        </p:scale>
        <p:origin x="4042"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erra" userId="8ac5bb8964d8f761" providerId="LiveId" clId="{2D449D55-7C03-45E2-96B1-654D0670C0B5}"/>
    <pc:docChg chg="modSld">
      <pc:chgData name="James Serra" userId="8ac5bb8964d8f761" providerId="LiveId" clId="{2D449D55-7C03-45E2-96B1-654D0670C0B5}" dt="2017-12-13T19:53:08.814" v="100" actId="2696"/>
      <pc:docMkLst>
        <pc:docMk/>
      </pc:docMkLst>
      <pc:sldChg chg="modNotesTx">
        <pc:chgData name="James Serra" userId="8ac5bb8964d8f761" providerId="LiveId" clId="{2D449D55-7C03-45E2-96B1-654D0670C0B5}" dt="2017-12-13T19:51:55.874" v="1" actId="20577"/>
        <pc:sldMkLst>
          <pc:docMk/>
          <pc:sldMk cId="2692945137" sldId="259"/>
        </pc:sldMkLst>
      </pc:sldChg>
      <pc:sldMasterChg chg="delSldLayout">
        <pc:chgData name="James Serra" userId="8ac5bb8964d8f761" providerId="LiveId" clId="{2D449D55-7C03-45E2-96B1-654D0670C0B5}" dt="2017-12-13T19:53:08.526" v="21" actId="2696"/>
        <pc:sldMasterMkLst>
          <pc:docMk/>
          <pc:sldMasterMk cId="3103032543" sldId="2147484765"/>
        </pc:sldMasterMkLst>
        <pc:sldLayoutChg chg="del">
          <pc:chgData name="James Serra" userId="8ac5bb8964d8f761" providerId="LiveId" clId="{2D449D55-7C03-45E2-96B1-654D0670C0B5}" dt="2017-12-13T19:53:08.526" v="21" actId="2696"/>
          <pc:sldLayoutMkLst>
            <pc:docMk/>
            <pc:sldMasterMk cId="3103032543" sldId="2147484765"/>
            <pc:sldLayoutMk cId="1690569207" sldId="2147484766"/>
          </pc:sldLayoutMkLst>
        </pc:sldLayoutChg>
        <pc:sldLayoutChg chg="del">
          <pc:chgData name="James Serra" userId="8ac5bb8964d8f761" providerId="LiveId" clId="{2D449D55-7C03-45E2-96B1-654D0670C0B5}" dt="2017-12-13T19:53:08.520" v="20" actId="2696"/>
          <pc:sldLayoutMkLst>
            <pc:docMk/>
            <pc:sldMasterMk cId="3103032543" sldId="2147484765"/>
            <pc:sldLayoutMk cId="2674325088" sldId="2147484767"/>
          </pc:sldLayoutMkLst>
        </pc:sldLayoutChg>
        <pc:sldLayoutChg chg="del">
          <pc:chgData name="James Serra" userId="8ac5bb8964d8f761" providerId="LiveId" clId="{2D449D55-7C03-45E2-96B1-654D0670C0B5}" dt="2017-12-13T19:53:08.517" v="19" actId="2696"/>
          <pc:sldLayoutMkLst>
            <pc:docMk/>
            <pc:sldMasterMk cId="3103032543" sldId="2147484765"/>
            <pc:sldLayoutMk cId="1571197075" sldId="2147484768"/>
          </pc:sldLayoutMkLst>
        </pc:sldLayoutChg>
        <pc:sldLayoutChg chg="del">
          <pc:chgData name="James Serra" userId="8ac5bb8964d8f761" providerId="LiveId" clId="{2D449D55-7C03-45E2-96B1-654D0670C0B5}" dt="2017-12-13T19:53:08.513" v="18" actId="2696"/>
          <pc:sldLayoutMkLst>
            <pc:docMk/>
            <pc:sldMasterMk cId="3103032543" sldId="2147484765"/>
            <pc:sldLayoutMk cId="410946489" sldId="2147484770"/>
          </pc:sldLayoutMkLst>
        </pc:sldLayoutChg>
        <pc:sldLayoutChg chg="del">
          <pc:chgData name="James Serra" userId="8ac5bb8964d8f761" providerId="LiveId" clId="{2D449D55-7C03-45E2-96B1-654D0670C0B5}" dt="2017-12-13T19:53:08.510" v="17" actId="2696"/>
          <pc:sldLayoutMkLst>
            <pc:docMk/>
            <pc:sldMasterMk cId="3103032543" sldId="2147484765"/>
            <pc:sldLayoutMk cId="3108827187" sldId="2147484771"/>
          </pc:sldLayoutMkLst>
        </pc:sldLayoutChg>
        <pc:sldLayoutChg chg="del">
          <pc:chgData name="James Serra" userId="8ac5bb8964d8f761" providerId="LiveId" clId="{2D449D55-7C03-45E2-96B1-654D0670C0B5}" dt="2017-12-13T19:53:08.507" v="16" actId="2696"/>
          <pc:sldLayoutMkLst>
            <pc:docMk/>
            <pc:sldMasterMk cId="3103032543" sldId="2147484765"/>
            <pc:sldLayoutMk cId="3649766786" sldId="2147484772"/>
          </pc:sldLayoutMkLst>
        </pc:sldLayoutChg>
        <pc:sldLayoutChg chg="del">
          <pc:chgData name="James Serra" userId="8ac5bb8964d8f761" providerId="LiveId" clId="{2D449D55-7C03-45E2-96B1-654D0670C0B5}" dt="2017-12-13T19:53:08.494" v="15" actId="2696"/>
          <pc:sldLayoutMkLst>
            <pc:docMk/>
            <pc:sldMasterMk cId="3103032543" sldId="2147484765"/>
            <pc:sldLayoutMk cId="3797350968" sldId="2147484774"/>
          </pc:sldLayoutMkLst>
        </pc:sldLayoutChg>
        <pc:sldLayoutChg chg="del">
          <pc:chgData name="James Serra" userId="8ac5bb8964d8f761" providerId="LiveId" clId="{2D449D55-7C03-45E2-96B1-654D0670C0B5}" dt="2017-12-13T19:53:08.490" v="14" actId="2696"/>
          <pc:sldLayoutMkLst>
            <pc:docMk/>
            <pc:sldMasterMk cId="3103032543" sldId="2147484765"/>
            <pc:sldLayoutMk cId="202252723" sldId="2147484775"/>
          </pc:sldLayoutMkLst>
        </pc:sldLayoutChg>
        <pc:sldLayoutChg chg="del">
          <pc:chgData name="James Serra" userId="8ac5bb8964d8f761" providerId="LiveId" clId="{2D449D55-7C03-45E2-96B1-654D0670C0B5}" dt="2017-12-13T19:53:08.486" v="13" actId="2696"/>
          <pc:sldLayoutMkLst>
            <pc:docMk/>
            <pc:sldMasterMk cId="3103032543" sldId="2147484765"/>
            <pc:sldLayoutMk cId="1096379120" sldId="2147484776"/>
          </pc:sldLayoutMkLst>
        </pc:sldLayoutChg>
        <pc:sldLayoutChg chg="del">
          <pc:chgData name="James Serra" userId="8ac5bb8964d8f761" providerId="LiveId" clId="{2D449D55-7C03-45E2-96B1-654D0670C0B5}" dt="2017-12-13T19:53:08.483" v="12" actId="2696"/>
          <pc:sldLayoutMkLst>
            <pc:docMk/>
            <pc:sldMasterMk cId="3103032543" sldId="2147484765"/>
            <pc:sldLayoutMk cId="1038607928" sldId="2147484777"/>
          </pc:sldLayoutMkLst>
        </pc:sldLayoutChg>
        <pc:sldLayoutChg chg="del">
          <pc:chgData name="James Serra" userId="8ac5bb8964d8f761" providerId="LiveId" clId="{2D449D55-7C03-45E2-96B1-654D0670C0B5}" dt="2017-12-13T19:53:08.472" v="11" actId="2696"/>
          <pc:sldLayoutMkLst>
            <pc:docMk/>
            <pc:sldMasterMk cId="3103032543" sldId="2147484765"/>
            <pc:sldLayoutMk cId="498647736" sldId="2147484778"/>
          </pc:sldLayoutMkLst>
        </pc:sldLayoutChg>
        <pc:sldLayoutChg chg="del">
          <pc:chgData name="James Serra" userId="8ac5bb8964d8f761" providerId="LiveId" clId="{2D449D55-7C03-45E2-96B1-654D0670C0B5}" dt="2017-12-13T19:53:08.469" v="10" actId="2696"/>
          <pc:sldLayoutMkLst>
            <pc:docMk/>
            <pc:sldMasterMk cId="3103032543" sldId="2147484765"/>
            <pc:sldLayoutMk cId="2352022098" sldId="2147484779"/>
          </pc:sldLayoutMkLst>
        </pc:sldLayoutChg>
        <pc:sldLayoutChg chg="del">
          <pc:chgData name="James Serra" userId="8ac5bb8964d8f761" providerId="LiveId" clId="{2D449D55-7C03-45E2-96B1-654D0670C0B5}" dt="2017-12-13T19:53:08.467" v="9" actId="2696"/>
          <pc:sldLayoutMkLst>
            <pc:docMk/>
            <pc:sldMasterMk cId="3103032543" sldId="2147484765"/>
            <pc:sldLayoutMk cId="1808471357" sldId="2147484780"/>
          </pc:sldLayoutMkLst>
        </pc:sldLayoutChg>
        <pc:sldLayoutChg chg="del">
          <pc:chgData name="James Serra" userId="8ac5bb8964d8f761" providerId="LiveId" clId="{2D449D55-7C03-45E2-96B1-654D0670C0B5}" dt="2017-12-13T19:53:08.464" v="8" actId="2696"/>
          <pc:sldLayoutMkLst>
            <pc:docMk/>
            <pc:sldMasterMk cId="3103032543" sldId="2147484765"/>
            <pc:sldLayoutMk cId="300524077" sldId="2147484781"/>
          </pc:sldLayoutMkLst>
        </pc:sldLayoutChg>
        <pc:sldLayoutChg chg="del">
          <pc:chgData name="James Serra" userId="8ac5bb8964d8f761" providerId="LiveId" clId="{2D449D55-7C03-45E2-96B1-654D0670C0B5}" dt="2017-12-13T19:53:08.462" v="7" actId="2696"/>
          <pc:sldLayoutMkLst>
            <pc:docMk/>
            <pc:sldMasterMk cId="3103032543" sldId="2147484765"/>
            <pc:sldLayoutMk cId="3511799458" sldId="2147484782"/>
          </pc:sldLayoutMkLst>
        </pc:sldLayoutChg>
        <pc:sldLayoutChg chg="del">
          <pc:chgData name="James Serra" userId="8ac5bb8964d8f761" providerId="LiveId" clId="{2D449D55-7C03-45E2-96B1-654D0670C0B5}" dt="2017-12-13T19:53:08.459" v="6" actId="2696"/>
          <pc:sldLayoutMkLst>
            <pc:docMk/>
            <pc:sldMasterMk cId="3103032543" sldId="2147484765"/>
            <pc:sldLayoutMk cId="3673963323" sldId="2147484783"/>
          </pc:sldLayoutMkLst>
        </pc:sldLayoutChg>
        <pc:sldLayoutChg chg="del">
          <pc:chgData name="James Serra" userId="8ac5bb8964d8f761" providerId="LiveId" clId="{2D449D55-7C03-45E2-96B1-654D0670C0B5}" dt="2017-12-13T19:53:08.456" v="5" actId="2696"/>
          <pc:sldLayoutMkLst>
            <pc:docMk/>
            <pc:sldMasterMk cId="3103032543" sldId="2147484765"/>
            <pc:sldLayoutMk cId="4144292010" sldId="2147484784"/>
          </pc:sldLayoutMkLst>
        </pc:sldLayoutChg>
        <pc:sldLayoutChg chg="del">
          <pc:chgData name="James Serra" userId="8ac5bb8964d8f761" providerId="LiveId" clId="{2D449D55-7C03-45E2-96B1-654D0670C0B5}" dt="2017-12-13T19:53:08.452" v="4" actId="2696"/>
          <pc:sldLayoutMkLst>
            <pc:docMk/>
            <pc:sldMasterMk cId="3103032543" sldId="2147484765"/>
            <pc:sldLayoutMk cId="2753055670" sldId="2147484785"/>
          </pc:sldLayoutMkLst>
        </pc:sldLayoutChg>
        <pc:sldLayoutChg chg="del">
          <pc:chgData name="James Serra" userId="8ac5bb8964d8f761" providerId="LiveId" clId="{2D449D55-7C03-45E2-96B1-654D0670C0B5}" dt="2017-12-13T19:53:08.447" v="3" actId="2696"/>
          <pc:sldLayoutMkLst>
            <pc:docMk/>
            <pc:sldMasterMk cId="3103032543" sldId="2147484765"/>
            <pc:sldLayoutMk cId="1524729275" sldId="2147484786"/>
          </pc:sldLayoutMkLst>
        </pc:sldLayoutChg>
        <pc:sldLayoutChg chg="del">
          <pc:chgData name="James Serra" userId="8ac5bb8964d8f761" providerId="LiveId" clId="{2D449D55-7C03-45E2-96B1-654D0670C0B5}" dt="2017-12-13T19:53:08.433" v="2" actId="2696"/>
          <pc:sldLayoutMkLst>
            <pc:docMk/>
            <pc:sldMasterMk cId="3103032543" sldId="2147484765"/>
            <pc:sldLayoutMk cId="88214764" sldId="2147484787"/>
          </pc:sldLayoutMkLst>
        </pc:sldLayoutChg>
      </pc:sldMasterChg>
      <pc:sldMasterChg chg="delSldLayout">
        <pc:chgData name="James Serra" userId="8ac5bb8964d8f761" providerId="LiveId" clId="{2D449D55-7C03-45E2-96B1-654D0670C0B5}" dt="2017-12-13T19:53:08.530" v="22" actId="2696"/>
        <pc:sldMasterMkLst>
          <pc:docMk/>
          <pc:sldMasterMk cId="1860912042" sldId="2147484824"/>
        </pc:sldMasterMkLst>
        <pc:sldLayoutChg chg="del">
          <pc:chgData name="James Serra" userId="8ac5bb8964d8f761" providerId="LiveId" clId="{2D449D55-7C03-45E2-96B1-654D0670C0B5}" dt="2017-12-13T19:53:08.530" v="22" actId="2696"/>
          <pc:sldLayoutMkLst>
            <pc:docMk/>
            <pc:sldMasterMk cId="1860912042" sldId="2147484824"/>
            <pc:sldLayoutMk cId="191060782" sldId="2147484831"/>
          </pc:sldLayoutMkLst>
        </pc:sldLayoutChg>
      </pc:sldMasterChg>
      <pc:sldMasterChg chg="delSldLayout">
        <pc:chgData name="James Serra" userId="8ac5bb8964d8f761" providerId="LiveId" clId="{2D449D55-7C03-45E2-96B1-654D0670C0B5}" dt="2017-12-13T19:53:08.550" v="23" actId="2696"/>
        <pc:sldMasterMkLst>
          <pc:docMk/>
          <pc:sldMasterMk cId="2822238836" sldId="2147484852"/>
        </pc:sldMasterMkLst>
        <pc:sldLayoutChg chg="del">
          <pc:chgData name="James Serra" userId="8ac5bb8964d8f761" providerId="LiveId" clId="{2D449D55-7C03-45E2-96B1-654D0670C0B5}" dt="2017-12-13T19:53:08.550" v="23" actId="2696"/>
          <pc:sldLayoutMkLst>
            <pc:docMk/>
            <pc:sldMasterMk cId="2822238836" sldId="2147484852"/>
            <pc:sldLayoutMk cId="2113880293" sldId="2147484863"/>
          </pc:sldLayoutMkLst>
        </pc:sldLayoutChg>
      </pc:sldMasterChg>
      <pc:sldMasterChg chg="delSldLayout">
        <pc:chgData name="James Serra" userId="8ac5bb8964d8f761" providerId="LiveId" clId="{2D449D55-7C03-45E2-96B1-654D0670C0B5}" dt="2017-12-13T19:53:08.631" v="41" actId="2696"/>
        <pc:sldMasterMkLst>
          <pc:docMk/>
          <pc:sldMasterMk cId="1130912166" sldId="2147484868"/>
        </pc:sldMasterMkLst>
        <pc:sldLayoutChg chg="del">
          <pc:chgData name="James Serra" userId="8ac5bb8964d8f761" providerId="LiveId" clId="{2D449D55-7C03-45E2-96B1-654D0670C0B5}" dt="2017-12-13T19:53:08.631" v="41" actId="2696"/>
          <pc:sldLayoutMkLst>
            <pc:docMk/>
            <pc:sldMasterMk cId="1130912166" sldId="2147484868"/>
            <pc:sldLayoutMk cId="1047395285" sldId="2147484869"/>
          </pc:sldLayoutMkLst>
        </pc:sldLayoutChg>
        <pc:sldLayoutChg chg="del">
          <pc:chgData name="James Serra" userId="8ac5bb8964d8f761" providerId="LiveId" clId="{2D449D55-7C03-45E2-96B1-654D0670C0B5}" dt="2017-12-13T19:53:08.627" v="40" actId="2696"/>
          <pc:sldLayoutMkLst>
            <pc:docMk/>
            <pc:sldMasterMk cId="1130912166" sldId="2147484868"/>
            <pc:sldLayoutMk cId="1368873799" sldId="2147484870"/>
          </pc:sldLayoutMkLst>
        </pc:sldLayoutChg>
        <pc:sldLayoutChg chg="del">
          <pc:chgData name="James Serra" userId="8ac5bb8964d8f761" providerId="LiveId" clId="{2D449D55-7C03-45E2-96B1-654D0670C0B5}" dt="2017-12-13T19:53:08.623" v="39" actId="2696"/>
          <pc:sldLayoutMkLst>
            <pc:docMk/>
            <pc:sldMasterMk cId="1130912166" sldId="2147484868"/>
            <pc:sldLayoutMk cId="330291969" sldId="2147484871"/>
          </pc:sldLayoutMkLst>
        </pc:sldLayoutChg>
        <pc:sldLayoutChg chg="del">
          <pc:chgData name="James Serra" userId="8ac5bb8964d8f761" providerId="LiveId" clId="{2D449D55-7C03-45E2-96B1-654D0670C0B5}" dt="2017-12-13T19:53:08.620" v="38" actId="2696"/>
          <pc:sldLayoutMkLst>
            <pc:docMk/>
            <pc:sldMasterMk cId="1130912166" sldId="2147484868"/>
            <pc:sldLayoutMk cId="1785959548" sldId="2147484872"/>
          </pc:sldLayoutMkLst>
        </pc:sldLayoutChg>
        <pc:sldLayoutChg chg="del">
          <pc:chgData name="James Serra" userId="8ac5bb8964d8f761" providerId="LiveId" clId="{2D449D55-7C03-45E2-96B1-654D0670C0B5}" dt="2017-12-13T19:53:08.616" v="37" actId="2696"/>
          <pc:sldLayoutMkLst>
            <pc:docMk/>
            <pc:sldMasterMk cId="1130912166" sldId="2147484868"/>
            <pc:sldLayoutMk cId="690256106" sldId="2147484873"/>
          </pc:sldLayoutMkLst>
        </pc:sldLayoutChg>
        <pc:sldLayoutChg chg="del">
          <pc:chgData name="James Serra" userId="8ac5bb8964d8f761" providerId="LiveId" clId="{2D449D55-7C03-45E2-96B1-654D0670C0B5}" dt="2017-12-13T19:53:08.614" v="36" actId="2696"/>
          <pc:sldLayoutMkLst>
            <pc:docMk/>
            <pc:sldMasterMk cId="1130912166" sldId="2147484868"/>
            <pc:sldLayoutMk cId="701102463" sldId="2147484874"/>
          </pc:sldLayoutMkLst>
        </pc:sldLayoutChg>
        <pc:sldLayoutChg chg="del">
          <pc:chgData name="James Serra" userId="8ac5bb8964d8f761" providerId="LiveId" clId="{2D449D55-7C03-45E2-96B1-654D0670C0B5}" dt="2017-12-13T19:53:08.611" v="35" actId="2696"/>
          <pc:sldLayoutMkLst>
            <pc:docMk/>
            <pc:sldMasterMk cId="1130912166" sldId="2147484868"/>
            <pc:sldLayoutMk cId="3285937691" sldId="2147484875"/>
          </pc:sldLayoutMkLst>
        </pc:sldLayoutChg>
        <pc:sldLayoutChg chg="del">
          <pc:chgData name="James Serra" userId="8ac5bb8964d8f761" providerId="LiveId" clId="{2D449D55-7C03-45E2-96B1-654D0670C0B5}" dt="2017-12-13T19:53:08.607" v="34" actId="2696"/>
          <pc:sldLayoutMkLst>
            <pc:docMk/>
            <pc:sldMasterMk cId="1130912166" sldId="2147484868"/>
            <pc:sldLayoutMk cId="907038679" sldId="2147484876"/>
          </pc:sldLayoutMkLst>
        </pc:sldLayoutChg>
        <pc:sldLayoutChg chg="del">
          <pc:chgData name="James Serra" userId="8ac5bb8964d8f761" providerId="LiveId" clId="{2D449D55-7C03-45E2-96B1-654D0670C0B5}" dt="2017-12-13T19:53:08.603" v="33" actId="2696"/>
          <pc:sldLayoutMkLst>
            <pc:docMk/>
            <pc:sldMasterMk cId="1130912166" sldId="2147484868"/>
            <pc:sldLayoutMk cId="3783130307" sldId="2147484877"/>
          </pc:sldLayoutMkLst>
        </pc:sldLayoutChg>
        <pc:sldLayoutChg chg="del">
          <pc:chgData name="James Serra" userId="8ac5bb8964d8f761" providerId="LiveId" clId="{2D449D55-7C03-45E2-96B1-654D0670C0B5}" dt="2017-12-13T19:53:08.600" v="32" actId="2696"/>
          <pc:sldLayoutMkLst>
            <pc:docMk/>
            <pc:sldMasterMk cId="1130912166" sldId="2147484868"/>
            <pc:sldLayoutMk cId="2563672045" sldId="2147484878"/>
          </pc:sldLayoutMkLst>
        </pc:sldLayoutChg>
        <pc:sldLayoutChg chg="del">
          <pc:chgData name="James Serra" userId="8ac5bb8964d8f761" providerId="LiveId" clId="{2D449D55-7C03-45E2-96B1-654D0670C0B5}" dt="2017-12-13T19:53:08.597" v="31" actId="2696"/>
          <pc:sldLayoutMkLst>
            <pc:docMk/>
            <pc:sldMasterMk cId="1130912166" sldId="2147484868"/>
            <pc:sldLayoutMk cId="3791350621" sldId="2147484879"/>
          </pc:sldLayoutMkLst>
        </pc:sldLayoutChg>
        <pc:sldLayoutChg chg="del">
          <pc:chgData name="James Serra" userId="8ac5bb8964d8f761" providerId="LiveId" clId="{2D449D55-7C03-45E2-96B1-654D0670C0B5}" dt="2017-12-13T19:53:08.595" v="30" actId="2696"/>
          <pc:sldLayoutMkLst>
            <pc:docMk/>
            <pc:sldMasterMk cId="1130912166" sldId="2147484868"/>
            <pc:sldLayoutMk cId="736096876" sldId="2147484880"/>
          </pc:sldLayoutMkLst>
        </pc:sldLayoutChg>
        <pc:sldLayoutChg chg="del">
          <pc:chgData name="James Serra" userId="8ac5bb8964d8f761" providerId="LiveId" clId="{2D449D55-7C03-45E2-96B1-654D0670C0B5}" dt="2017-12-13T19:53:08.581" v="29" actId="2696"/>
          <pc:sldLayoutMkLst>
            <pc:docMk/>
            <pc:sldMasterMk cId="1130912166" sldId="2147484868"/>
            <pc:sldLayoutMk cId="2578173717" sldId="2147484881"/>
          </pc:sldLayoutMkLst>
        </pc:sldLayoutChg>
        <pc:sldLayoutChg chg="del">
          <pc:chgData name="James Serra" userId="8ac5bb8964d8f761" providerId="LiveId" clId="{2D449D55-7C03-45E2-96B1-654D0670C0B5}" dt="2017-12-13T19:53:08.573" v="28" actId="2696"/>
          <pc:sldLayoutMkLst>
            <pc:docMk/>
            <pc:sldMasterMk cId="1130912166" sldId="2147484868"/>
            <pc:sldLayoutMk cId="3737255190" sldId="2147484882"/>
          </pc:sldLayoutMkLst>
        </pc:sldLayoutChg>
        <pc:sldLayoutChg chg="del">
          <pc:chgData name="James Serra" userId="8ac5bb8964d8f761" providerId="LiveId" clId="{2D449D55-7C03-45E2-96B1-654D0670C0B5}" dt="2017-12-13T19:53:08.570" v="27" actId="2696"/>
          <pc:sldLayoutMkLst>
            <pc:docMk/>
            <pc:sldMasterMk cId="1130912166" sldId="2147484868"/>
            <pc:sldLayoutMk cId="1185001664" sldId="2147484883"/>
          </pc:sldLayoutMkLst>
        </pc:sldLayoutChg>
        <pc:sldLayoutChg chg="del">
          <pc:chgData name="James Serra" userId="8ac5bb8964d8f761" providerId="LiveId" clId="{2D449D55-7C03-45E2-96B1-654D0670C0B5}" dt="2017-12-13T19:53:08.566" v="26" actId="2696"/>
          <pc:sldLayoutMkLst>
            <pc:docMk/>
            <pc:sldMasterMk cId="1130912166" sldId="2147484868"/>
            <pc:sldLayoutMk cId="2340045107" sldId="2147484884"/>
          </pc:sldLayoutMkLst>
        </pc:sldLayoutChg>
        <pc:sldLayoutChg chg="del">
          <pc:chgData name="James Serra" userId="8ac5bb8964d8f761" providerId="LiveId" clId="{2D449D55-7C03-45E2-96B1-654D0670C0B5}" dt="2017-12-13T19:53:08.560" v="25" actId="2696"/>
          <pc:sldLayoutMkLst>
            <pc:docMk/>
            <pc:sldMasterMk cId="1130912166" sldId="2147484868"/>
            <pc:sldLayoutMk cId="1094847707" sldId="2147484885"/>
          </pc:sldLayoutMkLst>
        </pc:sldLayoutChg>
        <pc:sldLayoutChg chg="del">
          <pc:chgData name="James Serra" userId="8ac5bb8964d8f761" providerId="LiveId" clId="{2D449D55-7C03-45E2-96B1-654D0670C0B5}" dt="2017-12-13T19:53:08.556" v="24" actId="2696"/>
          <pc:sldLayoutMkLst>
            <pc:docMk/>
            <pc:sldMasterMk cId="1130912166" sldId="2147484868"/>
            <pc:sldLayoutMk cId="513653389" sldId="2147484886"/>
          </pc:sldLayoutMkLst>
        </pc:sldLayoutChg>
      </pc:sldMasterChg>
      <pc:sldMasterChg chg="delSldLayout">
        <pc:chgData name="James Serra" userId="8ac5bb8964d8f761" providerId="LiveId" clId="{2D449D55-7C03-45E2-96B1-654D0670C0B5}" dt="2017-12-13T19:53:08.643" v="45" actId="2696"/>
        <pc:sldMasterMkLst>
          <pc:docMk/>
          <pc:sldMasterMk cId="181324840" sldId="2147484887"/>
        </pc:sldMasterMkLst>
        <pc:sldLayoutChg chg="del">
          <pc:chgData name="James Serra" userId="8ac5bb8964d8f761" providerId="LiveId" clId="{2D449D55-7C03-45E2-96B1-654D0670C0B5}" dt="2017-12-13T19:53:08.643" v="45" actId="2696"/>
          <pc:sldLayoutMkLst>
            <pc:docMk/>
            <pc:sldMasterMk cId="181324840" sldId="2147484887"/>
            <pc:sldLayoutMk cId="209223717" sldId="2147484888"/>
          </pc:sldLayoutMkLst>
        </pc:sldLayoutChg>
        <pc:sldLayoutChg chg="del">
          <pc:chgData name="James Serra" userId="8ac5bb8964d8f761" providerId="LiveId" clId="{2D449D55-7C03-45E2-96B1-654D0670C0B5}" dt="2017-12-13T19:53:08.639" v="44" actId="2696"/>
          <pc:sldLayoutMkLst>
            <pc:docMk/>
            <pc:sldMasterMk cId="181324840" sldId="2147484887"/>
            <pc:sldLayoutMk cId="2181590865" sldId="2147484889"/>
          </pc:sldLayoutMkLst>
        </pc:sldLayoutChg>
        <pc:sldLayoutChg chg="del">
          <pc:chgData name="James Serra" userId="8ac5bb8964d8f761" providerId="LiveId" clId="{2D449D55-7C03-45E2-96B1-654D0670C0B5}" dt="2017-12-13T19:53:08.636" v="43" actId="2696"/>
          <pc:sldLayoutMkLst>
            <pc:docMk/>
            <pc:sldMasterMk cId="181324840" sldId="2147484887"/>
            <pc:sldLayoutMk cId="598093232" sldId="2147484890"/>
          </pc:sldLayoutMkLst>
        </pc:sldLayoutChg>
        <pc:sldLayoutChg chg="del">
          <pc:chgData name="James Serra" userId="8ac5bb8964d8f761" providerId="LiveId" clId="{2D449D55-7C03-45E2-96B1-654D0670C0B5}" dt="2017-12-13T19:53:08.634" v="42" actId="2696"/>
          <pc:sldLayoutMkLst>
            <pc:docMk/>
            <pc:sldMasterMk cId="181324840" sldId="2147484887"/>
            <pc:sldLayoutMk cId="3044643006" sldId="2147484891"/>
          </pc:sldLayoutMkLst>
        </pc:sldLayoutChg>
      </pc:sldMasterChg>
      <pc:sldMasterChg chg="delSldLayout">
        <pc:chgData name="James Serra" userId="8ac5bb8964d8f761" providerId="LiveId" clId="{2D449D55-7C03-45E2-96B1-654D0670C0B5}" dt="2017-12-13T19:53:08.671" v="54" actId="2696"/>
        <pc:sldMasterMkLst>
          <pc:docMk/>
          <pc:sldMasterMk cId="2640124071" sldId="2147484909"/>
        </pc:sldMasterMkLst>
        <pc:sldLayoutChg chg="del">
          <pc:chgData name="James Serra" userId="8ac5bb8964d8f761" providerId="LiveId" clId="{2D449D55-7C03-45E2-96B1-654D0670C0B5}" dt="2017-12-13T19:53:08.671" v="54" actId="2696"/>
          <pc:sldLayoutMkLst>
            <pc:docMk/>
            <pc:sldMasterMk cId="2640124071" sldId="2147484909"/>
            <pc:sldLayoutMk cId="3678177522" sldId="2147484910"/>
          </pc:sldLayoutMkLst>
        </pc:sldLayoutChg>
        <pc:sldLayoutChg chg="del">
          <pc:chgData name="James Serra" userId="8ac5bb8964d8f761" providerId="LiveId" clId="{2D449D55-7C03-45E2-96B1-654D0670C0B5}" dt="2017-12-13T19:53:08.666" v="53" actId="2696"/>
          <pc:sldLayoutMkLst>
            <pc:docMk/>
            <pc:sldMasterMk cId="2640124071" sldId="2147484909"/>
            <pc:sldLayoutMk cId="2791681395" sldId="2147484911"/>
          </pc:sldLayoutMkLst>
        </pc:sldLayoutChg>
        <pc:sldLayoutChg chg="del">
          <pc:chgData name="James Serra" userId="8ac5bb8964d8f761" providerId="LiveId" clId="{2D449D55-7C03-45E2-96B1-654D0670C0B5}" dt="2017-12-13T19:53:08.663" v="52" actId="2696"/>
          <pc:sldLayoutMkLst>
            <pc:docMk/>
            <pc:sldMasterMk cId="2640124071" sldId="2147484909"/>
            <pc:sldLayoutMk cId="4016392109" sldId="2147484912"/>
          </pc:sldLayoutMkLst>
        </pc:sldLayoutChg>
        <pc:sldLayoutChg chg="del">
          <pc:chgData name="James Serra" userId="8ac5bb8964d8f761" providerId="LiveId" clId="{2D449D55-7C03-45E2-96B1-654D0670C0B5}" dt="2017-12-13T19:53:08.661" v="51" actId="2696"/>
          <pc:sldLayoutMkLst>
            <pc:docMk/>
            <pc:sldMasterMk cId="2640124071" sldId="2147484909"/>
            <pc:sldLayoutMk cId="1545372388" sldId="2147484913"/>
          </pc:sldLayoutMkLst>
        </pc:sldLayoutChg>
        <pc:sldLayoutChg chg="del">
          <pc:chgData name="James Serra" userId="8ac5bb8964d8f761" providerId="LiveId" clId="{2D449D55-7C03-45E2-96B1-654D0670C0B5}" dt="2017-12-13T19:53:08.658" v="50" actId="2696"/>
          <pc:sldLayoutMkLst>
            <pc:docMk/>
            <pc:sldMasterMk cId="2640124071" sldId="2147484909"/>
            <pc:sldLayoutMk cId="2654092863" sldId="2147484914"/>
          </pc:sldLayoutMkLst>
        </pc:sldLayoutChg>
        <pc:sldLayoutChg chg="del">
          <pc:chgData name="James Serra" userId="8ac5bb8964d8f761" providerId="LiveId" clId="{2D449D55-7C03-45E2-96B1-654D0670C0B5}" dt="2017-12-13T19:53:08.656" v="49" actId="2696"/>
          <pc:sldLayoutMkLst>
            <pc:docMk/>
            <pc:sldMasterMk cId="2640124071" sldId="2147484909"/>
            <pc:sldLayoutMk cId="27724805" sldId="2147484915"/>
          </pc:sldLayoutMkLst>
        </pc:sldLayoutChg>
        <pc:sldLayoutChg chg="del">
          <pc:chgData name="James Serra" userId="8ac5bb8964d8f761" providerId="LiveId" clId="{2D449D55-7C03-45E2-96B1-654D0670C0B5}" dt="2017-12-13T19:53:08.653" v="48" actId="2696"/>
          <pc:sldLayoutMkLst>
            <pc:docMk/>
            <pc:sldMasterMk cId="2640124071" sldId="2147484909"/>
            <pc:sldLayoutMk cId="3266290685" sldId="2147484916"/>
          </pc:sldLayoutMkLst>
        </pc:sldLayoutChg>
        <pc:sldLayoutChg chg="del">
          <pc:chgData name="James Serra" userId="8ac5bb8964d8f761" providerId="LiveId" clId="{2D449D55-7C03-45E2-96B1-654D0670C0B5}" dt="2017-12-13T19:53:08.650" v="47" actId="2696"/>
          <pc:sldLayoutMkLst>
            <pc:docMk/>
            <pc:sldMasterMk cId="2640124071" sldId="2147484909"/>
            <pc:sldLayoutMk cId="1166126499" sldId="2147484917"/>
          </pc:sldLayoutMkLst>
        </pc:sldLayoutChg>
        <pc:sldLayoutChg chg="del">
          <pc:chgData name="James Serra" userId="8ac5bb8964d8f761" providerId="LiveId" clId="{2D449D55-7C03-45E2-96B1-654D0670C0B5}" dt="2017-12-13T19:53:08.648" v="46" actId="2696"/>
          <pc:sldLayoutMkLst>
            <pc:docMk/>
            <pc:sldMasterMk cId="2640124071" sldId="2147484909"/>
            <pc:sldLayoutMk cId="620226119" sldId="2147484918"/>
          </pc:sldLayoutMkLst>
        </pc:sldLayoutChg>
      </pc:sldMasterChg>
      <pc:sldMasterChg chg="delSldLayout">
        <pc:chgData name="James Serra" userId="8ac5bb8964d8f761" providerId="LiveId" clId="{2D449D55-7C03-45E2-96B1-654D0670C0B5}" dt="2017-12-13T19:53:08.742" v="78" actId="2696"/>
        <pc:sldMasterMkLst>
          <pc:docMk/>
          <pc:sldMasterMk cId="1551458785" sldId="2147484921"/>
        </pc:sldMasterMkLst>
        <pc:sldLayoutChg chg="del">
          <pc:chgData name="James Serra" userId="8ac5bb8964d8f761" providerId="LiveId" clId="{2D449D55-7C03-45E2-96B1-654D0670C0B5}" dt="2017-12-13T19:53:08.742" v="78" actId="2696"/>
          <pc:sldLayoutMkLst>
            <pc:docMk/>
            <pc:sldMasterMk cId="1551458785" sldId="2147484921"/>
            <pc:sldLayoutMk cId="3198994239" sldId="2147484922"/>
          </pc:sldLayoutMkLst>
        </pc:sldLayoutChg>
        <pc:sldLayoutChg chg="del">
          <pc:chgData name="James Serra" userId="8ac5bb8964d8f761" providerId="LiveId" clId="{2D449D55-7C03-45E2-96B1-654D0670C0B5}" dt="2017-12-13T19:53:08.738" v="77" actId="2696"/>
          <pc:sldLayoutMkLst>
            <pc:docMk/>
            <pc:sldMasterMk cId="1551458785" sldId="2147484921"/>
            <pc:sldLayoutMk cId="3126999680" sldId="2147484923"/>
          </pc:sldLayoutMkLst>
        </pc:sldLayoutChg>
        <pc:sldLayoutChg chg="del">
          <pc:chgData name="James Serra" userId="8ac5bb8964d8f761" providerId="LiveId" clId="{2D449D55-7C03-45E2-96B1-654D0670C0B5}" dt="2017-12-13T19:53:08.735" v="76" actId="2696"/>
          <pc:sldLayoutMkLst>
            <pc:docMk/>
            <pc:sldMasterMk cId="1551458785" sldId="2147484921"/>
            <pc:sldLayoutMk cId="2114547235" sldId="2147484924"/>
          </pc:sldLayoutMkLst>
        </pc:sldLayoutChg>
        <pc:sldLayoutChg chg="del">
          <pc:chgData name="James Serra" userId="8ac5bb8964d8f761" providerId="LiveId" clId="{2D449D55-7C03-45E2-96B1-654D0670C0B5}" dt="2017-12-13T19:53:08.732" v="75" actId="2696"/>
          <pc:sldLayoutMkLst>
            <pc:docMk/>
            <pc:sldMasterMk cId="1551458785" sldId="2147484921"/>
            <pc:sldLayoutMk cId="1399137982" sldId="2147484925"/>
          </pc:sldLayoutMkLst>
        </pc:sldLayoutChg>
        <pc:sldLayoutChg chg="del">
          <pc:chgData name="James Serra" userId="8ac5bb8964d8f761" providerId="LiveId" clId="{2D449D55-7C03-45E2-96B1-654D0670C0B5}" dt="2017-12-13T19:53:08.729" v="74" actId="2696"/>
          <pc:sldLayoutMkLst>
            <pc:docMk/>
            <pc:sldMasterMk cId="1551458785" sldId="2147484921"/>
            <pc:sldLayoutMk cId="4070023321" sldId="2147484926"/>
          </pc:sldLayoutMkLst>
        </pc:sldLayoutChg>
        <pc:sldLayoutChg chg="del">
          <pc:chgData name="James Serra" userId="8ac5bb8964d8f761" providerId="LiveId" clId="{2D449D55-7C03-45E2-96B1-654D0670C0B5}" dt="2017-12-13T19:53:08.726" v="73" actId="2696"/>
          <pc:sldLayoutMkLst>
            <pc:docMk/>
            <pc:sldMasterMk cId="1551458785" sldId="2147484921"/>
            <pc:sldLayoutMk cId="875780086" sldId="2147484927"/>
          </pc:sldLayoutMkLst>
        </pc:sldLayoutChg>
        <pc:sldLayoutChg chg="del">
          <pc:chgData name="James Serra" userId="8ac5bb8964d8f761" providerId="LiveId" clId="{2D449D55-7C03-45E2-96B1-654D0670C0B5}" dt="2017-12-13T19:53:08.723" v="72" actId="2696"/>
          <pc:sldLayoutMkLst>
            <pc:docMk/>
            <pc:sldMasterMk cId="1551458785" sldId="2147484921"/>
            <pc:sldLayoutMk cId="2896506161" sldId="2147484928"/>
          </pc:sldLayoutMkLst>
        </pc:sldLayoutChg>
        <pc:sldLayoutChg chg="del">
          <pc:chgData name="James Serra" userId="8ac5bb8964d8f761" providerId="LiveId" clId="{2D449D55-7C03-45E2-96B1-654D0670C0B5}" dt="2017-12-13T19:53:08.720" v="71" actId="2696"/>
          <pc:sldLayoutMkLst>
            <pc:docMk/>
            <pc:sldMasterMk cId="1551458785" sldId="2147484921"/>
            <pc:sldLayoutMk cId="2929350120" sldId="2147484929"/>
          </pc:sldLayoutMkLst>
        </pc:sldLayoutChg>
        <pc:sldLayoutChg chg="del">
          <pc:chgData name="James Serra" userId="8ac5bb8964d8f761" providerId="LiveId" clId="{2D449D55-7C03-45E2-96B1-654D0670C0B5}" dt="2017-12-13T19:53:08.716" v="70" actId="2696"/>
          <pc:sldLayoutMkLst>
            <pc:docMk/>
            <pc:sldMasterMk cId="1551458785" sldId="2147484921"/>
            <pc:sldLayoutMk cId="3425806051" sldId="2147484930"/>
          </pc:sldLayoutMkLst>
        </pc:sldLayoutChg>
        <pc:sldLayoutChg chg="del">
          <pc:chgData name="James Serra" userId="8ac5bb8964d8f761" providerId="LiveId" clId="{2D449D55-7C03-45E2-96B1-654D0670C0B5}" dt="2017-12-13T19:53:08.713" v="69" actId="2696"/>
          <pc:sldLayoutMkLst>
            <pc:docMk/>
            <pc:sldMasterMk cId="1551458785" sldId="2147484921"/>
            <pc:sldLayoutMk cId="259528321" sldId="2147484931"/>
          </pc:sldLayoutMkLst>
        </pc:sldLayoutChg>
        <pc:sldLayoutChg chg="del">
          <pc:chgData name="James Serra" userId="8ac5bb8964d8f761" providerId="LiveId" clId="{2D449D55-7C03-45E2-96B1-654D0670C0B5}" dt="2017-12-13T19:53:08.709" v="68" actId="2696"/>
          <pc:sldLayoutMkLst>
            <pc:docMk/>
            <pc:sldMasterMk cId="1551458785" sldId="2147484921"/>
            <pc:sldLayoutMk cId="3146974827" sldId="2147484932"/>
          </pc:sldLayoutMkLst>
        </pc:sldLayoutChg>
        <pc:sldLayoutChg chg="del">
          <pc:chgData name="James Serra" userId="8ac5bb8964d8f761" providerId="LiveId" clId="{2D449D55-7C03-45E2-96B1-654D0670C0B5}" dt="2017-12-13T19:53:08.706" v="67" actId="2696"/>
          <pc:sldLayoutMkLst>
            <pc:docMk/>
            <pc:sldMasterMk cId="1551458785" sldId="2147484921"/>
            <pc:sldLayoutMk cId="2208218713" sldId="2147484934"/>
          </pc:sldLayoutMkLst>
        </pc:sldLayoutChg>
        <pc:sldLayoutChg chg="del">
          <pc:chgData name="James Serra" userId="8ac5bb8964d8f761" providerId="LiveId" clId="{2D449D55-7C03-45E2-96B1-654D0670C0B5}" dt="2017-12-13T19:53:08.703" v="66" actId="2696"/>
          <pc:sldLayoutMkLst>
            <pc:docMk/>
            <pc:sldMasterMk cId="1551458785" sldId="2147484921"/>
            <pc:sldLayoutMk cId="820485188" sldId="2147484935"/>
          </pc:sldLayoutMkLst>
        </pc:sldLayoutChg>
        <pc:sldLayoutChg chg="del">
          <pc:chgData name="James Serra" userId="8ac5bb8964d8f761" providerId="LiveId" clId="{2D449D55-7C03-45E2-96B1-654D0670C0B5}" dt="2017-12-13T19:53:08.701" v="65" actId="2696"/>
          <pc:sldLayoutMkLst>
            <pc:docMk/>
            <pc:sldMasterMk cId="1551458785" sldId="2147484921"/>
            <pc:sldLayoutMk cId="1578018435" sldId="2147484936"/>
          </pc:sldLayoutMkLst>
        </pc:sldLayoutChg>
        <pc:sldLayoutChg chg="del">
          <pc:chgData name="James Serra" userId="8ac5bb8964d8f761" providerId="LiveId" clId="{2D449D55-7C03-45E2-96B1-654D0670C0B5}" dt="2017-12-13T19:53:08.698" v="64" actId="2696"/>
          <pc:sldLayoutMkLst>
            <pc:docMk/>
            <pc:sldMasterMk cId="1551458785" sldId="2147484921"/>
            <pc:sldLayoutMk cId="2565567517" sldId="2147484937"/>
          </pc:sldLayoutMkLst>
        </pc:sldLayoutChg>
        <pc:sldLayoutChg chg="del">
          <pc:chgData name="James Serra" userId="8ac5bb8964d8f761" providerId="LiveId" clId="{2D449D55-7C03-45E2-96B1-654D0670C0B5}" dt="2017-12-13T19:53:08.695" v="63" actId="2696"/>
          <pc:sldLayoutMkLst>
            <pc:docMk/>
            <pc:sldMasterMk cId="1551458785" sldId="2147484921"/>
            <pc:sldLayoutMk cId="407620116" sldId="2147484938"/>
          </pc:sldLayoutMkLst>
        </pc:sldLayoutChg>
        <pc:sldLayoutChg chg="del">
          <pc:chgData name="James Serra" userId="8ac5bb8964d8f761" providerId="LiveId" clId="{2D449D55-7C03-45E2-96B1-654D0670C0B5}" dt="2017-12-13T19:53:08.692" v="62" actId="2696"/>
          <pc:sldLayoutMkLst>
            <pc:docMk/>
            <pc:sldMasterMk cId="1551458785" sldId="2147484921"/>
            <pc:sldLayoutMk cId="1676151801" sldId="2147484939"/>
          </pc:sldLayoutMkLst>
        </pc:sldLayoutChg>
        <pc:sldLayoutChg chg="del">
          <pc:chgData name="James Serra" userId="8ac5bb8964d8f761" providerId="LiveId" clId="{2D449D55-7C03-45E2-96B1-654D0670C0B5}" dt="2017-12-13T19:53:08.690" v="61" actId="2696"/>
          <pc:sldLayoutMkLst>
            <pc:docMk/>
            <pc:sldMasterMk cId="1551458785" sldId="2147484921"/>
            <pc:sldLayoutMk cId="2062445813" sldId="2147484940"/>
          </pc:sldLayoutMkLst>
        </pc:sldLayoutChg>
        <pc:sldLayoutChg chg="del">
          <pc:chgData name="James Serra" userId="8ac5bb8964d8f761" providerId="LiveId" clId="{2D449D55-7C03-45E2-96B1-654D0670C0B5}" dt="2017-12-13T19:53:08.688" v="60" actId="2696"/>
          <pc:sldLayoutMkLst>
            <pc:docMk/>
            <pc:sldMasterMk cId="1551458785" sldId="2147484921"/>
            <pc:sldLayoutMk cId="3409363521" sldId="2147484941"/>
          </pc:sldLayoutMkLst>
        </pc:sldLayoutChg>
        <pc:sldLayoutChg chg="del">
          <pc:chgData name="James Serra" userId="8ac5bb8964d8f761" providerId="LiveId" clId="{2D449D55-7C03-45E2-96B1-654D0670C0B5}" dt="2017-12-13T19:53:08.685" v="59" actId="2696"/>
          <pc:sldLayoutMkLst>
            <pc:docMk/>
            <pc:sldMasterMk cId="1551458785" sldId="2147484921"/>
            <pc:sldLayoutMk cId="2234080564" sldId="2147484942"/>
          </pc:sldLayoutMkLst>
        </pc:sldLayoutChg>
        <pc:sldLayoutChg chg="del">
          <pc:chgData name="James Serra" userId="8ac5bb8964d8f761" providerId="LiveId" clId="{2D449D55-7C03-45E2-96B1-654D0670C0B5}" dt="2017-12-13T19:53:08.683" v="58" actId="2696"/>
          <pc:sldLayoutMkLst>
            <pc:docMk/>
            <pc:sldMasterMk cId="1551458785" sldId="2147484921"/>
            <pc:sldLayoutMk cId="3754033942" sldId="2147484943"/>
          </pc:sldLayoutMkLst>
        </pc:sldLayoutChg>
        <pc:sldLayoutChg chg="del">
          <pc:chgData name="James Serra" userId="8ac5bb8964d8f761" providerId="LiveId" clId="{2D449D55-7C03-45E2-96B1-654D0670C0B5}" dt="2017-12-13T19:53:08.680" v="57" actId="2696"/>
          <pc:sldLayoutMkLst>
            <pc:docMk/>
            <pc:sldMasterMk cId="1551458785" sldId="2147484921"/>
            <pc:sldLayoutMk cId="674141154" sldId="2147484944"/>
          </pc:sldLayoutMkLst>
        </pc:sldLayoutChg>
        <pc:sldLayoutChg chg="del">
          <pc:chgData name="James Serra" userId="8ac5bb8964d8f761" providerId="LiveId" clId="{2D449D55-7C03-45E2-96B1-654D0670C0B5}" dt="2017-12-13T19:53:08.677" v="56" actId="2696"/>
          <pc:sldLayoutMkLst>
            <pc:docMk/>
            <pc:sldMasterMk cId="1551458785" sldId="2147484921"/>
            <pc:sldLayoutMk cId="2378321033" sldId="2147484945"/>
          </pc:sldLayoutMkLst>
        </pc:sldLayoutChg>
        <pc:sldLayoutChg chg="del">
          <pc:chgData name="James Serra" userId="8ac5bb8964d8f761" providerId="LiveId" clId="{2D449D55-7C03-45E2-96B1-654D0670C0B5}" dt="2017-12-13T19:53:08.673" v="55" actId="2696"/>
          <pc:sldLayoutMkLst>
            <pc:docMk/>
            <pc:sldMasterMk cId="1551458785" sldId="2147484921"/>
            <pc:sldLayoutMk cId="2491992497" sldId="2147484947"/>
          </pc:sldLayoutMkLst>
        </pc:sldLayoutChg>
      </pc:sldMasterChg>
      <pc:sldMasterChg chg="delSldLayout">
        <pc:chgData name="James Serra" userId="8ac5bb8964d8f761" providerId="LiveId" clId="{2D449D55-7C03-45E2-96B1-654D0670C0B5}" dt="2017-12-13T19:53:08.774" v="87" actId="2696"/>
        <pc:sldMasterMkLst>
          <pc:docMk/>
          <pc:sldMasterMk cId="1656534004" sldId="2147484948"/>
        </pc:sldMasterMkLst>
        <pc:sldLayoutChg chg="del">
          <pc:chgData name="James Serra" userId="8ac5bb8964d8f761" providerId="LiveId" clId="{2D449D55-7C03-45E2-96B1-654D0670C0B5}" dt="2017-12-13T19:53:08.774" v="87" actId="2696"/>
          <pc:sldLayoutMkLst>
            <pc:docMk/>
            <pc:sldMasterMk cId="1656534004" sldId="2147484948"/>
            <pc:sldLayoutMk cId="4077607553" sldId="2147484949"/>
          </pc:sldLayoutMkLst>
        </pc:sldLayoutChg>
        <pc:sldLayoutChg chg="del">
          <pc:chgData name="James Serra" userId="8ac5bb8964d8f761" providerId="LiveId" clId="{2D449D55-7C03-45E2-96B1-654D0670C0B5}" dt="2017-12-13T19:53:08.771" v="86" actId="2696"/>
          <pc:sldLayoutMkLst>
            <pc:docMk/>
            <pc:sldMasterMk cId="1656534004" sldId="2147484948"/>
            <pc:sldLayoutMk cId="109820492" sldId="2147484950"/>
          </pc:sldLayoutMkLst>
        </pc:sldLayoutChg>
        <pc:sldLayoutChg chg="del">
          <pc:chgData name="James Serra" userId="8ac5bb8964d8f761" providerId="LiveId" clId="{2D449D55-7C03-45E2-96B1-654D0670C0B5}" dt="2017-12-13T19:53:08.767" v="85" actId="2696"/>
          <pc:sldLayoutMkLst>
            <pc:docMk/>
            <pc:sldMasterMk cId="1656534004" sldId="2147484948"/>
            <pc:sldLayoutMk cId="3810357555" sldId="2147484951"/>
          </pc:sldLayoutMkLst>
        </pc:sldLayoutChg>
        <pc:sldLayoutChg chg="del">
          <pc:chgData name="James Serra" userId="8ac5bb8964d8f761" providerId="LiveId" clId="{2D449D55-7C03-45E2-96B1-654D0670C0B5}" dt="2017-12-13T19:53:08.761" v="84" actId="2696"/>
          <pc:sldLayoutMkLst>
            <pc:docMk/>
            <pc:sldMasterMk cId="1656534004" sldId="2147484948"/>
            <pc:sldLayoutMk cId="1895135297" sldId="2147484952"/>
          </pc:sldLayoutMkLst>
        </pc:sldLayoutChg>
        <pc:sldLayoutChg chg="del">
          <pc:chgData name="James Serra" userId="8ac5bb8964d8f761" providerId="LiveId" clId="{2D449D55-7C03-45E2-96B1-654D0670C0B5}" dt="2017-12-13T19:53:08.758" v="83" actId="2696"/>
          <pc:sldLayoutMkLst>
            <pc:docMk/>
            <pc:sldMasterMk cId="1656534004" sldId="2147484948"/>
            <pc:sldLayoutMk cId="936193032" sldId="2147484954"/>
          </pc:sldLayoutMkLst>
        </pc:sldLayoutChg>
        <pc:sldLayoutChg chg="del">
          <pc:chgData name="James Serra" userId="8ac5bb8964d8f761" providerId="LiveId" clId="{2D449D55-7C03-45E2-96B1-654D0670C0B5}" dt="2017-12-13T19:53:08.754" v="82" actId="2696"/>
          <pc:sldLayoutMkLst>
            <pc:docMk/>
            <pc:sldMasterMk cId="1656534004" sldId="2147484948"/>
            <pc:sldLayoutMk cId="2262149544" sldId="2147484955"/>
          </pc:sldLayoutMkLst>
        </pc:sldLayoutChg>
        <pc:sldLayoutChg chg="del">
          <pc:chgData name="James Serra" userId="8ac5bb8964d8f761" providerId="LiveId" clId="{2D449D55-7C03-45E2-96B1-654D0670C0B5}" dt="2017-12-13T19:53:08.752" v="81" actId="2696"/>
          <pc:sldLayoutMkLst>
            <pc:docMk/>
            <pc:sldMasterMk cId="1656534004" sldId="2147484948"/>
            <pc:sldLayoutMk cId="2201794554" sldId="2147484956"/>
          </pc:sldLayoutMkLst>
        </pc:sldLayoutChg>
        <pc:sldLayoutChg chg="del">
          <pc:chgData name="James Serra" userId="8ac5bb8964d8f761" providerId="LiveId" clId="{2D449D55-7C03-45E2-96B1-654D0670C0B5}" dt="2017-12-13T19:53:08.748" v="80" actId="2696"/>
          <pc:sldLayoutMkLst>
            <pc:docMk/>
            <pc:sldMasterMk cId="1656534004" sldId="2147484948"/>
            <pc:sldLayoutMk cId="3322620735" sldId="2147484959"/>
          </pc:sldLayoutMkLst>
        </pc:sldLayoutChg>
        <pc:sldLayoutChg chg="del">
          <pc:chgData name="James Serra" userId="8ac5bb8964d8f761" providerId="LiveId" clId="{2D449D55-7C03-45E2-96B1-654D0670C0B5}" dt="2017-12-13T19:53:08.746" v="79" actId="2696"/>
          <pc:sldLayoutMkLst>
            <pc:docMk/>
            <pc:sldMasterMk cId="1656534004" sldId="2147484948"/>
            <pc:sldLayoutMk cId="146388565" sldId="2147484960"/>
          </pc:sldLayoutMkLst>
        </pc:sldLayoutChg>
      </pc:sldMasterChg>
      <pc:sldMasterChg chg="delSldLayout">
        <pc:chgData name="James Serra" userId="8ac5bb8964d8f761" providerId="LiveId" clId="{2D449D55-7C03-45E2-96B1-654D0670C0B5}" dt="2017-12-13T19:53:08.814" v="100" actId="2696"/>
        <pc:sldMasterMkLst>
          <pc:docMk/>
          <pc:sldMasterMk cId="1267486981" sldId="2147484964"/>
        </pc:sldMasterMkLst>
        <pc:sldLayoutChg chg="del">
          <pc:chgData name="James Serra" userId="8ac5bb8964d8f761" providerId="LiveId" clId="{2D449D55-7C03-45E2-96B1-654D0670C0B5}" dt="2017-12-13T19:53:08.814" v="100" actId="2696"/>
          <pc:sldLayoutMkLst>
            <pc:docMk/>
            <pc:sldMasterMk cId="1267486981" sldId="2147484964"/>
            <pc:sldLayoutMk cId="444136558" sldId="2147484965"/>
          </pc:sldLayoutMkLst>
        </pc:sldLayoutChg>
        <pc:sldLayoutChg chg="del">
          <pc:chgData name="James Serra" userId="8ac5bb8964d8f761" providerId="LiveId" clId="{2D449D55-7C03-45E2-96B1-654D0670C0B5}" dt="2017-12-13T19:53:08.811" v="99" actId="2696"/>
          <pc:sldLayoutMkLst>
            <pc:docMk/>
            <pc:sldMasterMk cId="1267486981" sldId="2147484964"/>
            <pc:sldLayoutMk cId="1979410281" sldId="2147484966"/>
          </pc:sldLayoutMkLst>
        </pc:sldLayoutChg>
        <pc:sldLayoutChg chg="del">
          <pc:chgData name="James Serra" userId="8ac5bb8964d8f761" providerId="LiveId" clId="{2D449D55-7C03-45E2-96B1-654D0670C0B5}" dt="2017-12-13T19:53:08.808" v="98" actId="2696"/>
          <pc:sldLayoutMkLst>
            <pc:docMk/>
            <pc:sldMasterMk cId="1267486981" sldId="2147484964"/>
            <pc:sldLayoutMk cId="342744377" sldId="2147484967"/>
          </pc:sldLayoutMkLst>
        </pc:sldLayoutChg>
        <pc:sldLayoutChg chg="del">
          <pc:chgData name="James Serra" userId="8ac5bb8964d8f761" providerId="LiveId" clId="{2D449D55-7C03-45E2-96B1-654D0670C0B5}" dt="2017-12-13T19:53:08.805" v="97" actId="2696"/>
          <pc:sldLayoutMkLst>
            <pc:docMk/>
            <pc:sldMasterMk cId="1267486981" sldId="2147484964"/>
            <pc:sldLayoutMk cId="3488091978" sldId="2147484968"/>
          </pc:sldLayoutMkLst>
        </pc:sldLayoutChg>
        <pc:sldLayoutChg chg="del">
          <pc:chgData name="James Serra" userId="8ac5bb8964d8f761" providerId="LiveId" clId="{2D449D55-7C03-45E2-96B1-654D0670C0B5}" dt="2017-12-13T19:53:08.801" v="96" actId="2696"/>
          <pc:sldLayoutMkLst>
            <pc:docMk/>
            <pc:sldMasterMk cId="1267486981" sldId="2147484964"/>
            <pc:sldLayoutMk cId="1425626768" sldId="2147484969"/>
          </pc:sldLayoutMkLst>
        </pc:sldLayoutChg>
        <pc:sldLayoutChg chg="del">
          <pc:chgData name="James Serra" userId="8ac5bb8964d8f761" providerId="LiveId" clId="{2D449D55-7C03-45E2-96B1-654D0670C0B5}" dt="2017-12-13T19:53:08.798" v="95" actId="2696"/>
          <pc:sldLayoutMkLst>
            <pc:docMk/>
            <pc:sldMasterMk cId="1267486981" sldId="2147484964"/>
            <pc:sldLayoutMk cId="230197419" sldId="2147484971"/>
          </pc:sldLayoutMkLst>
        </pc:sldLayoutChg>
        <pc:sldLayoutChg chg="del">
          <pc:chgData name="James Serra" userId="8ac5bb8964d8f761" providerId="LiveId" clId="{2D449D55-7C03-45E2-96B1-654D0670C0B5}" dt="2017-12-13T19:53:08.795" v="94" actId="2696"/>
          <pc:sldLayoutMkLst>
            <pc:docMk/>
            <pc:sldMasterMk cId="1267486981" sldId="2147484964"/>
            <pc:sldLayoutMk cId="2153762745" sldId="2147484972"/>
          </pc:sldLayoutMkLst>
        </pc:sldLayoutChg>
        <pc:sldLayoutChg chg="del">
          <pc:chgData name="James Serra" userId="8ac5bb8964d8f761" providerId="LiveId" clId="{2D449D55-7C03-45E2-96B1-654D0670C0B5}" dt="2017-12-13T19:53:08.792" v="93" actId="2696"/>
          <pc:sldLayoutMkLst>
            <pc:docMk/>
            <pc:sldMasterMk cId="1267486981" sldId="2147484964"/>
            <pc:sldLayoutMk cId="3875937851" sldId="2147484973"/>
          </pc:sldLayoutMkLst>
        </pc:sldLayoutChg>
        <pc:sldLayoutChg chg="del">
          <pc:chgData name="James Serra" userId="8ac5bb8964d8f761" providerId="LiveId" clId="{2D449D55-7C03-45E2-96B1-654D0670C0B5}" dt="2017-12-13T19:53:08.789" v="92" actId="2696"/>
          <pc:sldLayoutMkLst>
            <pc:docMk/>
            <pc:sldMasterMk cId="1267486981" sldId="2147484964"/>
            <pc:sldLayoutMk cId="2474817298" sldId="2147484975"/>
          </pc:sldLayoutMkLst>
        </pc:sldLayoutChg>
        <pc:sldLayoutChg chg="del">
          <pc:chgData name="James Serra" userId="8ac5bb8964d8f761" providerId="LiveId" clId="{2D449D55-7C03-45E2-96B1-654D0670C0B5}" dt="2017-12-13T19:53:08.787" v="91" actId="2696"/>
          <pc:sldLayoutMkLst>
            <pc:docMk/>
            <pc:sldMasterMk cId="1267486981" sldId="2147484964"/>
            <pc:sldLayoutMk cId="3243857464" sldId="2147484976"/>
          </pc:sldLayoutMkLst>
        </pc:sldLayoutChg>
        <pc:sldLayoutChg chg="del">
          <pc:chgData name="James Serra" userId="8ac5bb8964d8f761" providerId="LiveId" clId="{2D449D55-7C03-45E2-96B1-654D0670C0B5}" dt="2017-12-13T19:53:08.784" v="90" actId="2696"/>
          <pc:sldLayoutMkLst>
            <pc:docMk/>
            <pc:sldMasterMk cId="1267486981" sldId="2147484964"/>
            <pc:sldLayoutMk cId="2082196210" sldId="2147484977"/>
          </pc:sldLayoutMkLst>
        </pc:sldLayoutChg>
        <pc:sldLayoutChg chg="del">
          <pc:chgData name="James Serra" userId="8ac5bb8964d8f761" providerId="LiveId" clId="{2D449D55-7C03-45E2-96B1-654D0670C0B5}" dt="2017-12-13T19:53:08.781" v="89" actId="2696"/>
          <pc:sldLayoutMkLst>
            <pc:docMk/>
            <pc:sldMasterMk cId="1267486981" sldId="2147484964"/>
            <pc:sldLayoutMk cId="808483853" sldId="2147484978"/>
          </pc:sldLayoutMkLst>
        </pc:sldLayoutChg>
        <pc:sldLayoutChg chg="del">
          <pc:chgData name="James Serra" userId="8ac5bb8964d8f761" providerId="LiveId" clId="{2D449D55-7C03-45E2-96B1-654D0670C0B5}" dt="2017-12-13T19:53:08.777" v="88" actId="2696"/>
          <pc:sldLayoutMkLst>
            <pc:docMk/>
            <pc:sldMasterMk cId="1267486981" sldId="2147484964"/>
            <pc:sldLayoutMk cId="133198062" sldId="2147484979"/>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9ACF0A-7D14-4B33-8D85-77AB008287A1}" type="datetimeFigureOut">
              <a:rPr lang="en-US" smtClean="0"/>
              <a:t>12/13/2017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BC065C-067B-46DC-89F0-F4F5307D6172}" type="slidenum">
              <a:rPr lang="en-US" smtClean="0"/>
              <a:t>‹#›</a:t>
            </a:fld>
            <a:endParaRPr lang="en-US"/>
          </a:p>
        </p:txBody>
      </p:sp>
    </p:spTree>
    <p:extLst>
      <p:ext uri="{BB962C8B-B14F-4D97-AF65-F5344CB8AC3E}">
        <p14:creationId xmlns:p14="http://schemas.microsoft.com/office/powerpoint/2010/main" val="1875249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9BDB3-B4F3-4BF4-9ED3-775962BD4377}" type="datetimeFigureOut">
              <a:rPr lang="en-US" smtClean="0"/>
              <a:t>12/13/2017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31A5D-AF6C-46BE-95D3-286375BCFB95}" type="slidenum">
              <a:rPr lang="en-US" smtClean="0"/>
              <a:t>‹#›</a:t>
            </a:fld>
            <a:endParaRPr lang="en-US"/>
          </a:p>
        </p:txBody>
      </p:sp>
    </p:spTree>
    <p:extLst>
      <p:ext uri="{BB962C8B-B14F-4D97-AF65-F5344CB8AC3E}">
        <p14:creationId xmlns:p14="http://schemas.microsoft.com/office/powerpoint/2010/main" val="28958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itworldcanada.com/article/the-amount-of-data-were-creating-is-out-of-this-world/91586#ixzz3MJ1Fk5H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2013 IDC study (</a:t>
            </a:r>
            <a:r>
              <a:rPr lang="en-US" i="1" dirty="0"/>
              <a:t>The Digital Universe of Opportunities: Rich Data and the Increasing Value of the Internet of Things</a:t>
            </a:r>
            <a:r>
              <a:rPr lang="en-US" i="0" dirty="0"/>
              <a:t>)</a:t>
            </a:r>
            <a:r>
              <a:rPr lang="en-US" i="0" baseline="0" dirty="0"/>
              <a:t> the digital universe is doubling every two years</a:t>
            </a:r>
          </a:p>
          <a:p>
            <a:r>
              <a:rPr lang="en-US" i="0" baseline="0" dirty="0"/>
              <a:t>…and is expected to multiply by 10-fold between 2013 and 2020 – from 4.4 trillion gigabytes to 44 trillion gigabytes</a:t>
            </a:r>
          </a:p>
          <a:p>
            <a:endParaRPr lang="en-US" i="0" baseline="0" dirty="0"/>
          </a:p>
          <a:p>
            <a:r>
              <a:rPr lang="en-US" sz="1200" u="none" strike="noStrike" kern="1200" dirty="0">
                <a:solidFill>
                  <a:schemeClr val="tx1"/>
                </a:solidFill>
                <a:effectLst/>
                <a:latin typeface="+mn-lt"/>
                <a:ea typeface="+mn-ea"/>
                <a:cs typeface="+mn-cs"/>
              </a:rPr>
              <a:t>The sheer volume of the world’s digital data would fill a stack of Surface 2 tablets extending two-thirds the distance to the moon. By 2020, this stack would extend from the earth to the moon 6.6 times due to the rate of data growth.</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This explosion</a:t>
            </a:r>
            <a:r>
              <a:rPr lang="en-US" sz="1200" u="none" strike="noStrike" kern="1200" baseline="0" dirty="0">
                <a:solidFill>
                  <a:schemeClr val="tx1"/>
                </a:solidFill>
                <a:effectLst/>
                <a:latin typeface="+mn-lt"/>
                <a:ea typeface="+mn-ea"/>
                <a:cs typeface="+mn-cs"/>
              </a:rPr>
              <a:t> of data is impacting consumers and businesses at breakneck speeds. Succeeding in this data-intensive environment requires smart analysts and savvy executives that are able to distill enormous amount of data into (click) succinct INSIGHTS!</a:t>
            </a:r>
          </a:p>
          <a:p>
            <a:endParaRPr lang="en-US" sz="1200" u="none" strike="noStrike" kern="1200" baseline="0" dirty="0">
              <a:solidFill>
                <a:schemeClr val="tx1"/>
              </a:solidFill>
              <a:effectLst/>
              <a:latin typeface="+mn-lt"/>
              <a:ea typeface="+mn-ea"/>
              <a:cs typeface="+mn-cs"/>
            </a:endParaRPr>
          </a:p>
          <a:p>
            <a:r>
              <a:rPr lang="en-US" sz="1200" u="none" strike="noStrike" kern="1200" baseline="0" dirty="0">
                <a:solidFill>
                  <a:schemeClr val="tx1"/>
                </a:solidFill>
                <a:effectLst/>
                <a:latin typeface="+mn-lt"/>
                <a:ea typeface="+mn-ea"/>
                <a:cs typeface="+mn-cs"/>
              </a:rPr>
              <a:t>The revolutions in Microsoft’s BI tools have revolutionized the way that we can explore data and get to the right insights needed to drive impact in our organization.</a:t>
            </a:r>
          </a:p>
          <a:p>
            <a:endParaRPr lang="en-US" sz="1200" u="none" strike="noStrike" kern="1200" baseline="0" dirty="0">
              <a:solidFill>
                <a:schemeClr val="tx1"/>
              </a:solidFill>
              <a:effectLst/>
              <a:latin typeface="+mn-lt"/>
              <a:ea typeface="+mn-ea"/>
              <a:cs typeface="+mn-cs"/>
            </a:endParaRPr>
          </a:p>
          <a:p>
            <a:r>
              <a:rPr lang="en-US" sz="1200" u="none" strike="noStrike" kern="1200" baseline="0" dirty="0">
                <a:solidFill>
                  <a:schemeClr val="tx1"/>
                </a:solidFill>
                <a:effectLst/>
                <a:latin typeface="+mn-lt"/>
                <a:ea typeface="+mn-ea"/>
                <a:cs typeface="+mn-cs"/>
              </a:rPr>
              <a:t>My goal is to share how you can revolutionize the way that you explore and present data for your company. First, let me share a little about the journey that we’ve been on in the Finance division at Microsoft to drive impact in our company using our data….</a:t>
            </a:r>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Other data: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–currently, 60 per cent of data in the digital universe is attributed to mature markets such as Germany, Japan, and the United States, but by 2020, the percentage will flip, and emerging markets including Brazil, China, India, Mexico and Russia will account for the majority of data;</a:t>
            </a:r>
          </a:p>
          <a:p>
            <a:r>
              <a:rPr lang="en-US" sz="1200" u="none" strike="noStrike" kern="1200" dirty="0">
                <a:solidFill>
                  <a:schemeClr val="tx1"/>
                </a:solidFill>
                <a:effectLst/>
                <a:latin typeface="+mn-lt"/>
                <a:ea typeface="+mn-ea"/>
                <a:cs typeface="+mn-cs"/>
              </a:rPr>
              <a:t>–this year less than 20 per cent of the data was “touched” by the cloud. By 2020, that percentage will double to 40 per cent;</a:t>
            </a:r>
          </a:p>
          <a:p>
            <a:r>
              <a:rPr lang="en-US" sz="1200" u="none" strike="noStrike" kern="1200" dirty="0">
                <a:solidFill>
                  <a:schemeClr val="tx1"/>
                </a:solidFill>
                <a:effectLst/>
                <a:latin typeface="+mn-lt"/>
                <a:ea typeface="+mn-ea"/>
                <a:cs typeface="+mn-cs"/>
              </a:rPr>
              <a:t>–this year 18 per cent of data will be generated by mobile devices (include RFID tags, GPS devices, smart cards, cars, toys and dog collars). By 2020 that will be 27 per cent;</a:t>
            </a:r>
          </a:p>
          <a:p>
            <a:r>
              <a:rPr lang="en-US" sz="1200" u="none" strike="noStrike" kern="1200" dirty="0">
                <a:solidFill>
                  <a:schemeClr val="tx1"/>
                </a:solidFill>
                <a:effectLst/>
                <a:latin typeface="+mn-lt"/>
                <a:ea typeface="+mn-ea"/>
                <a:cs typeface="+mn-cs"/>
              </a:rPr>
              <a:t>–two-thirds of the digital universe bits are created or captured by consumers and workers, yet enterprises have liability or responsibility for 85 per cent of the digital universe.</a:t>
            </a:r>
          </a:p>
          <a:p>
            <a:br>
              <a:rPr lang="en-US" sz="1200" u="none" strike="noStrike" kern="1200" dirty="0">
                <a:solidFill>
                  <a:schemeClr val="tx1"/>
                </a:solidFill>
                <a:effectLst/>
                <a:latin typeface="+mn-lt"/>
                <a:ea typeface="+mn-ea"/>
                <a:cs typeface="+mn-cs"/>
              </a:rPr>
            </a:br>
            <a:br>
              <a:rPr lang="en-US" sz="1200" u="none" strike="noStrike" kern="1200" dirty="0">
                <a:solidFill>
                  <a:schemeClr val="tx1"/>
                </a:solidFill>
                <a:effectLst/>
                <a:latin typeface="+mn-lt"/>
                <a:ea typeface="+mn-ea"/>
                <a:cs typeface="+mn-cs"/>
              </a:rPr>
            </a:br>
            <a:r>
              <a:rPr lang="en-US" sz="1200" u="none" strike="noStrike" kern="1200" dirty="0">
                <a:solidFill>
                  <a:schemeClr val="tx1"/>
                </a:solidFill>
                <a:effectLst/>
                <a:latin typeface="+mn-lt"/>
                <a:ea typeface="+mn-ea"/>
                <a:cs typeface="+mn-cs"/>
              </a:rPr>
              <a:t>Read more: </a:t>
            </a:r>
            <a:r>
              <a:rPr lang="en-US" sz="1200" u="none" strike="noStrike" kern="1200" dirty="0">
                <a:solidFill>
                  <a:schemeClr val="tx1"/>
                </a:solidFill>
                <a:effectLst/>
                <a:latin typeface="+mn-lt"/>
                <a:ea typeface="+mn-ea"/>
                <a:cs typeface="+mn-cs"/>
                <a:hlinkClick r:id="rId3"/>
              </a:rPr>
              <a:t>http://www.itworldcanada.com/article/the-amount-of-data-were-creating-is-out-of-this-world/91586#ixzz3MJ1Fk5Hp</a:t>
            </a:r>
            <a:r>
              <a:rPr lang="en-US" sz="1200" u="none" strike="noStrike" kern="1200" dirty="0">
                <a:solidFill>
                  <a:schemeClr val="tx1"/>
                </a:solidFill>
                <a:effectLst/>
                <a:latin typeface="+mn-lt"/>
                <a:ea typeface="+mn-ea"/>
                <a:cs typeface="+mn-cs"/>
              </a:rPr>
              <a:t> </a:t>
            </a:r>
            <a:br>
              <a:rPr lang="en-US" sz="1200" u="none" strike="noStrike" kern="1200" dirty="0">
                <a:solidFill>
                  <a:schemeClr val="tx1"/>
                </a:solidFill>
                <a:effectLst/>
                <a:latin typeface="+mn-lt"/>
                <a:ea typeface="+mn-ea"/>
                <a:cs typeface="+mn-cs"/>
              </a:rPr>
            </a:br>
            <a:r>
              <a:rPr lang="en-US" sz="1200" u="none" strike="noStrike" kern="1200" dirty="0">
                <a:solidFill>
                  <a:schemeClr val="tx1"/>
                </a:solidFill>
                <a:effectLst/>
                <a:latin typeface="+mn-lt"/>
                <a:ea typeface="+mn-ea"/>
                <a:cs typeface="+mn-cs"/>
              </a:rPr>
              <a:t>or visit http://www.itworldcanada.com for more Canadian IT News </a:t>
            </a:r>
            <a:br>
              <a:rPr lang="en-US" sz="1200" u="none" strike="noStrike" kern="1200" dirty="0">
                <a:solidFill>
                  <a:schemeClr val="tx1"/>
                </a:solidFill>
                <a:effectLst/>
                <a:latin typeface="+mn-lt"/>
                <a:ea typeface="+mn-ea"/>
                <a:cs typeface="+mn-cs"/>
              </a:rPr>
            </a:br>
            <a:endParaRPr lang="en-US" sz="1200" u="none" strike="noStrike" kern="1200" dirty="0">
              <a:solidFill>
                <a:schemeClr val="tx1"/>
              </a:solidFill>
              <a:effectLst/>
              <a:latin typeface="+mn-lt"/>
              <a:ea typeface="+mn-ea"/>
              <a:cs typeface="+mn-cs"/>
            </a:endParaRPr>
          </a:p>
          <a:p>
            <a:r>
              <a:rPr lang="en-US" dirty="0">
                <a:effectLst/>
              </a:rPr>
              <a:t>The amount of information in the digital universe would fill a stack of iPad Air tablets reaching 2/3 of the way to the moon (157,674 miles/253,704 kilometers). By 2020, there will be 6.6 stacks.</a:t>
            </a:r>
          </a:p>
          <a:p>
            <a:r>
              <a:rPr lang="en-US" dirty="0">
                <a:effectLst/>
              </a:rPr>
              <a:t>Today, the average household creates enough data to fill 65 iPhones (32gb) per year. In 2020, this will grow to 318 iPhones</a:t>
            </a:r>
          </a:p>
          <a:p>
            <a:r>
              <a:rPr lang="en-US" dirty="0">
                <a:effectLst/>
              </a:rPr>
              <a:t>Today, if a byte of data were a gallon of water, in only 10 seconds there would be enough data to fill an average house. In 2020, it will only take 2 seconds.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1A9B53-F9F4-4B8C-BED3-5158A6759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410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40050" y="858838"/>
            <a:ext cx="4114800" cy="23161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3BA8CE-547A-496E-8F8A-7EB3E7622B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9153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11</a:t>
            </a:fld>
            <a:endParaRPr lang="en-US"/>
          </a:p>
        </p:txBody>
      </p:sp>
    </p:spTree>
    <p:extLst>
      <p:ext uri="{BB962C8B-B14F-4D97-AF65-F5344CB8AC3E}">
        <p14:creationId xmlns:p14="http://schemas.microsoft.com/office/powerpoint/2010/main" val="268067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12</a:t>
            </a:fld>
            <a:endParaRPr lang="en-US"/>
          </a:p>
        </p:txBody>
      </p:sp>
    </p:spTree>
    <p:extLst>
      <p:ext uri="{BB962C8B-B14F-4D97-AF65-F5344CB8AC3E}">
        <p14:creationId xmlns:p14="http://schemas.microsoft.com/office/powerpoint/2010/main" val="3045286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13</a:t>
            </a:fld>
            <a:endParaRPr lang="en-US"/>
          </a:p>
        </p:txBody>
      </p:sp>
    </p:spTree>
    <p:extLst>
      <p:ext uri="{BB962C8B-B14F-4D97-AF65-F5344CB8AC3E}">
        <p14:creationId xmlns:p14="http://schemas.microsoft.com/office/powerpoint/2010/main" val="402824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14</a:t>
            </a:fld>
            <a:endParaRPr lang="en-US"/>
          </a:p>
        </p:txBody>
      </p:sp>
    </p:spTree>
    <p:extLst>
      <p:ext uri="{BB962C8B-B14F-4D97-AF65-F5344CB8AC3E}">
        <p14:creationId xmlns:p14="http://schemas.microsoft.com/office/powerpoint/2010/main" val="2962788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1F2B26-CF07-4E2A-A6D7-96B233C8EDA3}" type="slidenum">
              <a:rPr kumimoji="0" lang="en-US" sz="1800" b="0" i="0" u="none" strike="noStrike" kern="0" cap="none" spc="0" normalizeH="0" baseline="0" noProof="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90568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90000"/>
              </a:lnSpc>
              <a:spcBef>
                <a:spcPct val="50000"/>
              </a:spcBef>
              <a:spcAft>
                <a:spcPct val="0"/>
              </a:spcAft>
              <a:buClrTx/>
              <a:buSzTx/>
              <a:buFontTx/>
              <a:buNone/>
              <a:tabLst/>
              <a:defRPr/>
            </a:pPr>
            <a:fld id="{0A5DB265-5823-4671-9B74-AAAB646C8C7F}"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90000"/>
                </a:lnSpc>
                <a:spcBef>
                  <a:spcPct val="5000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38947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17</a:t>
            </a:fld>
            <a:endParaRPr lang="en-US"/>
          </a:p>
        </p:txBody>
      </p:sp>
    </p:spTree>
    <p:extLst>
      <p:ext uri="{BB962C8B-B14F-4D97-AF65-F5344CB8AC3E}">
        <p14:creationId xmlns:p14="http://schemas.microsoft.com/office/powerpoint/2010/main" val="4241588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5DB265-5823-4671-9B74-AAAB646C8C7F}" type="slidenum">
              <a:rPr lang="en-US" smtClean="0"/>
              <a:pPr/>
              <a:t>18</a:t>
            </a:fld>
            <a:endParaRPr lang="en-US"/>
          </a:p>
        </p:txBody>
      </p:sp>
    </p:spTree>
    <p:extLst>
      <p:ext uri="{BB962C8B-B14F-4D97-AF65-F5344CB8AC3E}">
        <p14:creationId xmlns:p14="http://schemas.microsoft.com/office/powerpoint/2010/main" val="9727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90000"/>
              </a:lnSpc>
              <a:spcBef>
                <a:spcPct val="50000"/>
              </a:spcBef>
              <a:spcAft>
                <a:spcPct val="0"/>
              </a:spcAft>
              <a:buClrTx/>
              <a:buSzTx/>
              <a:buFontTx/>
              <a:buNone/>
              <a:tabLst/>
              <a:defRPr/>
            </a:pPr>
            <a:fld id="{2E9F8B91-ED29-43CC-9711-6D42DD8426C6}"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90000"/>
                </a:lnSpc>
                <a:spcBef>
                  <a:spcPct val="5000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2805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0725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63A51E-B9C3-4E97-AA67-E905F5E31517}" type="slidenum">
              <a:rPr kumimoji="0" lang="en-US" sz="1800" b="0" i="0" u="none" strike="noStrike" kern="0" cap="none" spc="0" normalizeH="0" baseline="0" noProof="0" smtClean="0">
                <a:ln>
                  <a:noFill/>
                </a:ln>
                <a:solidFill>
                  <a:prstClr val="black"/>
                </a:solidFill>
                <a:effectLst/>
                <a:uLnTx/>
                <a:uFillTx/>
                <a:latin typeface="Times"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Times" pitchFamily="18" charset="0"/>
              <a:ea typeface="+mn-ea"/>
              <a:cs typeface="+mn-cs"/>
            </a:endParaRPr>
          </a:p>
        </p:txBody>
      </p:sp>
      <p:sp>
        <p:nvSpPr>
          <p:cNvPr id="8195" name="Rectangle 2"/>
          <p:cNvSpPr>
            <a:spLocks noGrp="1" noRot="1" noChangeAspect="1" noChangeArrowheads="1" noTextEdit="1"/>
          </p:cNvSpPr>
          <p:nvPr>
            <p:ph type="sldImg"/>
          </p:nvPr>
        </p:nvSpPr>
        <p:spPr>
          <a:xfrm>
            <a:off x="406400" y="693738"/>
            <a:ext cx="6199188" cy="3487737"/>
          </a:xfrm>
          <a:ln/>
        </p:spPr>
      </p:sp>
      <p:sp>
        <p:nvSpPr>
          <p:cNvPr id="8196" name="Rectangle 3"/>
          <p:cNvSpPr>
            <a:spLocks noGrp="1" noChangeArrowheads="1"/>
          </p:cNvSpPr>
          <p:nvPr>
            <p:ph type="body" idx="1"/>
          </p:nvPr>
        </p:nvSpPr>
        <p:spPr>
          <a:xfrm>
            <a:off x="701040" y="4425948"/>
            <a:ext cx="5608320" cy="4186608"/>
          </a:xfrm>
          <a:noFill/>
          <a:ln/>
        </p:spPr>
        <p:txBody>
          <a:bodyPr>
            <a:normAutofit/>
          </a:bodyPr>
          <a:lstStyle/>
          <a:p>
            <a:endParaRPr lang="en-US" sz="1100" dirty="0"/>
          </a:p>
        </p:txBody>
      </p:sp>
    </p:spTree>
    <p:extLst>
      <p:ext uri="{BB962C8B-B14F-4D97-AF65-F5344CB8AC3E}">
        <p14:creationId xmlns:p14="http://schemas.microsoft.com/office/powerpoint/2010/main" val="2971642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Outlined</a:t>
            </a:r>
            <a:r>
              <a:rPr lang="en-US" baseline="0" dirty="0"/>
              <a:t> in red are vendors with which we already have partnerships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90000"/>
              </a:lnSpc>
              <a:spcBef>
                <a:spcPct val="50000"/>
              </a:spcBef>
              <a:spcAft>
                <a:spcPct val="0"/>
              </a:spcAft>
              <a:buClrTx/>
              <a:buSzTx/>
              <a:buFontTx/>
              <a:buNone/>
              <a:tabLst/>
              <a:defRPr/>
            </a:pPr>
            <a:fld id="{EE127EF8-DF92-4B41-B5D7-200BAE010DE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90000"/>
                </a:lnSpc>
                <a:spcBef>
                  <a:spcPct val="50000"/>
                </a:spcBef>
                <a:spcAft>
                  <a:spcPct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02863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And drill down to core of CDP, which is Golden Record:</a:t>
            </a:r>
          </a:p>
          <a:p>
            <a:r>
              <a:rPr lang="en-US" dirty="0"/>
              <a:t>Grab all data of customer to create view</a:t>
            </a:r>
          </a:p>
          <a:p>
            <a:r>
              <a:rPr lang="en-US" dirty="0"/>
              <a:t>Enable to bring sources in </a:t>
            </a:r>
            <a:r>
              <a:rPr lang="mr-IN" dirty="0"/>
              <a:t>–</a:t>
            </a:r>
            <a:r>
              <a:rPr lang="en-US" dirty="0"/>
              <a:t> streamline or fetched</a:t>
            </a:r>
          </a:p>
          <a:p>
            <a:r>
              <a:rPr lang="en-US" dirty="0"/>
              <a:t>Bring into platform </a:t>
            </a:r>
            <a:r>
              <a:rPr lang="mr-IN" dirty="0"/>
              <a:t>–</a:t>
            </a:r>
            <a:r>
              <a:rPr lang="en-US" dirty="0"/>
              <a:t> all the different sources in 2 ways get brought in. </a:t>
            </a:r>
          </a:p>
          <a:p>
            <a:r>
              <a:rPr lang="en-US" dirty="0"/>
              <a:t>---</a:t>
            </a:r>
          </a:p>
          <a:p>
            <a:r>
              <a:rPr lang="en-US" dirty="0"/>
              <a:t>Web </a:t>
            </a:r>
            <a:r>
              <a:rPr lang="en-US" dirty="0" err="1"/>
              <a:t>api</a:t>
            </a:r>
            <a:r>
              <a:rPr lang="en-US" dirty="0"/>
              <a:t> access layer: internal &amp; external</a:t>
            </a:r>
          </a:p>
          <a:p>
            <a:r>
              <a:rPr lang="en-US" dirty="0"/>
              <a:t>This is the most valuable thing the customer looks</a:t>
            </a:r>
            <a:r>
              <a:rPr lang="en-US" baseline="0" dirty="0"/>
              <a:t> at</a:t>
            </a:r>
          </a:p>
          <a:p>
            <a:r>
              <a:rPr lang="en-US" baseline="0" dirty="0"/>
              <a:t>How do you provide the open arch to make this available with internal and external customers</a:t>
            </a:r>
            <a:endParaRPr lang="en-US" dirty="0"/>
          </a:p>
          <a:p>
            <a:r>
              <a:rPr lang="en-US" dirty="0"/>
              <a:t>---</a:t>
            </a:r>
          </a:p>
          <a:p>
            <a:r>
              <a:rPr lang="en-US" dirty="0"/>
              <a:t>Most</a:t>
            </a:r>
            <a:r>
              <a:rPr lang="en-US" baseline="0" dirty="0"/>
              <a:t> valuable piece is the middle (that’s the platform)</a:t>
            </a:r>
          </a:p>
          <a:p>
            <a:r>
              <a:rPr lang="en-US" baseline="0" dirty="0"/>
              <a:t>Ingestion &gt; any source, locate it all</a:t>
            </a:r>
          </a:p>
          <a:p>
            <a:r>
              <a:rPr lang="en-US" baseline="0" dirty="0"/>
              <a:t>Data Quality &amp; match &gt; match data to persons life</a:t>
            </a:r>
          </a:p>
          <a:p>
            <a:r>
              <a:rPr lang="en-US" baseline="0" dirty="0"/>
              <a:t>ID Resolution &gt; realizing that customer is 1 person, based on all the different pieces of info</a:t>
            </a:r>
          </a:p>
          <a:p>
            <a:r>
              <a:rPr lang="en-US" baseline="0" dirty="0"/>
              <a:t>Data Accessibility&gt; utility (always available, as you need it) </a:t>
            </a:r>
            <a:r>
              <a:rPr lang="en-US" baseline="0" dirty="0" err="1"/>
              <a:t>accessinle</a:t>
            </a:r>
            <a:r>
              <a:rPr lang="en-US" baseline="0" dirty="0"/>
              <a:t> to everyone in the time they need it</a:t>
            </a:r>
          </a:p>
          <a:p>
            <a:r>
              <a:rPr lang="en-US" baseline="0" dirty="0"/>
              <a:t>---</a:t>
            </a:r>
          </a:p>
          <a:p>
            <a:r>
              <a:rPr lang="en-US" baseline="0" dirty="0"/>
              <a:t>Operational Profile</a:t>
            </a:r>
          </a:p>
          <a:p>
            <a:endParaRPr lang="en-US" baseline="0" dirty="0"/>
          </a:p>
          <a:p>
            <a:endParaRPr lang="en-US" baseline="0" dirty="0"/>
          </a:p>
          <a:p>
            <a:endParaRPr lang="en-US" baseline="0" dirty="0"/>
          </a:p>
          <a:p>
            <a:endParaRPr lang="en-US" baseline="0" dirty="0"/>
          </a:p>
          <a:p>
            <a:endParaRPr lang="en-US" baseline="0" dirty="0"/>
          </a:p>
          <a:p>
            <a:endParaRPr lang="en-US" dirty="0"/>
          </a:p>
          <a:p>
            <a:endParaRPr lang="en-US" dirty="0"/>
          </a:p>
          <a:p>
            <a:r>
              <a:rPr lang="en-US" dirty="0"/>
              <a:t>Outlined</a:t>
            </a:r>
            <a:r>
              <a:rPr lang="en-US" baseline="0" dirty="0"/>
              <a:t> in red are vendors with which we already have partnerships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90000"/>
              </a:lnSpc>
              <a:spcBef>
                <a:spcPct val="50000"/>
              </a:spcBef>
              <a:spcAft>
                <a:spcPct val="0"/>
              </a:spcAft>
              <a:buClrTx/>
              <a:buSzTx/>
              <a:buFontTx/>
              <a:buNone/>
              <a:tabLst/>
              <a:defRPr/>
            </a:pPr>
            <a:fld id="{EE127EF8-DF92-4B41-B5D7-200BAE010DE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90000"/>
                </a:lnSpc>
                <a:spcBef>
                  <a:spcPct val="5000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85346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5DB265-5823-4671-9B74-AAAB646C8C7F}" type="slidenum">
              <a:rPr lang="en-US" smtClean="0"/>
              <a:pPr/>
              <a:t>23</a:t>
            </a:fld>
            <a:endParaRPr lang="en-US" dirty="0"/>
          </a:p>
        </p:txBody>
      </p:sp>
    </p:spTree>
    <p:extLst>
      <p:ext uri="{BB962C8B-B14F-4D97-AF65-F5344CB8AC3E}">
        <p14:creationId xmlns:p14="http://schemas.microsoft.com/office/powerpoint/2010/main" val="3554915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5DB265-5823-4671-9B74-AAAB646C8C7F}" type="slidenum">
              <a:rPr lang="en-US" smtClean="0"/>
              <a:pPr/>
              <a:t>24</a:t>
            </a:fld>
            <a:endParaRPr lang="en-US" dirty="0"/>
          </a:p>
        </p:txBody>
      </p:sp>
    </p:spTree>
    <p:extLst>
      <p:ext uri="{BB962C8B-B14F-4D97-AF65-F5344CB8AC3E}">
        <p14:creationId xmlns:p14="http://schemas.microsoft.com/office/powerpoint/2010/main" val="3154203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5DB265-5823-4671-9B74-AAAB646C8C7F}" type="slidenum">
              <a:rPr lang="en-US" smtClean="0"/>
              <a:pPr/>
              <a:t>25</a:t>
            </a:fld>
            <a:endParaRPr lang="en-US" dirty="0"/>
          </a:p>
        </p:txBody>
      </p:sp>
    </p:spTree>
    <p:extLst>
      <p:ext uri="{BB962C8B-B14F-4D97-AF65-F5344CB8AC3E}">
        <p14:creationId xmlns:p14="http://schemas.microsoft.com/office/powerpoint/2010/main" val="1855996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5DB265-5823-4671-9B74-AAAB646C8C7F}" type="slidenum">
              <a:rPr lang="en-US" smtClean="0"/>
              <a:pPr/>
              <a:t>26</a:t>
            </a:fld>
            <a:endParaRPr lang="en-US" dirty="0"/>
          </a:p>
        </p:txBody>
      </p:sp>
    </p:spTree>
    <p:extLst>
      <p:ext uri="{BB962C8B-B14F-4D97-AF65-F5344CB8AC3E}">
        <p14:creationId xmlns:p14="http://schemas.microsoft.com/office/powerpoint/2010/main" val="155382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5DB265-5823-4671-9B74-AAAB646C8C7F}" type="slidenum">
              <a:rPr lang="en-US" smtClean="0"/>
              <a:pPr/>
              <a:t>27</a:t>
            </a:fld>
            <a:endParaRPr lang="en-US" dirty="0"/>
          </a:p>
        </p:txBody>
      </p:sp>
    </p:spTree>
    <p:extLst>
      <p:ext uri="{BB962C8B-B14F-4D97-AF65-F5344CB8AC3E}">
        <p14:creationId xmlns:p14="http://schemas.microsoft.com/office/powerpoint/2010/main" val="3015925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5DB265-5823-4671-9B74-AAAB646C8C7F}" type="slidenum">
              <a:rPr lang="en-US" smtClean="0"/>
              <a:pPr/>
              <a:t>28</a:t>
            </a:fld>
            <a:endParaRPr lang="en-US" dirty="0"/>
          </a:p>
        </p:txBody>
      </p:sp>
    </p:spTree>
    <p:extLst>
      <p:ext uri="{BB962C8B-B14F-4D97-AF65-F5344CB8AC3E}">
        <p14:creationId xmlns:p14="http://schemas.microsoft.com/office/powerpoint/2010/main" val="3943257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5DB265-5823-4671-9B74-AAAB646C8C7F}" type="slidenum">
              <a:rPr lang="en-US" smtClean="0"/>
              <a:pPr/>
              <a:t>29</a:t>
            </a:fld>
            <a:endParaRPr lang="en-US" dirty="0"/>
          </a:p>
        </p:txBody>
      </p:sp>
    </p:spTree>
    <p:extLst>
      <p:ext uri="{BB962C8B-B14F-4D97-AF65-F5344CB8AC3E}">
        <p14:creationId xmlns:p14="http://schemas.microsoft.com/office/powerpoint/2010/main" val="240473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3</a:t>
            </a:fld>
            <a:endParaRPr lang="en-US"/>
          </a:p>
        </p:txBody>
      </p:sp>
    </p:spTree>
    <p:extLst>
      <p:ext uri="{BB962C8B-B14F-4D97-AF65-F5344CB8AC3E}">
        <p14:creationId xmlns:p14="http://schemas.microsoft.com/office/powerpoint/2010/main" val="3887284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30</a:t>
            </a:fld>
            <a:endParaRPr lang="en-US"/>
          </a:p>
        </p:txBody>
      </p:sp>
    </p:spTree>
    <p:extLst>
      <p:ext uri="{BB962C8B-B14F-4D97-AF65-F5344CB8AC3E}">
        <p14:creationId xmlns:p14="http://schemas.microsoft.com/office/powerpoint/2010/main" val="3541730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8225" y="1138238"/>
            <a:ext cx="5461000" cy="3071812"/>
          </a:xfrm>
        </p:spPr>
      </p:sp>
      <p:sp>
        <p:nvSpPr>
          <p:cNvPr id="3" name="Notes Placeholder 2"/>
          <p:cNvSpPr>
            <a:spLocks noGrp="1"/>
          </p:cNvSpPr>
          <p:nvPr>
            <p:ph type="body" idx="1"/>
          </p:nvPr>
        </p:nvSpPr>
        <p:spPr/>
        <p:txBody>
          <a:bodyPr/>
          <a:lstStyle/>
          <a:p>
            <a:r>
              <a:rPr lang="en-US" dirty="0"/>
              <a:t>So circling back to what we discussed around MDM last year, here’s a picture of what we are delivering, in the context of</a:t>
            </a:r>
            <a:r>
              <a:rPr lang="en-US" baseline="0" dirty="0"/>
              <a:t> some business use cases for the MDM capability and the customer record.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E3BA8CE-547A-496E-8F8A-7EB3E7622B9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523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4</a:t>
            </a:fld>
            <a:endParaRPr lang="en-US"/>
          </a:p>
        </p:txBody>
      </p:sp>
    </p:spTree>
    <p:extLst>
      <p:ext uri="{BB962C8B-B14F-4D97-AF65-F5344CB8AC3E}">
        <p14:creationId xmlns:p14="http://schemas.microsoft.com/office/powerpoint/2010/main" val="140371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5</a:t>
            </a:fld>
            <a:endParaRPr lang="en-US"/>
          </a:p>
        </p:txBody>
      </p:sp>
    </p:spTree>
    <p:extLst>
      <p:ext uri="{BB962C8B-B14F-4D97-AF65-F5344CB8AC3E}">
        <p14:creationId xmlns:p14="http://schemas.microsoft.com/office/powerpoint/2010/main" val="219782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6</a:t>
            </a:fld>
            <a:endParaRPr lang="en-US"/>
          </a:p>
        </p:txBody>
      </p:sp>
    </p:spTree>
    <p:extLst>
      <p:ext uri="{BB962C8B-B14F-4D97-AF65-F5344CB8AC3E}">
        <p14:creationId xmlns:p14="http://schemas.microsoft.com/office/powerpoint/2010/main" val="337923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7</a:t>
            </a:fld>
            <a:endParaRPr lang="en-US"/>
          </a:p>
        </p:txBody>
      </p:sp>
    </p:spTree>
    <p:extLst>
      <p:ext uri="{BB962C8B-B14F-4D97-AF65-F5344CB8AC3E}">
        <p14:creationId xmlns:p14="http://schemas.microsoft.com/office/powerpoint/2010/main" val="415565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6300"/>
            <a:ext cx="4203700" cy="2365375"/>
          </a:xfrm>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YARN is the key for RedPoint Data Management being able to do this all in Hadoop, </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YARN stands for yet</a:t>
            </a:r>
            <a:r>
              <a:rPr lang="en-US" sz="1200" b="0" kern="1200" baseline="0" dirty="0">
                <a:solidFill>
                  <a:schemeClr val="tx1"/>
                </a:solidFill>
                <a:effectLst/>
                <a:latin typeface="+mn-lt"/>
                <a:ea typeface="+mn-ea"/>
                <a:cs typeface="+mn-cs"/>
              </a:rPr>
              <a:t> another resource negotiator,   </a:t>
            </a:r>
            <a:br>
              <a:rPr lang="en-US" sz="1200" b="0" kern="1200" baseline="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and provides a data operating system, essentially sitting atop HDFS.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Hadoop 1, we were limited to MapReduce and Pig for getting into HDFS and doing processing.  </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With Hadoop 2, everything including MapReduce goes through YARN at either an API or Engine level.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 very high % of the tools that work through YARN do it via the API level.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However, if you can speak Native YARN, you can write an Application Master (AM) and YARN will instantiate all the core engines of your AM to run </a:t>
            </a:r>
            <a:r>
              <a:rPr lang="en-US" sz="1200" b="0" u="sng" kern="1200" dirty="0">
                <a:solidFill>
                  <a:schemeClr val="tx1"/>
                </a:solidFill>
                <a:effectLst/>
                <a:latin typeface="+mn-lt"/>
                <a:ea typeface="+mn-ea"/>
                <a:cs typeface="+mn-cs"/>
              </a:rPr>
              <a:t>in</a:t>
            </a:r>
            <a:r>
              <a:rPr lang="en-US" sz="1200" b="0" kern="1200" dirty="0">
                <a:solidFill>
                  <a:schemeClr val="tx1"/>
                </a:solidFill>
                <a:effectLst/>
                <a:latin typeface="+mn-lt"/>
                <a:ea typeface="+mn-ea"/>
                <a:cs typeface="+mn-cs"/>
              </a:rPr>
              <a:t> Hadoop just as MapReduce does.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Without an Application Master (AM) it’s not Native YARN, and coding will be involved.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3BA8CE-547A-496E-8F8A-7EB3E7622B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2702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117083-6933-44A4-B1A5-A731DA2D8EF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668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0659473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2" name="Picture 28">
            <a:extLst>
              <a:ext uri="{FF2B5EF4-FFF2-40B4-BE49-F238E27FC236}">
                <a16:creationId xmlns:a16="http://schemas.microsoft.com/office/drawing/2014/main" id="{4610209F-9368-4931-AB40-17D04128162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758036" y="6419495"/>
            <a:ext cx="1147267" cy="297221"/>
          </a:xfrm>
          <a:prstGeom prst="rect">
            <a:avLst/>
          </a:prstGeom>
          <a:noFill/>
          <a:ln w="9525">
            <a:noFill/>
            <a:miter lim="800000"/>
            <a:headEnd/>
            <a:tailEnd/>
          </a:ln>
        </p:spPr>
      </p:pic>
    </p:spTree>
    <p:extLst>
      <p:ext uri="{BB962C8B-B14F-4D97-AF65-F5344CB8AC3E}">
        <p14:creationId xmlns:p14="http://schemas.microsoft.com/office/powerpoint/2010/main" val="242379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08000" y="1"/>
            <a:ext cx="11176000" cy="830239"/>
          </a:xfrm>
          <a:prstGeom prst="rect">
            <a:avLst/>
          </a:prstGeom>
        </p:spPr>
        <p:txBody>
          <a:bodyPr anchor="ctr" anchorCtr="0"/>
          <a:lstStyle>
            <a:lvl1pPr>
              <a:lnSpc>
                <a:spcPct val="85000"/>
              </a:lnSpc>
              <a:defRPr>
                <a:effectLst>
                  <a:outerShdw blurRad="38100" dist="38100" dir="2700000" algn="tl">
                    <a:srgbClr val="000000">
                      <a:alpha val="43137"/>
                    </a:srgbClr>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124093547"/>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32656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71701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 Title">
    <p:spTree>
      <p:nvGrpSpPr>
        <p:cNvPr id="1" name=""/>
        <p:cNvGrpSpPr/>
        <p:nvPr/>
      </p:nvGrpSpPr>
      <p:grpSpPr>
        <a:xfrm>
          <a:off x="0" y="0"/>
          <a:ext cx="0" cy="0"/>
          <a:chOff x="0" y="0"/>
          <a:chExt cx="0" cy="0"/>
        </a:xfrm>
      </p:grpSpPr>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CONFIDENTIAL</a:t>
            </a: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30478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454856"/>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424718"/>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144688"/>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ig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46176"/>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 y="672958"/>
            <a:ext cx="12192000" cy="6185043"/>
          </a:xfrm>
          <a:prstGeom prst="rect">
            <a:avLst/>
          </a:prstGeom>
          <a:solidFill>
            <a:schemeClr val="accent6">
              <a:lumMod val="60000"/>
              <a:lumOff val="40000"/>
            </a:schemeClr>
          </a:solidFill>
          <a:ln w="12700" cap="sq" algn="ctr">
            <a:noFill/>
            <a:miter lim="800000"/>
            <a:headEnd/>
            <a:tailEnd/>
          </a:ln>
          <a:effectLst/>
        </p:spPr>
        <p:txBody>
          <a:bodyPr wrap="square" lIns="0" rIns="0" rtlCol="0" anchor="ctr"/>
          <a:lstStyle/>
          <a:p>
            <a:pPr algn="ctr">
              <a:spcBef>
                <a:spcPts val="1080"/>
              </a:spcBef>
            </a:pPr>
            <a:endParaRPr lang="en-US" sz="1600" b="1" dirty="0">
              <a:solidFill>
                <a:schemeClr val="bg1"/>
              </a:solidFill>
              <a:latin typeface="+mn-lt"/>
            </a:endParaRPr>
          </a:p>
        </p:txBody>
      </p:sp>
      <p:sp>
        <p:nvSpPr>
          <p:cNvPr id="4" name="Title 1"/>
          <p:cNvSpPr>
            <a:spLocks noGrp="1"/>
          </p:cNvSpPr>
          <p:nvPr>
            <p:ph type="title"/>
          </p:nvPr>
        </p:nvSpPr>
        <p:spPr>
          <a:xfrm>
            <a:off x="508001" y="3"/>
            <a:ext cx="11176000" cy="830239"/>
          </a:xfrm>
          <a:prstGeom prst="rect">
            <a:avLst/>
          </a:prstGeom>
        </p:spPr>
        <p:txBody>
          <a:bodyPr anchor="ctr" anchorCtr="0"/>
          <a:lstStyle>
            <a:lvl1pPr algn="l" rtl="0" eaLnBrk="1" fontAlgn="base" hangingPunct="1">
              <a:lnSpc>
                <a:spcPct val="85000"/>
              </a:lnSpc>
              <a:spcBef>
                <a:spcPct val="0"/>
              </a:spcBef>
              <a:spcAft>
                <a:spcPct val="0"/>
              </a:spcAft>
              <a:defRPr lang="en-US" sz="2599" b="0" dirty="0">
                <a:solidFill>
                  <a:schemeClr val="bg1"/>
                </a:solidFill>
                <a:effectLst/>
                <a:latin typeface="+mn-lt"/>
                <a:ea typeface="+mj-ea"/>
                <a:cs typeface="+mj-cs"/>
              </a:defRPr>
            </a:lvl1pPr>
          </a:lstStyle>
          <a:p>
            <a:r>
              <a:rPr lang="en-US"/>
              <a:t>Click to edit Master title style</a:t>
            </a:r>
          </a:p>
        </p:txBody>
      </p:sp>
      <p:sp>
        <p:nvSpPr>
          <p:cNvPr id="5" name="TextBox 4"/>
          <p:cNvSpPr txBox="1"/>
          <p:nvPr userDrawn="1"/>
        </p:nvSpPr>
        <p:spPr>
          <a:xfrm>
            <a:off x="520959" y="6543555"/>
            <a:ext cx="301765" cy="207749"/>
          </a:xfrm>
          <a:prstGeom prst="rect">
            <a:avLst/>
          </a:prstGeom>
          <a:noFill/>
          <a:ln>
            <a:noFill/>
          </a:ln>
        </p:spPr>
        <p:txBody>
          <a:bodyPr wrap="none" rtlCol="0">
            <a:spAutoFit/>
          </a:bodyPr>
          <a:lstStyle/>
          <a:p>
            <a:pPr fontAlgn="base">
              <a:spcBef>
                <a:spcPct val="0"/>
              </a:spcBef>
              <a:spcAft>
                <a:spcPct val="0"/>
              </a:spcAft>
            </a:pPr>
            <a:fld id="{D5D46C72-8BD9-43C2-846A-A6302FA9D1BE}" type="slidenum">
              <a:rPr lang="en-US" sz="750" smtClean="0">
                <a:solidFill>
                  <a:srgbClr val="939393"/>
                </a:solidFill>
                <a:cs typeface="Arial" charset="0"/>
              </a:rPr>
              <a:pPr fontAlgn="base">
                <a:spcBef>
                  <a:spcPct val="0"/>
                </a:spcBef>
                <a:spcAft>
                  <a:spcPct val="0"/>
                </a:spcAft>
              </a:pPr>
              <a:t>‹#›</a:t>
            </a:fld>
            <a:endParaRPr lang="en-US" sz="1350" dirty="0">
              <a:solidFill>
                <a:srgbClr val="939393"/>
              </a:solidFill>
              <a:cs typeface="Arial" charset="0"/>
            </a:endParaRPr>
          </a:p>
        </p:txBody>
      </p:sp>
      <p:grpSp>
        <p:nvGrpSpPr>
          <p:cNvPr id="6" name="Group 5"/>
          <p:cNvGrpSpPr/>
          <p:nvPr userDrawn="1"/>
        </p:nvGrpSpPr>
        <p:grpSpPr>
          <a:xfrm>
            <a:off x="1262582" y="6544424"/>
            <a:ext cx="2708088" cy="244475"/>
            <a:chOff x="1097613" y="6544420"/>
            <a:chExt cx="2030536" cy="244475"/>
          </a:xfrm>
          <a:noFill/>
        </p:grpSpPr>
        <p:sp>
          <p:nvSpPr>
            <p:cNvPr id="7" name="Text Box 27"/>
            <p:cNvSpPr txBox="1">
              <a:spLocks noChangeArrowheads="1"/>
            </p:cNvSpPr>
            <p:nvPr/>
          </p:nvSpPr>
          <p:spPr bwMode="auto">
            <a:xfrm>
              <a:off x="2156489" y="6549955"/>
              <a:ext cx="971660" cy="207749"/>
            </a:xfrm>
            <a:prstGeom prst="rect">
              <a:avLst/>
            </a:prstGeom>
            <a:grpFill/>
            <a:ln w="9525">
              <a:noFill/>
              <a:miter lim="800000"/>
              <a:headEnd/>
              <a:tailEnd/>
            </a:ln>
            <a:effectLst/>
          </p:spPr>
          <p:txBody>
            <a:bodyPr wrap="none">
              <a:spAutoFit/>
            </a:bodyPr>
            <a:lstStyle/>
            <a:p>
              <a:pPr eaLnBrk="0" fontAlgn="base" hangingPunct="0">
                <a:spcBef>
                  <a:spcPct val="0"/>
                </a:spcBef>
                <a:spcAft>
                  <a:spcPct val="0"/>
                </a:spcAft>
                <a:defRPr/>
              </a:pPr>
              <a:r>
                <a:rPr lang="en-US" sz="750" dirty="0">
                  <a:solidFill>
                    <a:srgbClr val="595959">
                      <a:lumMod val="65000"/>
                      <a:lumOff val="35000"/>
                    </a:srgbClr>
                  </a:solidFill>
                  <a:cs typeface="Arial" charset="0"/>
                  <a:sym typeface="Symbol" panose="05050102010706020507" pitchFamily="18" charset="2"/>
                </a:rPr>
                <a:t> </a:t>
              </a:r>
              <a:r>
                <a:rPr lang="en-US" sz="750" dirty="0">
                  <a:solidFill>
                    <a:srgbClr val="595959">
                      <a:lumMod val="65000"/>
                      <a:lumOff val="35000"/>
                    </a:srgbClr>
                  </a:solidFill>
                  <a:cs typeface="Arial" charset="0"/>
                </a:rPr>
                <a:t>RedPoint Global Inc. 2017</a:t>
              </a:r>
            </a:p>
          </p:txBody>
        </p:sp>
        <p:sp>
          <p:nvSpPr>
            <p:cNvPr id="8" name="Rectangle 10"/>
            <p:cNvSpPr txBox="1">
              <a:spLocks noChangeArrowheads="1"/>
            </p:cNvSpPr>
            <p:nvPr/>
          </p:nvSpPr>
          <p:spPr bwMode="auto">
            <a:xfrm>
              <a:off x="1097613" y="6544420"/>
              <a:ext cx="1078213" cy="244475"/>
            </a:xfrm>
            <a:prstGeom prst="rect">
              <a:avLst/>
            </a:prstGeom>
            <a:grp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lumMod val="65000"/>
                      <a:lumOff val="35000"/>
                    </a:schemeClr>
                  </a:solidFill>
                  <a:latin typeface="+mn-lt"/>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a:lstStyle>
            <a:p>
              <a:pPr>
                <a:defRPr/>
              </a:pPr>
              <a:endParaRPr lang="en-US" sz="750" dirty="0">
                <a:solidFill>
                  <a:srgbClr val="595959">
                    <a:lumMod val="65000"/>
                    <a:lumOff val="35000"/>
                  </a:srgbClr>
                </a:solidFill>
              </a:endParaRPr>
            </a:p>
          </p:txBody>
        </p:sp>
      </p:grpSp>
      <p:sp>
        <p:nvSpPr>
          <p:cNvPr id="9" name="TextBox 8"/>
          <p:cNvSpPr txBox="1"/>
          <p:nvPr userDrawn="1"/>
        </p:nvSpPr>
        <p:spPr>
          <a:xfrm>
            <a:off x="7180945" y="6543555"/>
            <a:ext cx="664137" cy="207749"/>
          </a:xfrm>
          <a:prstGeom prst="rect">
            <a:avLst/>
          </a:prstGeom>
          <a:noFill/>
          <a:ln>
            <a:noFill/>
          </a:ln>
        </p:spPr>
        <p:txBody>
          <a:bodyPr wrap="none" rtlCol="0">
            <a:spAutoFit/>
          </a:bodyPr>
          <a:lstStyle/>
          <a:p>
            <a:pPr fontAlgn="base">
              <a:spcBef>
                <a:spcPct val="0"/>
              </a:spcBef>
              <a:spcAft>
                <a:spcPct val="0"/>
              </a:spcAft>
            </a:pPr>
            <a:r>
              <a:rPr lang="en-US" sz="750" dirty="0">
                <a:solidFill>
                  <a:srgbClr val="939393"/>
                </a:solidFill>
                <a:cs typeface="Arial" charset="0"/>
              </a:rPr>
              <a:t>Confidential</a:t>
            </a:r>
            <a:endParaRPr lang="en-US" sz="1350" dirty="0">
              <a:solidFill>
                <a:srgbClr val="939393"/>
              </a:solidFill>
              <a:cs typeface="Arial" charset="0"/>
            </a:endParaRPr>
          </a:p>
        </p:txBody>
      </p:sp>
      <p:pic>
        <p:nvPicPr>
          <p:cNvPr id="10" name="Picture 28">
            <a:extLst>
              <a:ext uri="{FF2B5EF4-FFF2-40B4-BE49-F238E27FC236}">
                <a16:creationId xmlns:a16="http://schemas.microsoft.com/office/drawing/2014/main" id="{2EC97840-47B9-4B1E-BBDB-0DFF8E76985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758036" y="6419495"/>
            <a:ext cx="1147267" cy="297221"/>
          </a:xfrm>
          <a:prstGeom prst="rect">
            <a:avLst/>
          </a:prstGeom>
          <a:noFill/>
          <a:ln w="9525">
            <a:noFill/>
            <a:miter lim="800000"/>
            <a:headEnd/>
            <a:tailEnd/>
          </a:ln>
        </p:spPr>
      </p:pic>
    </p:spTree>
    <p:extLst>
      <p:ext uri="{BB962C8B-B14F-4D97-AF65-F5344CB8AC3E}">
        <p14:creationId xmlns:p14="http://schemas.microsoft.com/office/powerpoint/2010/main" val="10120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mlDrawing" Target="../drawings/vmlDrawing1.vml"/><Relationship Id="rId1" Type="http://schemas.openxmlformats.org/officeDocument/2006/relationships/theme" Target="../theme/theme3.xml"/><Relationship Id="rId5" Type="http://schemas.openxmlformats.org/officeDocument/2006/relationships/image" Target="../media/image3.emf"/><Relationship Id="rId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7.xml"/><Relationship Id="rId7" Type="http://schemas.openxmlformats.org/officeDocument/2006/relationships/theme" Target="../theme/theme8.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10.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9.xml"/><Relationship Id="rId1" Type="http://schemas.openxmlformats.org/officeDocument/2006/relationships/slideLayout" Target="../slideLayouts/slideLayout11.xml"/><Relationship Id="rId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03032543"/>
      </p:ext>
    </p:extLst>
  </p:cSld>
  <p:clrMap bg1="dk1" tx1="lt1" bg2="dk2" tx2="lt2" accent1="accent1" accent2="accent2" accent3="accent3" accent4="accent4" accent5="accent5" accent6="accent6" hlink="hlink" folHlink="folHlink"/>
  <p:sldLayoutIdLst>
    <p:sldLayoutId id="2147484769" r:id="rId1"/>
    <p:sldLayoutId id="2147484773" r:id="rId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60912042"/>
      </p:ext>
    </p:extLst>
  </p:cSld>
  <p:clrMap bg1="dk1" tx1="lt1" bg2="dk2" tx2="lt2" accent1="accent1" accent2="accent2" accent3="accent3" accent4="accent4" accent5="accent5" accent6="accent6" hlink="hlink" folHlink="folHlink"/>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22238836"/>
      </p:ext>
    </p:extLst>
  </p:cSld>
  <p:clrMap bg1="lt1" tx1="dk1" bg2="lt2" tx2="dk2" accent1="accent1" accent2="accent2" accent3="accent3" accent4="accent4" accent5="accent5" accent6="accent6" hlink="hlink" folHlink="folHlink"/>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4" y="334170"/>
            <a:ext cx="11384209"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4" y="1794669"/>
            <a:ext cx="11384209"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259288" y="2932713"/>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954982" y="-401216"/>
            <a:ext cx="1143000" cy="246380"/>
          </a:xfrm>
          <a:prstGeom prst="rect">
            <a:avLst/>
          </a:prstGeom>
          <a:noFill/>
          <a:extLst/>
        </p:spPr>
      </p:pic>
    </p:spTree>
    <p:extLst>
      <p:ext uri="{BB962C8B-B14F-4D97-AF65-F5344CB8AC3E}">
        <p14:creationId xmlns:p14="http://schemas.microsoft.com/office/powerpoint/2010/main" val="1130912166"/>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132484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40124071"/>
      </p:ext>
    </p:extLst>
  </p:cSld>
  <p:clrMap bg1="lt1" tx1="dk1" bg2="lt2" tx2="dk2" accent1="accent1" accent2="accent2" accent3="accent3" accent4="accent4" accent5="accent5" accent6="accent6" hlink="hlink" folHlink="folHlink"/>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51458785"/>
      </p:ext>
    </p:extLst>
  </p:cSld>
  <p:clrMap bg1="lt1" tx1="dk1" bg2="lt2" tx2="dk2" accent1="accent1" accent2="accent2" accent3="accent3" accent4="accent4" accent5="accent5" accent6="accent6" hlink="hlink" folHlink="folHlink"/>
  <p:sldLayoutIdLst>
    <p:sldLayoutId id="2147484933" r:id="rId1"/>
    <p:sldLayoutId id="2147484946"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F2C611F-660F-4DDA-A5AD-26102B7C4A3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2"/>
            <a:ext cx="12195176" cy="708919"/>
          </a:xfrm>
          <a:prstGeom prst="rect">
            <a:avLst/>
          </a:prstGeom>
        </p:spPr>
      </p:pic>
      <p:sp>
        <p:nvSpPr>
          <p:cNvPr id="9" name="TextBox 8"/>
          <p:cNvSpPr txBox="1"/>
          <p:nvPr/>
        </p:nvSpPr>
        <p:spPr>
          <a:xfrm>
            <a:off x="520959" y="6543555"/>
            <a:ext cx="301765" cy="207749"/>
          </a:xfrm>
          <a:prstGeom prst="rect">
            <a:avLst/>
          </a:prstGeom>
          <a:noFill/>
          <a:ln>
            <a:noFill/>
          </a:ln>
        </p:spPr>
        <p:txBody>
          <a:bodyPr wrap="none" rtlCol="0">
            <a:spAutoFit/>
          </a:bodyPr>
          <a:lstStyle/>
          <a:p>
            <a:pPr fontAlgn="base">
              <a:spcBef>
                <a:spcPct val="0"/>
              </a:spcBef>
              <a:spcAft>
                <a:spcPct val="0"/>
              </a:spcAft>
            </a:pPr>
            <a:fld id="{D5D46C72-8BD9-43C2-846A-A6302FA9D1BE}" type="slidenum">
              <a:rPr lang="en-US" sz="750" smtClean="0">
                <a:solidFill>
                  <a:srgbClr val="939393"/>
                </a:solidFill>
                <a:cs typeface="Arial" charset="0"/>
              </a:rPr>
              <a:pPr fontAlgn="base">
                <a:spcBef>
                  <a:spcPct val="0"/>
                </a:spcBef>
                <a:spcAft>
                  <a:spcPct val="0"/>
                </a:spcAft>
              </a:pPr>
              <a:t>‹#›</a:t>
            </a:fld>
            <a:endParaRPr lang="en-US" sz="1350" dirty="0">
              <a:solidFill>
                <a:srgbClr val="939393"/>
              </a:solidFill>
              <a:cs typeface="Arial" charset="0"/>
            </a:endParaRPr>
          </a:p>
        </p:txBody>
      </p:sp>
      <p:grpSp>
        <p:nvGrpSpPr>
          <p:cNvPr id="10" name="Group 9"/>
          <p:cNvGrpSpPr/>
          <p:nvPr/>
        </p:nvGrpSpPr>
        <p:grpSpPr>
          <a:xfrm>
            <a:off x="1262582" y="6544424"/>
            <a:ext cx="2708088" cy="244475"/>
            <a:chOff x="1097613" y="6544420"/>
            <a:chExt cx="2030536" cy="244475"/>
          </a:xfrm>
          <a:noFill/>
        </p:grpSpPr>
        <p:sp>
          <p:nvSpPr>
            <p:cNvPr id="11" name="Text Box 27"/>
            <p:cNvSpPr txBox="1">
              <a:spLocks noChangeArrowheads="1"/>
            </p:cNvSpPr>
            <p:nvPr/>
          </p:nvSpPr>
          <p:spPr bwMode="auto">
            <a:xfrm>
              <a:off x="2156489" y="6549955"/>
              <a:ext cx="971660" cy="207749"/>
            </a:xfrm>
            <a:prstGeom prst="rect">
              <a:avLst/>
            </a:prstGeom>
            <a:grpFill/>
            <a:ln w="9525">
              <a:noFill/>
              <a:miter lim="800000"/>
              <a:headEnd/>
              <a:tailEnd/>
            </a:ln>
            <a:effectLst/>
          </p:spPr>
          <p:txBody>
            <a:bodyPr wrap="none">
              <a:spAutoFit/>
            </a:bodyPr>
            <a:lstStyle/>
            <a:p>
              <a:pPr eaLnBrk="0" fontAlgn="base" hangingPunct="0">
                <a:spcBef>
                  <a:spcPct val="0"/>
                </a:spcBef>
                <a:spcAft>
                  <a:spcPct val="0"/>
                </a:spcAft>
                <a:defRPr/>
              </a:pPr>
              <a:r>
                <a:rPr lang="en-US" sz="750" dirty="0">
                  <a:solidFill>
                    <a:srgbClr val="595959">
                      <a:lumMod val="65000"/>
                      <a:lumOff val="35000"/>
                    </a:srgbClr>
                  </a:solidFill>
                  <a:cs typeface="Arial" charset="0"/>
                  <a:sym typeface="Symbol" panose="05050102010706020507" pitchFamily="18" charset="2"/>
                </a:rPr>
                <a:t> </a:t>
              </a:r>
              <a:r>
                <a:rPr lang="en-US" sz="750" dirty="0">
                  <a:solidFill>
                    <a:srgbClr val="595959">
                      <a:lumMod val="65000"/>
                      <a:lumOff val="35000"/>
                    </a:srgbClr>
                  </a:solidFill>
                  <a:cs typeface="Arial" charset="0"/>
                </a:rPr>
                <a:t>RedPoint Global Inc. 2017</a:t>
              </a:r>
            </a:p>
          </p:txBody>
        </p:sp>
        <p:sp>
          <p:nvSpPr>
            <p:cNvPr id="12" name="Rectangle 10"/>
            <p:cNvSpPr txBox="1">
              <a:spLocks noChangeArrowheads="1"/>
            </p:cNvSpPr>
            <p:nvPr/>
          </p:nvSpPr>
          <p:spPr bwMode="auto">
            <a:xfrm>
              <a:off x="1097613" y="6544420"/>
              <a:ext cx="1078213" cy="244475"/>
            </a:xfrm>
            <a:prstGeom prst="rect">
              <a:avLst/>
            </a:prstGeom>
            <a:grp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lumMod val="65000"/>
                      <a:lumOff val="35000"/>
                    </a:schemeClr>
                  </a:solidFill>
                  <a:latin typeface="+mn-lt"/>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a:lstStyle>
            <a:p>
              <a:pPr>
                <a:defRPr/>
              </a:pPr>
              <a:endParaRPr lang="en-US" sz="750" dirty="0">
                <a:solidFill>
                  <a:srgbClr val="595959">
                    <a:lumMod val="65000"/>
                    <a:lumOff val="35000"/>
                  </a:srgbClr>
                </a:solidFill>
              </a:endParaRPr>
            </a:p>
          </p:txBody>
        </p:sp>
      </p:grpSp>
      <p:sp>
        <p:nvSpPr>
          <p:cNvPr id="13" name="TextBox 12"/>
          <p:cNvSpPr txBox="1"/>
          <p:nvPr/>
        </p:nvSpPr>
        <p:spPr>
          <a:xfrm>
            <a:off x="7180945" y="6543555"/>
            <a:ext cx="664137" cy="207749"/>
          </a:xfrm>
          <a:prstGeom prst="rect">
            <a:avLst/>
          </a:prstGeom>
          <a:noFill/>
          <a:ln>
            <a:noFill/>
          </a:ln>
        </p:spPr>
        <p:txBody>
          <a:bodyPr wrap="none" rtlCol="0">
            <a:spAutoFit/>
          </a:bodyPr>
          <a:lstStyle/>
          <a:p>
            <a:pPr fontAlgn="base">
              <a:spcBef>
                <a:spcPct val="0"/>
              </a:spcBef>
              <a:spcAft>
                <a:spcPct val="0"/>
              </a:spcAft>
            </a:pPr>
            <a:r>
              <a:rPr lang="en-US" sz="750" dirty="0">
                <a:solidFill>
                  <a:srgbClr val="939393"/>
                </a:solidFill>
                <a:cs typeface="Arial" charset="0"/>
              </a:rPr>
              <a:t>Confidential</a:t>
            </a:r>
            <a:endParaRPr lang="en-US" sz="1350" dirty="0">
              <a:solidFill>
                <a:srgbClr val="939393"/>
              </a:solidFill>
              <a:cs typeface="Arial" charset="0"/>
            </a:endParaRPr>
          </a:p>
        </p:txBody>
      </p:sp>
      <p:sp>
        <p:nvSpPr>
          <p:cNvPr id="553987" name="Rectangle 3"/>
          <p:cNvSpPr>
            <a:spLocks noGrp="1" noChangeArrowheads="1"/>
          </p:cNvSpPr>
          <p:nvPr>
            <p:ph type="body" idx="1"/>
          </p:nvPr>
        </p:nvSpPr>
        <p:spPr bwMode="gray">
          <a:xfrm>
            <a:off x="604995" y="1374777"/>
            <a:ext cx="10978835" cy="47990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53986" name="Rectangle 2"/>
          <p:cNvSpPr>
            <a:spLocks noGrp="1" noChangeArrowheads="1"/>
          </p:cNvSpPr>
          <p:nvPr>
            <p:ph type="title"/>
          </p:nvPr>
        </p:nvSpPr>
        <p:spPr bwMode="gray">
          <a:xfrm>
            <a:off x="604996" y="91440"/>
            <a:ext cx="10978834" cy="5095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pic>
        <p:nvPicPr>
          <p:cNvPr id="15" name="Picture 28">
            <a:extLst>
              <a:ext uri="{FF2B5EF4-FFF2-40B4-BE49-F238E27FC236}">
                <a16:creationId xmlns:a16="http://schemas.microsoft.com/office/drawing/2014/main" id="{0025F27B-2A2D-444E-B260-3D22AAD0AF5B}"/>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10758036" y="6419495"/>
            <a:ext cx="1147267" cy="297221"/>
          </a:xfrm>
          <a:prstGeom prst="rect">
            <a:avLst/>
          </a:prstGeom>
          <a:noFill/>
          <a:ln w="9525">
            <a:noFill/>
            <a:miter lim="800000"/>
            <a:headEnd/>
            <a:tailEnd/>
          </a:ln>
        </p:spPr>
      </p:pic>
    </p:spTree>
    <p:extLst>
      <p:ext uri="{BB962C8B-B14F-4D97-AF65-F5344CB8AC3E}">
        <p14:creationId xmlns:p14="http://schemas.microsoft.com/office/powerpoint/2010/main" val="1656534004"/>
      </p:ext>
    </p:extLst>
  </p:cSld>
  <p:clrMap bg1="dk1" tx1="lt1" bg2="dk2" tx2="lt2" accent1="accent1" accent2="accent2" accent3="accent3" accent4="accent4" accent5="accent5" accent6="accent6" hlink="hlink" folHlink="folHlink"/>
  <p:sldLayoutIdLst>
    <p:sldLayoutId id="2147484953" r:id="rId1"/>
    <p:sldLayoutId id="2147484957" r:id="rId2"/>
    <p:sldLayoutId id="2147484958" r:id="rId3"/>
    <p:sldLayoutId id="2147484961" r:id="rId4"/>
    <p:sldLayoutId id="2147484962" r:id="rId5"/>
    <p:sldLayoutId id="2147484963" r:id="rId6"/>
  </p:sldLayoutIdLst>
  <p:transition>
    <p:wipe dir="r"/>
  </p:transition>
  <p:hf sldNum="0" hdr="0" ftr="0" dt="0"/>
  <p:txStyles>
    <p:titleStyle>
      <a:lvl1pPr algn="l" rtl="0" eaLnBrk="1" fontAlgn="base" hangingPunct="1">
        <a:lnSpc>
          <a:spcPct val="90000"/>
        </a:lnSpc>
        <a:spcBef>
          <a:spcPct val="0"/>
        </a:spcBef>
        <a:spcAft>
          <a:spcPct val="0"/>
        </a:spcAft>
        <a:defRPr lang="en-US" sz="2800" b="0" dirty="0" smtClean="0">
          <a:solidFill>
            <a:schemeClr val="bg1"/>
          </a:solidFill>
          <a:effectLst/>
          <a:latin typeface="Century Gothic" panose="020B0502020202020204" pitchFamily="34" charset="0"/>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85750" indent="-285750" algn="l" rtl="0" eaLnBrk="1" fontAlgn="base" hangingPunct="1">
        <a:lnSpc>
          <a:spcPct val="95000"/>
        </a:lnSpc>
        <a:spcBef>
          <a:spcPts val="1200"/>
        </a:spcBef>
        <a:spcAft>
          <a:spcPct val="0"/>
        </a:spcAft>
        <a:buClr>
          <a:schemeClr val="tx2"/>
        </a:buClr>
        <a:buChar char="•"/>
        <a:defRPr sz="2400">
          <a:solidFill>
            <a:schemeClr val="tx1"/>
          </a:solidFill>
          <a:latin typeface="+mn-lt"/>
          <a:ea typeface="+mn-ea"/>
          <a:cs typeface="+mn-cs"/>
        </a:defRPr>
      </a:lvl1pPr>
      <a:lvl2pPr marL="685800" indent="-285750" algn="l" rtl="0" eaLnBrk="1" fontAlgn="base" hangingPunct="1">
        <a:lnSpc>
          <a:spcPct val="95000"/>
        </a:lnSpc>
        <a:spcBef>
          <a:spcPct val="25000"/>
        </a:spcBef>
        <a:spcAft>
          <a:spcPct val="0"/>
        </a:spcAft>
        <a:buClr>
          <a:schemeClr val="tx2"/>
        </a:buClr>
        <a:buChar char="–"/>
        <a:defRPr sz="2000">
          <a:solidFill>
            <a:schemeClr val="tx1"/>
          </a:solidFill>
          <a:latin typeface="+mn-lt"/>
        </a:defRPr>
      </a:lvl2pPr>
      <a:lvl3pPr marL="1028700" indent="-228600" algn="l" rtl="0" eaLnBrk="1" fontAlgn="base" hangingPunct="1">
        <a:lnSpc>
          <a:spcPct val="95000"/>
        </a:lnSpc>
        <a:spcBef>
          <a:spcPts val="600"/>
        </a:spcBef>
        <a:spcAft>
          <a:spcPct val="0"/>
        </a:spcAft>
        <a:buClr>
          <a:schemeClr val="tx2"/>
        </a:buClr>
        <a:buChar char="•"/>
        <a:defRPr>
          <a:solidFill>
            <a:schemeClr val="tx1"/>
          </a:solidFill>
          <a:latin typeface="+mn-lt"/>
        </a:defRPr>
      </a:lvl3pPr>
      <a:lvl4pPr marL="1428750" indent="-285750" algn="l" rtl="0" eaLnBrk="1" fontAlgn="base" hangingPunct="1">
        <a:lnSpc>
          <a:spcPct val="95000"/>
        </a:lnSpc>
        <a:spcBef>
          <a:spcPts val="600"/>
        </a:spcBef>
        <a:spcAft>
          <a:spcPct val="0"/>
        </a:spcAft>
        <a:buClr>
          <a:schemeClr val="tx2"/>
        </a:buClr>
        <a:buChar char="–"/>
        <a:defRPr>
          <a:solidFill>
            <a:schemeClr val="tx1"/>
          </a:solidFill>
          <a:latin typeface="+mn-lt"/>
        </a:defRPr>
      </a:lvl4pPr>
      <a:lvl5pPr marL="1771650" indent="-228600" algn="l" rtl="0" eaLnBrk="1" fontAlgn="base" hangingPunct="1">
        <a:lnSpc>
          <a:spcPct val="95000"/>
        </a:lnSpc>
        <a:spcBef>
          <a:spcPts val="600"/>
        </a:spcBef>
        <a:spcAft>
          <a:spcPct val="0"/>
        </a:spcAft>
        <a:buClr>
          <a:schemeClr val="tx2"/>
        </a:buClr>
        <a:buChar char="•"/>
        <a:defRPr sz="1600">
          <a:solidFill>
            <a:schemeClr val="tx1"/>
          </a:solidFill>
          <a:latin typeface="+mn-lt"/>
        </a:defRPr>
      </a:lvl5pPr>
      <a:lvl6pPr marL="22288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6pPr>
      <a:lvl7pPr marL="26860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7pPr>
      <a:lvl8pPr marL="31432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8pPr>
      <a:lvl9pPr marL="36004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bwMode="auto">
          <a:xfrm>
            <a:off x="-1" y="15566"/>
            <a:ext cx="12170337" cy="827168"/>
          </a:xfrm>
          <a:prstGeom prst="rect">
            <a:avLst/>
          </a:prstGeom>
          <a:gradFill flip="none" rotWithShape="1">
            <a:gsLst>
              <a:gs pos="100000">
                <a:srgbClr val="B40000">
                  <a:shade val="30000"/>
                  <a:satMod val="115000"/>
                </a:srgbClr>
              </a:gs>
              <a:gs pos="50000">
                <a:srgbClr val="B40000">
                  <a:shade val="67500"/>
                  <a:satMod val="115000"/>
                </a:srgbClr>
              </a:gs>
              <a:gs pos="0">
                <a:srgbClr val="B40000">
                  <a:shade val="100000"/>
                  <a:satMod val="115000"/>
                </a:srgbClr>
              </a:gs>
            </a:gsLst>
            <a:path path="circle">
              <a:fillToRect l="50000" t="50000" r="50000" b="50000"/>
            </a:path>
            <a:tileRect/>
          </a:gradFill>
          <a:ln>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lIns="34290" rIns="34290" rtlCol="0" anchor="ctr"/>
          <a:lstStyle/>
          <a:p>
            <a:pPr algn="ctr" eaLnBrk="0" fontAlgn="base" hangingPunct="0">
              <a:spcBef>
                <a:spcPct val="0"/>
              </a:spcBef>
              <a:spcAft>
                <a:spcPct val="0"/>
              </a:spcAft>
            </a:pPr>
            <a:endParaRPr lang="en-US" sz="600" dirty="0">
              <a:solidFill>
                <a:srgbClr val="FFFFFF"/>
              </a:solidFill>
            </a:endParaRPr>
          </a:p>
        </p:txBody>
      </p:sp>
      <p:sp>
        <p:nvSpPr>
          <p:cNvPr id="4" name="TextBox 3"/>
          <p:cNvSpPr txBox="1"/>
          <p:nvPr/>
        </p:nvSpPr>
        <p:spPr>
          <a:xfrm>
            <a:off x="520824" y="6543554"/>
            <a:ext cx="301686" cy="207749"/>
          </a:xfrm>
          <a:prstGeom prst="rect">
            <a:avLst/>
          </a:prstGeom>
          <a:noFill/>
          <a:ln>
            <a:noFill/>
          </a:ln>
        </p:spPr>
        <p:txBody>
          <a:bodyPr wrap="none" rtlCol="0">
            <a:spAutoFit/>
          </a:bodyPr>
          <a:lstStyle/>
          <a:p>
            <a:pPr fontAlgn="base">
              <a:spcBef>
                <a:spcPct val="0"/>
              </a:spcBef>
              <a:spcAft>
                <a:spcPct val="0"/>
              </a:spcAft>
            </a:pPr>
            <a:fld id="{D5D46C72-8BD9-43C2-846A-A6302FA9D1BE}" type="slidenum">
              <a:rPr lang="en-US" sz="750" smtClean="0">
                <a:solidFill>
                  <a:srgbClr val="939393"/>
                </a:solidFill>
                <a:cs typeface="Arial" charset="0"/>
              </a:rPr>
              <a:pPr fontAlgn="base">
                <a:spcBef>
                  <a:spcPct val="0"/>
                </a:spcBef>
                <a:spcAft>
                  <a:spcPct val="0"/>
                </a:spcAft>
              </a:pPr>
              <a:t>‹#›</a:t>
            </a:fld>
            <a:endParaRPr lang="en-US" sz="1350" dirty="0">
              <a:solidFill>
                <a:srgbClr val="939393"/>
              </a:solidFill>
              <a:cs typeface="Arial" charset="0"/>
            </a:endParaRPr>
          </a:p>
        </p:txBody>
      </p:sp>
      <p:grpSp>
        <p:nvGrpSpPr>
          <p:cNvPr id="13" name="Group 12"/>
          <p:cNvGrpSpPr/>
          <p:nvPr userDrawn="1"/>
        </p:nvGrpSpPr>
        <p:grpSpPr>
          <a:xfrm>
            <a:off x="1262253" y="6544423"/>
            <a:ext cx="2856462" cy="244475"/>
            <a:chOff x="1097613" y="6544420"/>
            <a:chExt cx="2142346" cy="244475"/>
          </a:xfrm>
        </p:grpSpPr>
        <p:sp>
          <p:nvSpPr>
            <p:cNvPr id="14" name="Text Box 27"/>
            <p:cNvSpPr txBox="1">
              <a:spLocks noChangeArrowheads="1"/>
            </p:cNvSpPr>
            <p:nvPr/>
          </p:nvSpPr>
          <p:spPr bwMode="auto">
            <a:xfrm>
              <a:off x="2126433" y="6549955"/>
              <a:ext cx="1113526" cy="207749"/>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en-US" sz="750" dirty="0">
                  <a:solidFill>
                    <a:srgbClr val="595959">
                      <a:lumMod val="65000"/>
                      <a:lumOff val="35000"/>
                    </a:srgbClr>
                  </a:solidFill>
                  <a:cs typeface="Arial" charset="0"/>
                  <a:sym typeface="Symbol" panose="05050102010706020507" pitchFamily="18" charset="2"/>
                </a:rPr>
                <a:t> </a:t>
              </a:r>
              <a:r>
                <a:rPr lang="en-US" sz="750" dirty="0">
                  <a:solidFill>
                    <a:srgbClr val="595959">
                      <a:lumMod val="65000"/>
                      <a:lumOff val="35000"/>
                    </a:srgbClr>
                  </a:solidFill>
                  <a:cs typeface="Arial" charset="0"/>
                </a:rPr>
                <a:t>RedPoint Global Inc. 2016</a:t>
              </a:r>
            </a:p>
          </p:txBody>
        </p:sp>
        <p:sp>
          <p:nvSpPr>
            <p:cNvPr id="17" name="Rectangle 10"/>
            <p:cNvSpPr txBox="1">
              <a:spLocks noChangeArrowheads="1"/>
            </p:cNvSpPr>
            <p:nvPr/>
          </p:nvSpPr>
          <p:spPr bwMode="auto">
            <a:xfrm>
              <a:off x="1097613" y="6544420"/>
              <a:ext cx="1078213" cy="244475"/>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lumMod val="65000"/>
                      <a:lumOff val="35000"/>
                    </a:schemeClr>
                  </a:solidFill>
                  <a:latin typeface="+mn-lt"/>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a:lstStyle>
            <a:p>
              <a:pPr>
                <a:defRPr/>
              </a:pPr>
              <a:endParaRPr lang="en-US" sz="750" dirty="0">
                <a:solidFill>
                  <a:srgbClr val="595959">
                    <a:lumMod val="65000"/>
                    <a:lumOff val="35000"/>
                  </a:srgbClr>
                </a:solidFill>
              </a:endParaRPr>
            </a:p>
          </p:txBody>
        </p:sp>
      </p:grpSp>
      <p:sp>
        <p:nvSpPr>
          <p:cNvPr id="19" name="TextBox 18"/>
          <p:cNvSpPr txBox="1"/>
          <p:nvPr/>
        </p:nvSpPr>
        <p:spPr>
          <a:xfrm>
            <a:off x="7179075" y="6543554"/>
            <a:ext cx="758541" cy="207749"/>
          </a:xfrm>
          <a:prstGeom prst="rect">
            <a:avLst/>
          </a:prstGeom>
          <a:noFill/>
          <a:ln>
            <a:noFill/>
          </a:ln>
        </p:spPr>
        <p:txBody>
          <a:bodyPr wrap="none" rtlCol="0">
            <a:spAutoFit/>
          </a:bodyPr>
          <a:lstStyle/>
          <a:p>
            <a:pPr fontAlgn="base">
              <a:spcBef>
                <a:spcPct val="0"/>
              </a:spcBef>
              <a:spcAft>
                <a:spcPct val="0"/>
              </a:spcAft>
            </a:pPr>
            <a:r>
              <a:rPr lang="en-US" sz="750" dirty="0">
                <a:solidFill>
                  <a:srgbClr val="939393"/>
                </a:solidFill>
                <a:cs typeface="Arial" charset="0"/>
              </a:rPr>
              <a:t>Confidential</a:t>
            </a:r>
            <a:endParaRPr lang="en-US" sz="1350" dirty="0">
              <a:solidFill>
                <a:srgbClr val="939393"/>
              </a:solidFill>
              <a:cs typeface="Arial" charset="0"/>
            </a:endParaRPr>
          </a:p>
        </p:txBody>
      </p:sp>
      <p:pic>
        <p:nvPicPr>
          <p:cNvPr id="11" name="Picture 28"/>
          <p:cNvPicPr>
            <a:picLocks noChangeAspect="1" noChangeArrowheads="1"/>
          </p:cNvPicPr>
          <p:nvPr userDrawn="1"/>
        </p:nvPicPr>
        <p:blipFill>
          <a:blip r:embed="rId3" cstate="print"/>
          <a:srcRect/>
          <a:stretch>
            <a:fillRect/>
          </a:stretch>
        </p:blipFill>
        <p:spPr bwMode="auto">
          <a:xfrm>
            <a:off x="10664360" y="6451630"/>
            <a:ext cx="1159935" cy="338138"/>
          </a:xfrm>
          <a:prstGeom prst="rect">
            <a:avLst/>
          </a:prstGeom>
          <a:noFill/>
          <a:ln w="9525">
            <a:noFill/>
            <a:miter lim="800000"/>
            <a:headEnd/>
            <a:tailEnd/>
          </a:ln>
        </p:spPr>
      </p:pic>
    </p:spTree>
    <p:extLst>
      <p:ext uri="{BB962C8B-B14F-4D97-AF65-F5344CB8AC3E}">
        <p14:creationId xmlns:p14="http://schemas.microsoft.com/office/powerpoint/2010/main" val="1267486981"/>
      </p:ext>
    </p:extLst>
  </p:cSld>
  <p:clrMap bg1="lt1" tx1="dk1" bg2="lt2" tx2="dk2" accent1="accent1" accent2="accent2" accent3="accent3" accent4="accent4" accent5="accent5" accent6="accent6" hlink="hlink" folHlink="folHlink"/>
  <p:sldLayoutIdLst>
    <p:sldLayoutId id="2147484970" r:id="rId1"/>
  </p:sldLayoutIdLst>
  <p:transition>
    <p:wipe dir="r"/>
  </p:transition>
  <p:hf hdr="0" dt="0"/>
  <p:txStyles>
    <p:title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p:titleStyle>
    <p:bodyStyle>
      <a:lvl1pPr marL="213122" indent="-213122" algn="l" rtl="0" eaLnBrk="1" fontAlgn="base" hangingPunct="1">
        <a:spcBef>
          <a:spcPts val="450"/>
        </a:spcBef>
        <a:spcAft>
          <a:spcPct val="0"/>
        </a:spcAft>
        <a:buClr>
          <a:srgbClr val="B40000"/>
        </a:buClr>
        <a:buFontTx/>
        <a:buBlip>
          <a:blip r:embed="rId4"/>
        </a:buBlip>
        <a:defRPr sz="1800">
          <a:solidFill>
            <a:srgbClr val="595959"/>
          </a:solidFill>
          <a:latin typeface="+mn-lt"/>
          <a:ea typeface="+mn-ea"/>
          <a:cs typeface="+mn-cs"/>
        </a:defRPr>
      </a:lvl1pPr>
      <a:lvl2pPr marL="516731" indent="-163116" algn="l" rtl="0" eaLnBrk="1" fontAlgn="base" hangingPunct="1">
        <a:spcBef>
          <a:spcPts val="450"/>
        </a:spcBef>
        <a:spcAft>
          <a:spcPct val="0"/>
        </a:spcAft>
        <a:buClr>
          <a:srgbClr val="B40000"/>
        </a:buClr>
        <a:buFont typeface="Arial" pitchFamily="34" charset="0"/>
        <a:buChar char="•"/>
        <a:defRPr sz="1500">
          <a:solidFill>
            <a:srgbClr val="595959"/>
          </a:solidFill>
          <a:latin typeface="+mn-lt"/>
        </a:defRPr>
      </a:lvl2pPr>
      <a:lvl3pPr marL="854869" indent="-172641" algn="l" rtl="0" eaLnBrk="1" fontAlgn="base" hangingPunct="1">
        <a:spcBef>
          <a:spcPts val="450"/>
        </a:spcBef>
        <a:spcAft>
          <a:spcPct val="0"/>
        </a:spcAft>
        <a:buClr>
          <a:srgbClr val="B40000"/>
        </a:buClr>
        <a:buFont typeface="Century Gothic" pitchFamily="34" charset="0"/>
        <a:buChar char="–"/>
        <a:defRPr sz="1350">
          <a:solidFill>
            <a:srgbClr val="595959"/>
          </a:solidFill>
          <a:latin typeface="+mn-lt"/>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595959"/>
          </a:solidFill>
          <a:latin typeface="+mn-lt"/>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595959"/>
          </a:solidFill>
          <a:latin typeface="+mn-lt"/>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10.xml"/><Relationship Id="rId16" Type="http://schemas.openxmlformats.org/officeDocument/2006/relationships/image" Target="../media/image90.png"/><Relationship Id="rId1" Type="http://schemas.openxmlformats.org/officeDocument/2006/relationships/slideLayout" Target="../slideLayouts/slideLayout1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emf"/><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microsoft.com/office/2007/relationships/hdphoto" Target="../media/hdphoto2.wdp"/><Relationship Id="rId68" Type="http://schemas.openxmlformats.org/officeDocument/2006/relationships/image" Target="../media/image105.gif"/><Relationship Id="rId7" Type="http://schemas.openxmlformats.org/officeDocument/2006/relationships/tags" Target="../tags/tag7.xml"/><Relationship Id="rId71" Type="http://schemas.openxmlformats.org/officeDocument/2006/relationships/image" Target="../media/image108.png"/><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oleObject" Target="../embeddings/oleObject2.bin"/><Relationship Id="rId66" Type="http://schemas.openxmlformats.org/officeDocument/2006/relationships/image" Target="../media/image103.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notesSlide" Target="../notesSlides/notesSlide15.xml"/><Relationship Id="rId61" Type="http://schemas.microsoft.com/office/2007/relationships/hdphoto" Target="../media/hdphoto1.wdp"/><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image" Target="../media/image99.png"/><Relationship Id="rId65" Type="http://schemas.openxmlformats.org/officeDocument/2006/relationships/image" Target="../media/image102.png"/><Relationship Id="rId73" Type="http://schemas.openxmlformats.org/officeDocument/2006/relationships/image" Target="../media/image110.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slideLayout" Target="../slideLayouts/slideLayout4.xml"/><Relationship Id="rId64" Type="http://schemas.openxmlformats.org/officeDocument/2006/relationships/image" Target="../media/image101.png"/><Relationship Id="rId69" Type="http://schemas.openxmlformats.org/officeDocument/2006/relationships/image" Target="../media/image106.emf"/><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image" Target="../media/image109.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image" Target="../media/image98.emf"/><Relationship Id="rId67" Type="http://schemas.openxmlformats.org/officeDocument/2006/relationships/image" Target="../media/image104.jpeg"/><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image" Target="../media/image100.png"/><Relationship Id="rId70" Type="http://schemas.openxmlformats.org/officeDocument/2006/relationships/image" Target="../media/image107.png"/><Relationship Id="rId1" Type="http://schemas.openxmlformats.org/officeDocument/2006/relationships/vmlDrawing" Target="../drawings/vmlDrawing2.vml"/><Relationship Id="rId6"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54"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 Id="rId51" Type="http://schemas.openxmlformats.org/officeDocument/2006/relationships/image" Target="../media/image6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56.xml"/><Relationship Id="rId4" Type="http://schemas.openxmlformats.org/officeDocument/2006/relationships/image" Target="../media/image122.png"/></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emf"/><Relationship Id="rId3" Type="http://schemas.openxmlformats.org/officeDocument/2006/relationships/image" Target="../media/image123.emf"/><Relationship Id="rId7" Type="http://schemas.openxmlformats.org/officeDocument/2006/relationships/image" Target="../media/image126.png"/><Relationship Id="rId12" Type="http://schemas.openxmlformats.org/officeDocument/2006/relationships/image" Target="../media/image131.emf"/><Relationship Id="rId17" Type="http://schemas.openxmlformats.org/officeDocument/2006/relationships/image" Target="../media/image10.png"/><Relationship Id="rId2" Type="http://schemas.openxmlformats.org/officeDocument/2006/relationships/notesSlide" Target="../notesSlides/notesSlide22.xml"/><Relationship Id="rId16" Type="http://schemas.openxmlformats.org/officeDocument/2006/relationships/image" Target="../media/image135.emf"/><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emf"/><Relationship Id="rId4" Type="http://schemas.openxmlformats.org/officeDocument/2006/relationships/image" Target="../media/image121.emf"/><Relationship Id="rId9" Type="http://schemas.openxmlformats.org/officeDocument/2006/relationships/image" Target="../media/image128.png"/><Relationship Id="rId14" Type="http://schemas.openxmlformats.org/officeDocument/2006/relationships/image" Target="../media/image133.emf"/></Relationships>
</file>

<file path=ppt/slides/_rels/slide2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137.emf"/><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137.emf"/><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 Type="http://schemas.openxmlformats.org/officeDocument/2006/relationships/notesSlide" Target="../notesSlides/notesSlide26.xml"/><Relationship Id="rId16" Type="http://schemas.openxmlformats.org/officeDocument/2006/relationships/image" Target="../media/image151.png"/><Relationship Id="rId1" Type="http://schemas.openxmlformats.org/officeDocument/2006/relationships/slideLayout" Target="../slideLayouts/slideLayout6.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png"/></Relationships>
</file>

<file path=ppt/slides/_rels/slide27.xml.rels><?xml version="1.0" encoding="UTF-8" standalone="yes"?>
<Relationships xmlns="http://schemas.openxmlformats.org/package/2006/relationships"><Relationship Id="rId3" Type="http://schemas.openxmlformats.org/officeDocument/2006/relationships/image" Target="../media/image154.tiff"/><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155.emf"/><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54.tiff"/><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155.emf"/><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 Type="http://schemas.openxmlformats.org/officeDocument/2006/relationships/notesSlide" Target="../notesSlides/notesSlide29.xml"/><Relationship Id="rId16" Type="http://schemas.openxmlformats.org/officeDocument/2006/relationships/image" Target="../media/image151.png"/><Relationship Id="rId1" Type="http://schemas.openxmlformats.org/officeDocument/2006/relationships/slideLayout" Target="../slideLayouts/slideLayout6.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png"/></Relationships>
</file>

<file path=ppt/slides/_rels/slide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56.png"/><Relationship Id="rId7" Type="http://schemas.openxmlformats.org/officeDocument/2006/relationships/image" Target="../media/image129.emf"/><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32.emf"/><Relationship Id="rId11" Type="http://schemas.microsoft.com/office/2007/relationships/hdphoto" Target="../media/hdphoto3.wdp"/><Relationship Id="rId5" Type="http://schemas.openxmlformats.org/officeDocument/2006/relationships/image" Target="../media/image128.png"/><Relationship Id="rId10" Type="http://schemas.openxmlformats.org/officeDocument/2006/relationships/image" Target="../media/image159.png"/><Relationship Id="rId4" Type="http://schemas.openxmlformats.org/officeDocument/2006/relationships/image" Target="../media/image157.gif"/><Relationship Id="rId9" Type="http://schemas.openxmlformats.org/officeDocument/2006/relationships/image" Target="../media/image158.jpeg"/></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1481" y="-159445"/>
            <a:ext cx="2047965" cy="1135783"/>
            <a:chOff x="160638" y="-159954"/>
            <a:chExt cx="2048256" cy="1135944"/>
          </a:xfrm>
        </p:grpSpPr>
        <p:sp>
          <p:nvSpPr>
            <p:cNvPr id="6" name="Explosion 2 5"/>
            <p:cNvSpPr/>
            <p:nvPr/>
          </p:nvSpPr>
          <p:spPr bwMode="auto">
            <a:xfrm>
              <a:off x="160638" y="-121290"/>
              <a:ext cx="2048256" cy="1097280"/>
            </a:xfrm>
            <a:prstGeom prst="irregularSeal2">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Explosion 2 3"/>
            <p:cNvSpPr/>
            <p:nvPr/>
          </p:nvSpPr>
          <p:spPr bwMode="auto">
            <a:xfrm>
              <a:off x="160638" y="-159954"/>
              <a:ext cx="2038864" cy="1049639"/>
            </a:xfrm>
            <a:prstGeom prst="irregularSeal2">
              <a:avLst/>
            </a:prstGeom>
            <a:gradFill flip="none" rotWithShape="1">
              <a:gsLst>
                <a:gs pos="0">
                  <a:srgbClr val="EBC14B">
                    <a:tint val="66000"/>
                    <a:satMod val="160000"/>
                  </a:srgbClr>
                </a:gs>
                <a:gs pos="50000">
                  <a:srgbClr val="EBC14B">
                    <a:tint val="44500"/>
                    <a:satMod val="160000"/>
                  </a:srgbClr>
                </a:gs>
                <a:gs pos="100000">
                  <a:srgbClr val="EBC14B">
                    <a:tint val="23500"/>
                    <a:satMod val="16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43697" y="222420"/>
              <a:ext cx="1013254" cy="370703"/>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 name="Picture 2"/>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6" y="-46654"/>
            <a:ext cx="12297731" cy="6903683"/>
          </a:xfrm>
          <a:prstGeom prst="rect">
            <a:avLst/>
          </a:prstGeom>
        </p:spPr>
      </p:pic>
      <p:sp>
        <p:nvSpPr>
          <p:cNvPr id="9" name="Rectangle 8"/>
          <p:cNvSpPr/>
          <p:nvPr/>
        </p:nvSpPr>
        <p:spPr bwMode="auto">
          <a:xfrm>
            <a:off x="4728059" y="709165"/>
            <a:ext cx="7334940" cy="5439672"/>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7" tIns="143364" rIns="179207" bIns="143364" numCol="1" spcCol="0" rtlCol="0" fromWordArt="0" anchor="t" anchorCtr="0" forceAA="0" compatLnSpc="1">
            <a:prstTxWarp prst="textNoShape">
              <a:avLst/>
            </a:prstTxWarp>
            <a:noAutofit/>
          </a:bodyPr>
          <a:lstStyle/>
          <a:p>
            <a:pPr algn="ctr" defTabSz="913659"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11351" y="925584"/>
            <a:ext cx="2423299" cy="531000"/>
          </a:xfrm>
          <a:prstGeom prst="rect">
            <a:avLst/>
          </a:prstGeom>
        </p:spPr>
      </p:pic>
      <p:sp>
        <p:nvSpPr>
          <p:cNvPr id="11" name="Title 3"/>
          <p:cNvSpPr txBox="1">
            <a:spLocks/>
          </p:cNvSpPr>
          <p:nvPr/>
        </p:nvSpPr>
        <p:spPr>
          <a:xfrm>
            <a:off x="4863122" y="1521577"/>
            <a:ext cx="7085594" cy="4627258"/>
          </a:xfrm>
          <a:prstGeom prst="rect">
            <a:avLst/>
          </a:prstGeom>
          <a:solidFill>
            <a:schemeClr val="bg2">
              <a:lumMod val="90000"/>
              <a:lumOff val="10000"/>
            </a:schemeClr>
          </a:solidFill>
        </p:spPr>
        <p:txBody>
          <a:bodyPr lIns="0" tIns="0" rIns="0" bIns="0"/>
          <a:lstStyle>
            <a:lvl1pPr algn="l" defTabSz="914132" rtl="0" eaLnBrk="1" latinLnBrk="0" hangingPunct="1">
              <a:spcBef>
                <a:spcPct val="0"/>
              </a:spcBef>
              <a:buNone/>
              <a:defRPr sz="5200" kern="1200">
                <a:solidFill>
                  <a:schemeClr val="tx2"/>
                </a:solidFill>
                <a:latin typeface="+mj-lt"/>
                <a:ea typeface="+mj-ea"/>
                <a:cs typeface="+mj-cs"/>
              </a:defRPr>
            </a:lvl1pPr>
          </a:lstStyle>
          <a:p>
            <a:pPr defTabSz="896124"/>
            <a:r>
              <a:rPr lang="en-US" sz="4000" b="1" dirty="0">
                <a:solidFill>
                  <a:srgbClr val="FFFFFF"/>
                </a:solidFill>
                <a:effectLst>
                  <a:outerShdw blurRad="38100" dist="38100" dir="2700000" algn="tl">
                    <a:srgbClr val="000000">
                      <a:alpha val="43137"/>
                    </a:srgbClr>
                  </a:outerShdw>
                </a:effectLst>
              </a:rPr>
              <a:t>Big Data Blueprints – Reference Architectures for Big Data Implementations</a:t>
            </a:r>
          </a:p>
          <a:p>
            <a:pPr defTabSz="896124"/>
            <a:endParaRPr lang="en-US" sz="4000" b="1" dirty="0">
              <a:solidFill>
                <a:srgbClr val="FFFFFF"/>
              </a:solidFill>
              <a:effectLst>
                <a:outerShdw blurRad="38100" dist="38100" dir="2700000" algn="tl">
                  <a:srgbClr val="000000">
                    <a:alpha val="43137"/>
                  </a:srgbClr>
                </a:outerShdw>
              </a:effectLst>
            </a:endParaRPr>
          </a:p>
          <a:p>
            <a:pPr defTabSz="896124"/>
            <a:endParaRPr lang="en-US" sz="2800" dirty="0">
              <a:solidFill>
                <a:srgbClr val="FFFFFF"/>
              </a:solidFill>
              <a:effectLst>
                <a:outerShdw blurRad="38100" dist="38100" dir="2700000" algn="tl">
                  <a:srgbClr val="000000">
                    <a:alpha val="43137"/>
                  </a:srgbClr>
                </a:outerShdw>
              </a:effectLst>
            </a:endParaRPr>
          </a:p>
          <a:p>
            <a:pPr defTabSz="896124"/>
            <a:endParaRPr lang="en-US" sz="2800" dirty="0">
              <a:solidFill>
                <a:srgbClr val="FFFFFF"/>
              </a:solidFill>
              <a:effectLst>
                <a:outerShdw blurRad="38100" dist="38100" dir="2700000" algn="tl">
                  <a:srgbClr val="000000">
                    <a:alpha val="43137"/>
                  </a:srgbClr>
                </a:outerShdw>
              </a:effectLst>
            </a:endParaRPr>
          </a:p>
          <a:p>
            <a:pPr defTabSz="896124"/>
            <a:r>
              <a:rPr lang="en-US" sz="2800" dirty="0">
                <a:solidFill>
                  <a:srgbClr val="FFFFFF"/>
                </a:solidFill>
                <a:effectLst>
                  <a:outerShdw blurRad="38100" dist="38100" dir="2700000" algn="tl">
                    <a:srgbClr val="000000">
                      <a:alpha val="43137"/>
                    </a:srgbClr>
                  </a:outerShdw>
                </a:effectLst>
              </a:rPr>
              <a:t>George Corugedo</a:t>
            </a:r>
          </a:p>
          <a:p>
            <a:pPr defTabSz="896124"/>
            <a:r>
              <a:rPr lang="en-US" sz="2800" dirty="0">
                <a:solidFill>
                  <a:srgbClr val="FFFFFF"/>
                </a:solidFill>
                <a:effectLst>
                  <a:outerShdw blurRad="38100" dist="38100" dir="2700000" algn="tl">
                    <a:srgbClr val="000000">
                      <a:alpha val="43137"/>
                    </a:srgbClr>
                  </a:outerShdw>
                </a:effectLst>
              </a:rPr>
              <a:t>CTO, RedPoint Global Inc.</a:t>
            </a:r>
          </a:p>
          <a:p>
            <a:pPr defTabSz="896124"/>
            <a:r>
              <a:rPr lang="en-US" sz="2800" dirty="0">
                <a:solidFill>
                  <a:srgbClr val="FFFFFF"/>
                </a:solidFill>
                <a:effectLst>
                  <a:outerShdw blurRad="38100" dist="38100" dir="2700000" algn="tl">
                    <a:srgbClr val="000000">
                      <a:alpha val="43137"/>
                    </a:srgbClr>
                  </a:outerShdw>
                </a:effectLst>
              </a:rPr>
              <a:t>george.corugedo@redpointglobal.com</a:t>
            </a:r>
          </a:p>
          <a:p>
            <a:pPr defTabSz="896124"/>
            <a:endParaRPr lang="en-US" sz="2800" dirty="0">
              <a:solidFill>
                <a:srgbClr val="FFFFFF"/>
              </a:solidFill>
              <a:effectLst>
                <a:outerShdw blurRad="38100" dist="38100" dir="2700000" algn="tl">
                  <a:srgbClr val="000000">
                    <a:alpha val="43137"/>
                  </a:srgbClr>
                </a:outerShdw>
              </a:effectLst>
            </a:endParaRPr>
          </a:p>
          <a:p>
            <a:pPr defTabSz="896124"/>
            <a:endParaRPr lang="en-US" sz="2800" b="1" dirty="0">
              <a:solidFill>
                <a:srgbClr val="FFFFFF"/>
              </a:solidFill>
              <a:effectLst>
                <a:outerShdw blurRad="38100" dist="38100" dir="2700000" algn="tl">
                  <a:srgbClr val="000000">
                    <a:alpha val="43137"/>
                  </a:srgbClr>
                </a:outerShdw>
              </a:effectLst>
            </a:endParaRPr>
          </a:p>
          <a:p>
            <a:pPr defTabSz="896124"/>
            <a:endParaRPr lang="en-US" sz="2800" b="1" dirty="0">
              <a:solidFill>
                <a:srgbClr val="FFFFFF"/>
              </a:solidFill>
              <a:effectLst>
                <a:outerShdw blurRad="38100" dist="38100" dir="2700000" algn="tl">
                  <a:srgbClr val="000000">
                    <a:alpha val="43137"/>
                  </a:srgbClr>
                </a:outerShdw>
              </a:effectLst>
            </a:endParaRPr>
          </a:p>
          <a:p>
            <a:pPr algn="r" defTabSz="896124"/>
            <a:endParaRPr lang="en-US" sz="1800" i="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2945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
            <a:ext cx="11440672" cy="830239"/>
          </a:xfrm>
        </p:spPr>
        <p:txBody>
          <a:bodyPr/>
          <a:lstStyle/>
          <a:p>
            <a:br>
              <a:rPr lang="en-US" sz="1800" dirty="0"/>
            </a:br>
            <a:r>
              <a:rPr lang="en-US" dirty="0"/>
              <a:t>Key Data Mastering Features of RedPoint Convergent Marketing Platform™</a:t>
            </a:r>
            <a:endParaRPr lang="en-US" sz="1800" dirty="0"/>
          </a:p>
        </p:txBody>
      </p:sp>
      <p:sp>
        <p:nvSpPr>
          <p:cNvPr id="18" name="Rounded Rectangle 17"/>
          <p:cNvSpPr/>
          <p:nvPr/>
        </p:nvSpPr>
        <p:spPr>
          <a:xfrm>
            <a:off x="800252" y="3656180"/>
            <a:ext cx="2083908" cy="1936171"/>
          </a:xfrm>
          <a:prstGeom prst="roundRect">
            <a:avLst>
              <a:gd name="adj" fmla="val 606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4572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Master Key Management</a:t>
            </a:r>
          </a:p>
        </p:txBody>
      </p:sp>
      <p:sp>
        <p:nvSpPr>
          <p:cNvPr id="19" name="Rectangle 18"/>
          <p:cNvSpPr/>
          <p:nvPr/>
        </p:nvSpPr>
        <p:spPr>
          <a:xfrm>
            <a:off x="826463" y="3760183"/>
            <a:ext cx="2035286" cy="143695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2247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31" name="Picture 30" descr="SM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246" y="4422746"/>
            <a:ext cx="927149" cy="551951"/>
          </a:xfrm>
          <a:prstGeom prst="rect">
            <a:avLst/>
          </a:prstGeom>
        </p:spPr>
      </p:pic>
      <p:grpSp>
        <p:nvGrpSpPr>
          <p:cNvPr id="43" name="Group 42"/>
          <p:cNvGrpSpPr/>
          <p:nvPr/>
        </p:nvGrpSpPr>
        <p:grpSpPr>
          <a:xfrm>
            <a:off x="1821875" y="3832867"/>
            <a:ext cx="971774" cy="1192195"/>
            <a:chOff x="5345754" y="2728200"/>
            <a:chExt cx="3270357" cy="3772089"/>
          </a:xfrm>
        </p:grpSpPr>
        <p:pic>
          <p:nvPicPr>
            <p:cNvPr id="41" name="Picture 4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345754" y="2728200"/>
              <a:ext cx="2718047" cy="1328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4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76639" y="3497294"/>
              <a:ext cx="2539472" cy="3002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Rounded Rectangle 7"/>
          <p:cNvSpPr/>
          <p:nvPr/>
        </p:nvSpPr>
        <p:spPr>
          <a:xfrm>
            <a:off x="806755" y="932108"/>
            <a:ext cx="2083908" cy="1936171"/>
          </a:xfrm>
          <a:prstGeom prst="roundRect">
            <a:avLst>
              <a:gd name="adj" fmla="val 6061"/>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4572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ETL &amp; ELT</a:t>
            </a:r>
          </a:p>
        </p:txBody>
      </p:sp>
      <p:sp>
        <p:nvSpPr>
          <p:cNvPr id="9" name="Rectangle 8"/>
          <p:cNvSpPr/>
          <p:nvPr/>
        </p:nvSpPr>
        <p:spPr>
          <a:xfrm>
            <a:off x="832967" y="1036111"/>
            <a:ext cx="2035286" cy="143695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2247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2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149718" y="1658834"/>
            <a:ext cx="657476" cy="759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707978" y="1893567"/>
            <a:ext cx="632711" cy="461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descr="invoic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894" y="1085339"/>
            <a:ext cx="1180382" cy="814854"/>
          </a:xfrm>
          <a:prstGeom prst="rect">
            <a:avLst/>
          </a:prstGeom>
        </p:spPr>
      </p:pic>
      <p:sp>
        <p:nvSpPr>
          <p:cNvPr id="13" name="Rounded Rectangle 12"/>
          <p:cNvSpPr/>
          <p:nvPr/>
        </p:nvSpPr>
        <p:spPr>
          <a:xfrm>
            <a:off x="3519743" y="932108"/>
            <a:ext cx="2083908" cy="1936171"/>
          </a:xfrm>
          <a:prstGeom prst="roundRect">
            <a:avLst>
              <a:gd name="adj" fmla="val 6061"/>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4572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Data Quality</a:t>
            </a:r>
          </a:p>
        </p:txBody>
      </p:sp>
      <p:sp>
        <p:nvSpPr>
          <p:cNvPr id="14" name="Rectangle 13"/>
          <p:cNvSpPr/>
          <p:nvPr/>
        </p:nvSpPr>
        <p:spPr>
          <a:xfrm>
            <a:off x="3545955" y="1036111"/>
            <a:ext cx="2035286" cy="143695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2247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26" name="Picture 2"/>
          <p:cNvPicPr>
            <a:picLocks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455570" y="1796190"/>
            <a:ext cx="762315" cy="631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
          <p:cNvPicPr>
            <a:picLocks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3877683" y="1697384"/>
            <a:ext cx="762315" cy="630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8" descr="invoic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3376" y="1139571"/>
            <a:ext cx="1467505" cy="426668"/>
          </a:xfrm>
          <a:prstGeom prst="rect">
            <a:avLst/>
          </a:prstGeom>
        </p:spPr>
      </p:pic>
      <p:sp>
        <p:nvSpPr>
          <p:cNvPr id="36" name="Rounded Rectangle 35"/>
          <p:cNvSpPr/>
          <p:nvPr/>
        </p:nvSpPr>
        <p:spPr>
          <a:xfrm>
            <a:off x="3519743" y="3663923"/>
            <a:ext cx="2083908" cy="1936171"/>
          </a:xfrm>
          <a:prstGeom prst="roundRect">
            <a:avLst>
              <a:gd name="adj" fmla="val 606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4572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Web Services Integration</a:t>
            </a:r>
          </a:p>
        </p:txBody>
      </p:sp>
      <p:sp>
        <p:nvSpPr>
          <p:cNvPr id="37" name="Rectangle 36"/>
          <p:cNvSpPr/>
          <p:nvPr/>
        </p:nvSpPr>
        <p:spPr>
          <a:xfrm>
            <a:off x="3545955" y="3767926"/>
            <a:ext cx="2035286" cy="143695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2247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39" name="Picture 2"/>
          <p:cNvPicPr>
            <a:picLocks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4544660" y="4220034"/>
            <a:ext cx="863775" cy="857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we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72021" y="3813522"/>
            <a:ext cx="764378" cy="813024"/>
          </a:xfrm>
          <a:prstGeom prst="rect">
            <a:avLst/>
          </a:prstGeom>
        </p:spPr>
      </p:pic>
      <p:sp>
        <p:nvSpPr>
          <p:cNvPr id="21" name="Rounded Rectangle 20"/>
          <p:cNvSpPr/>
          <p:nvPr/>
        </p:nvSpPr>
        <p:spPr>
          <a:xfrm>
            <a:off x="6233299" y="932108"/>
            <a:ext cx="2083908" cy="1936171"/>
          </a:xfrm>
          <a:prstGeom prst="roundRect">
            <a:avLst>
              <a:gd name="adj" fmla="val 606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4572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Integration &amp; Matching</a:t>
            </a:r>
          </a:p>
        </p:txBody>
      </p:sp>
      <p:sp>
        <p:nvSpPr>
          <p:cNvPr id="22" name="Rectangle 21"/>
          <p:cNvSpPr/>
          <p:nvPr/>
        </p:nvSpPr>
        <p:spPr>
          <a:xfrm>
            <a:off x="6259511" y="1036111"/>
            <a:ext cx="2035286" cy="143695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2247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32" name="Picture 31" descr="shopping.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38651" y="1153264"/>
            <a:ext cx="1394235" cy="556111"/>
          </a:xfrm>
          <a:prstGeom prst="rect">
            <a:avLst/>
          </a:prstGeom>
        </p:spPr>
      </p:pic>
      <p:pic>
        <p:nvPicPr>
          <p:cNvPr id="45" name="Picture 4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341849" y="1887783"/>
            <a:ext cx="807657" cy="41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7211336" y="1840914"/>
            <a:ext cx="1061664" cy="553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Rounded Rectangle 47"/>
          <p:cNvSpPr/>
          <p:nvPr/>
        </p:nvSpPr>
        <p:spPr>
          <a:xfrm>
            <a:off x="6230751" y="3659619"/>
            <a:ext cx="2083907" cy="1936172"/>
          </a:xfrm>
          <a:prstGeom prst="roundRect">
            <a:avLst>
              <a:gd name="adj" fmla="val 606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0" rtlCol="0" anchor="b" anchorCtr="0"/>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Process Automation </a:t>
            </a:r>
            <a:b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b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&amp; Operations</a:t>
            </a:r>
          </a:p>
        </p:txBody>
      </p:sp>
      <p:sp>
        <p:nvSpPr>
          <p:cNvPr id="49" name="Rectangle 48"/>
          <p:cNvSpPr/>
          <p:nvPr/>
        </p:nvSpPr>
        <p:spPr>
          <a:xfrm>
            <a:off x="6256963" y="3763622"/>
            <a:ext cx="2035285" cy="143696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2247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53" name="Picture 2"/>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7311862" y="3927256"/>
            <a:ext cx="861352" cy="1074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53" descr="icon-culture.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26112" y="4077975"/>
            <a:ext cx="766717" cy="808253"/>
          </a:xfrm>
          <a:prstGeom prst="rect">
            <a:avLst/>
          </a:prstGeom>
        </p:spPr>
      </p:pic>
      <p:sp>
        <p:nvSpPr>
          <p:cNvPr id="71" name="Rectangle 70"/>
          <p:cNvSpPr/>
          <p:nvPr/>
        </p:nvSpPr>
        <p:spPr>
          <a:xfrm>
            <a:off x="5960159" y="5152693"/>
            <a:ext cx="2744011" cy="241092"/>
          </a:xfrm>
          <a:prstGeom prst="rect">
            <a:avLst/>
          </a:prstGeom>
        </p:spPr>
        <p:txBody>
          <a:bodyPr wrap="square" tIns="48006">
            <a:spAutoFit/>
          </a:bodyPr>
          <a:lstStyle/>
          <a:p>
            <a:pPr marL="0" marR="0" lvl="0" indent="0" algn="ctr" defTabSz="914400" rtl="0" eaLnBrk="1" fontAlgn="auto" latinLnBrk="0" hangingPunct="1">
              <a:lnSpc>
                <a:spcPts val="105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7" name="TextBox 76"/>
          <p:cNvSpPr txBox="1"/>
          <p:nvPr/>
        </p:nvSpPr>
        <p:spPr>
          <a:xfrm>
            <a:off x="840451" y="2873460"/>
            <a:ext cx="2532398" cy="674031"/>
          </a:xfrm>
          <a:prstGeom prst="rect">
            <a:avLst/>
          </a:prstGeom>
          <a:noFill/>
        </p:spPr>
        <p:txBody>
          <a:bodyPr wrap="square" rtlCol="0">
            <a:spAutoFit/>
          </a:bodyPr>
          <a:lstStyle/>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Profiling, reads/writes, transformations</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Single project for all jobs</a:t>
            </a:r>
          </a:p>
        </p:txBody>
      </p:sp>
      <p:sp>
        <p:nvSpPr>
          <p:cNvPr id="78" name="TextBox 77"/>
          <p:cNvSpPr txBox="1"/>
          <p:nvPr/>
        </p:nvSpPr>
        <p:spPr>
          <a:xfrm>
            <a:off x="3552916" y="2873460"/>
            <a:ext cx="2531965" cy="674031"/>
          </a:xfrm>
          <a:prstGeom prst="rect">
            <a:avLst/>
          </a:prstGeom>
          <a:noFill/>
        </p:spPr>
        <p:txBody>
          <a:bodyPr wrap="square" rtlCol="0">
            <a:spAutoFit/>
          </a:bodyPr>
          <a:lstStyle>
            <a:defPPr>
              <a:defRPr lang="en-US"/>
            </a:defPPr>
            <a:lvl1pPr marL="119063" indent="-119063">
              <a:lnSpc>
                <a:spcPct val="90000"/>
              </a:lnSpc>
              <a:buClr>
                <a:schemeClr val="accent2"/>
              </a:buClr>
              <a:buFont typeface="Arial" panose="020B0604020202020204" pitchFamily="34" charset="0"/>
              <a:buChar char="•"/>
              <a:defRPr sz="1400">
                <a:solidFill>
                  <a:srgbClr val="292929"/>
                </a:solidFill>
                <a:latin typeface="Calibri" pitchFamily="34" charset="0"/>
              </a:defRPr>
            </a:lvl1pPr>
          </a:lstStyle>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Cleanse data</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Parsing, correction</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Geo-spatial analysis</a:t>
            </a:r>
          </a:p>
        </p:txBody>
      </p:sp>
      <p:sp>
        <p:nvSpPr>
          <p:cNvPr id="79" name="TextBox 78"/>
          <p:cNvSpPr txBox="1"/>
          <p:nvPr/>
        </p:nvSpPr>
        <p:spPr>
          <a:xfrm>
            <a:off x="6258284" y="2873460"/>
            <a:ext cx="2531965" cy="480131"/>
          </a:xfrm>
          <a:prstGeom prst="rect">
            <a:avLst/>
          </a:prstGeom>
          <a:noFill/>
        </p:spPr>
        <p:txBody>
          <a:bodyPr wrap="square" rtlCol="0">
            <a:spAutoFit/>
          </a:bodyPr>
          <a:lstStyle>
            <a:defPPr>
              <a:defRPr lang="en-US"/>
            </a:defPPr>
            <a:lvl1pPr marL="119063" indent="-119063">
              <a:lnSpc>
                <a:spcPct val="90000"/>
              </a:lnSpc>
              <a:buClr>
                <a:schemeClr val="accent2"/>
              </a:buClr>
              <a:buFont typeface="Arial" panose="020B0604020202020204" pitchFamily="34" charset="0"/>
              <a:buChar char="•"/>
              <a:defRPr sz="1400">
                <a:solidFill>
                  <a:srgbClr val="292929"/>
                </a:solidFill>
                <a:latin typeface="Calibri" pitchFamily="34" charset="0"/>
              </a:defRPr>
            </a:lvl1pPr>
          </a:lstStyle>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Grouping</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Fuzzy match</a:t>
            </a:r>
          </a:p>
        </p:txBody>
      </p:sp>
      <p:sp>
        <p:nvSpPr>
          <p:cNvPr id="80" name="TextBox 79"/>
          <p:cNvSpPr txBox="1"/>
          <p:nvPr/>
        </p:nvSpPr>
        <p:spPr>
          <a:xfrm>
            <a:off x="818613" y="5613230"/>
            <a:ext cx="2419893" cy="867930"/>
          </a:xfrm>
          <a:prstGeom prst="rect">
            <a:avLst/>
          </a:prstGeom>
          <a:noFill/>
        </p:spPr>
        <p:txBody>
          <a:bodyPr wrap="square" rtlCol="0">
            <a:spAutoFit/>
          </a:bodyPr>
          <a:lstStyle>
            <a:defPPr>
              <a:defRPr lang="en-US"/>
            </a:defPPr>
            <a:lvl1pPr marL="119063" indent="-119063">
              <a:lnSpc>
                <a:spcPct val="90000"/>
              </a:lnSpc>
              <a:buClr>
                <a:schemeClr val="accent2"/>
              </a:buClr>
              <a:buFont typeface="Arial" panose="020B0604020202020204" pitchFamily="34" charset="0"/>
              <a:buChar char="•"/>
              <a:defRPr sz="1400">
                <a:solidFill>
                  <a:srgbClr val="292929"/>
                </a:solidFill>
                <a:latin typeface="Calibri" pitchFamily="34" charset="0"/>
              </a:defRPr>
            </a:lvl1pPr>
          </a:lstStyle>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Create keys</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Track changes</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Maintain matches </a:t>
            </a:r>
            <a:b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b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over time</a:t>
            </a:r>
          </a:p>
        </p:txBody>
      </p:sp>
      <p:sp>
        <p:nvSpPr>
          <p:cNvPr id="81" name="TextBox 80"/>
          <p:cNvSpPr txBox="1"/>
          <p:nvPr/>
        </p:nvSpPr>
        <p:spPr>
          <a:xfrm>
            <a:off x="3556350" y="5613231"/>
            <a:ext cx="2356557" cy="674031"/>
          </a:xfrm>
          <a:prstGeom prst="rect">
            <a:avLst/>
          </a:prstGeom>
          <a:noFill/>
        </p:spPr>
        <p:txBody>
          <a:bodyPr wrap="square" rtlCol="0">
            <a:spAutoFit/>
          </a:bodyPr>
          <a:lstStyle>
            <a:defPPr>
              <a:defRPr lang="en-US"/>
            </a:defPPr>
            <a:lvl1pPr marL="119063" indent="-119063">
              <a:lnSpc>
                <a:spcPct val="90000"/>
              </a:lnSpc>
              <a:buClr>
                <a:schemeClr val="accent2"/>
              </a:buClr>
              <a:buFont typeface="Arial" panose="020B0604020202020204" pitchFamily="34" charset="0"/>
              <a:buChar char="•"/>
              <a:defRPr sz="1400">
                <a:solidFill>
                  <a:srgbClr val="292929"/>
                </a:solidFill>
                <a:latin typeface="Calibri" pitchFamily="34" charset="0"/>
              </a:defRPr>
            </a:lvl1pPr>
          </a:lstStyle>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Consume and publish</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HTTP/HTTPS protocols</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XML/JSON/SOAP formats</a:t>
            </a:r>
          </a:p>
        </p:txBody>
      </p:sp>
      <p:sp>
        <p:nvSpPr>
          <p:cNvPr id="82" name="TextBox 81"/>
          <p:cNvSpPr txBox="1"/>
          <p:nvPr/>
        </p:nvSpPr>
        <p:spPr>
          <a:xfrm>
            <a:off x="6270233" y="5613230"/>
            <a:ext cx="2689501" cy="867930"/>
          </a:xfrm>
          <a:prstGeom prst="rect">
            <a:avLst/>
          </a:prstGeom>
          <a:noFill/>
        </p:spPr>
        <p:txBody>
          <a:bodyPr wrap="square" rtlCol="0">
            <a:spAutoFit/>
          </a:bodyPr>
          <a:lstStyle>
            <a:defPPr>
              <a:defRPr lang="en-US"/>
            </a:defPPr>
            <a:lvl1pPr marL="119063" indent="-119063">
              <a:lnSpc>
                <a:spcPct val="90000"/>
              </a:lnSpc>
              <a:buClr>
                <a:schemeClr val="accent2"/>
              </a:buClr>
              <a:buFont typeface="Arial" panose="020B0604020202020204" pitchFamily="34" charset="0"/>
              <a:buChar char="•"/>
              <a:defRPr sz="1400">
                <a:solidFill>
                  <a:srgbClr val="292929"/>
                </a:solidFill>
                <a:latin typeface="Calibri" pitchFamily="34" charset="0"/>
              </a:defRPr>
            </a:lvl1pPr>
          </a:lstStyle>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Job scheduling, monitoring, notifications</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Central point of control</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Meta Data Management</a:t>
            </a:r>
          </a:p>
        </p:txBody>
      </p:sp>
      <p:sp>
        <p:nvSpPr>
          <p:cNvPr id="58" name="Rounded Rectangle 57"/>
          <p:cNvSpPr/>
          <p:nvPr/>
        </p:nvSpPr>
        <p:spPr>
          <a:xfrm>
            <a:off x="9063389" y="932108"/>
            <a:ext cx="2083908" cy="1936171"/>
          </a:xfrm>
          <a:prstGeom prst="roundRect">
            <a:avLst>
              <a:gd name="adj" fmla="val 606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4572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Integration &amp; Matching</a:t>
            </a:r>
          </a:p>
        </p:txBody>
      </p:sp>
      <p:sp>
        <p:nvSpPr>
          <p:cNvPr id="59" name="Rectangle 58"/>
          <p:cNvSpPr/>
          <p:nvPr/>
        </p:nvSpPr>
        <p:spPr>
          <a:xfrm>
            <a:off x="9089601" y="1036111"/>
            <a:ext cx="2035286" cy="143695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2247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a:ea typeface="+mn-ea"/>
              <a:cs typeface="+mn-cs"/>
            </a:endParaRPr>
          </a:p>
        </p:txBody>
      </p:sp>
      <p:sp>
        <p:nvSpPr>
          <p:cNvPr id="74" name="Rounded Rectangle 73"/>
          <p:cNvSpPr/>
          <p:nvPr/>
        </p:nvSpPr>
        <p:spPr>
          <a:xfrm>
            <a:off x="9060841" y="3659619"/>
            <a:ext cx="2083907" cy="1936172"/>
          </a:xfrm>
          <a:prstGeom prst="roundRect">
            <a:avLst>
              <a:gd name="adj" fmla="val 606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0" rtlCol="0" anchor="b" anchorCtr="0"/>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Process Automation </a:t>
            </a:r>
            <a:b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br>
            <a:r>
              <a:rPr kumimoji="0" lang="en-US" sz="1400" b="0" i="0" u="none" strike="noStrike" kern="1200" cap="none" spc="0" normalizeH="0" baseline="0" noProof="0" dirty="0">
                <a:ln>
                  <a:noFill/>
                </a:ln>
                <a:solidFill>
                  <a:srgbClr val="FFFFFF"/>
                </a:solidFill>
                <a:effectLst/>
                <a:uLnTx/>
                <a:uFillTx/>
                <a:latin typeface="Calibri" pitchFamily="34" charset="0"/>
                <a:ea typeface="+mn-ea"/>
                <a:cs typeface="+mn-cs"/>
              </a:rPr>
              <a:t>&amp; Operations</a:t>
            </a:r>
          </a:p>
        </p:txBody>
      </p:sp>
      <p:sp>
        <p:nvSpPr>
          <p:cNvPr id="75" name="Rectangle 74"/>
          <p:cNvSpPr/>
          <p:nvPr/>
        </p:nvSpPr>
        <p:spPr>
          <a:xfrm>
            <a:off x="9087053" y="3763622"/>
            <a:ext cx="2035285" cy="143696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44948" tIns="22474" rIns="44948" bIns="2247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entury Gothic"/>
              <a:ea typeface="+mn-ea"/>
              <a:cs typeface="+mn-cs"/>
            </a:endParaRPr>
          </a:p>
        </p:txBody>
      </p:sp>
      <p:sp>
        <p:nvSpPr>
          <p:cNvPr id="62" name="Rectangle 61"/>
          <p:cNvSpPr/>
          <p:nvPr/>
        </p:nvSpPr>
        <p:spPr>
          <a:xfrm>
            <a:off x="8790249" y="5152693"/>
            <a:ext cx="2744011" cy="241092"/>
          </a:xfrm>
          <a:prstGeom prst="rect">
            <a:avLst/>
          </a:prstGeom>
        </p:spPr>
        <p:txBody>
          <a:bodyPr wrap="square" tIns="48006">
            <a:spAutoFit/>
          </a:bodyPr>
          <a:lstStyle/>
          <a:p>
            <a:pPr marL="0" marR="0" lvl="0" indent="0" algn="ctr" defTabSz="914400" rtl="0" eaLnBrk="1" fontAlgn="auto" latinLnBrk="0" hangingPunct="1">
              <a:lnSpc>
                <a:spcPts val="105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itchFamily="34" charset="0"/>
              <a:ea typeface="+mn-ea"/>
              <a:cs typeface="+mn-cs"/>
            </a:endParaRPr>
          </a:p>
        </p:txBody>
      </p:sp>
      <p:sp>
        <p:nvSpPr>
          <p:cNvPr id="76" name="TextBox 75"/>
          <p:cNvSpPr txBox="1"/>
          <p:nvPr/>
        </p:nvSpPr>
        <p:spPr>
          <a:xfrm>
            <a:off x="9088374" y="2873460"/>
            <a:ext cx="2531965" cy="674031"/>
          </a:xfrm>
          <a:prstGeom prst="rect">
            <a:avLst/>
          </a:prstGeom>
          <a:noFill/>
        </p:spPr>
        <p:txBody>
          <a:bodyPr wrap="square" rtlCol="0">
            <a:spAutoFit/>
          </a:bodyPr>
          <a:lstStyle>
            <a:defPPr>
              <a:defRPr lang="en-US"/>
            </a:defPPr>
            <a:lvl1pPr marL="119063" indent="-119063">
              <a:lnSpc>
                <a:spcPct val="90000"/>
              </a:lnSpc>
              <a:buClr>
                <a:schemeClr val="accent2"/>
              </a:buClr>
              <a:buFont typeface="Arial" panose="020B0604020202020204" pitchFamily="34" charset="0"/>
              <a:buChar char="•"/>
              <a:defRPr sz="1400">
                <a:solidFill>
                  <a:srgbClr val="292929"/>
                </a:solidFill>
                <a:latin typeface="Calibri" pitchFamily="34" charset="0"/>
              </a:defRPr>
            </a:lvl1pPr>
          </a:lstStyle>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Pure YARN integration into Hadoop</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No coding data quality</a:t>
            </a:r>
          </a:p>
        </p:txBody>
      </p:sp>
      <p:sp>
        <p:nvSpPr>
          <p:cNvPr id="83" name="TextBox 82"/>
          <p:cNvSpPr txBox="1"/>
          <p:nvPr/>
        </p:nvSpPr>
        <p:spPr>
          <a:xfrm>
            <a:off x="9100323" y="5613230"/>
            <a:ext cx="2256679" cy="867930"/>
          </a:xfrm>
          <a:prstGeom prst="rect">
            <a:avLst/>
          </a:prstGeom>
          <a:noFill/>
        </p:spPr>
        <p:txBody>
          <a:bodyPr wrap="square" rtlCol="0">
            <a:spAutoFit/>
          </a:bodyPr>
          <a:lstStyle>
            <a:defPPr>
              <a:defRPr lang="en-US"/>
            </a:defPPr>
            <a:lvl1pPr marL="119063" indent="-119063">
              <a:lnSpc>
                <a:spcPct val="90000"/>
              </a:lnSpc>
              <a:buClr>
                <a:schemeClr val="accent2"/>
              </a:buClr>
              <a:buFont typeface="Arial" panose="020B0604020202020204" pitchFamily="34" charset="0"/>
              <a:buChar char="•"/>
              <a:defRPr sz="1400">
                <a:solidFill>
                  <a:srgbClr val="292929"/>
                </a:solidFill>
                <a:latin typeface="Calibri" pitchFamily="34" charset="0"/>
              </a:defRPr>
            </a:lvl1pPr>
          </a:lstStyle>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Java SDK for rapid development</a:t>
            </a:r>
          </a:p>
          <a:p>
            <a:pPr marL="119063" marR="0" lvl="0" indent="-119063" algn="l" defTabSz="914400" rtl="0" eaLnBrk="1" fontAlgn="auto" latinLnBrk="0" hangingPunct="1">
              <a:lnSpc>
                <a:spcPct val="90000"/>
              </a:lnSpc>
              <a:spcBef>
                <a:spcPts val="0"/>
              </a:spcBef>
              <a:spcAft>
                <a:spcPts val="0"/>
              </a:spcAft>
              <a:buClr>
                <a:srgbClr val="C1272D"/>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Calibri" pitchFamily="34" charset="0"/>
                <a:ea typeface="+mn-ea"/>
                <a:cs typeface="+mn-cs"/>
              </a:rPr>
              <a:t>Public project incubator for project sharing</a:t>
            </a:r>
          </a:p>
        </p:txBody>
      </p:sp>
      <p:pic>
        <p:nvPicPr>
          <p:cNvPr id="84" name="Picture 83"/>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284737" y="1053823"/>
            <a:ext cx="1654424" cy="1401534"/>
          </a:xfrm>
          <a:prstGeom prst="rect">
            <a:avLst/>
          </a:prstGeom>
          <a:ln w="28575" cap="sq">
            <a:solidFill>
              <a:schemeClr val="accent1"/>
            </a:solidFill>
            <a:prstDash val="solid"/>
            <a:miter lim="800000"/>
          </a:ln>
          <a:effectLst/>
        </p:spPr>
      </p:pic>
      <p:pic>
        <p:nvPicPr>
          <p:cNvPr id="85" name="Picture 84"/>
          <p:cNvPicPr>
            <a:picLocks noChangeAspect="1"/>
          </p:cNvPicPr>
          <p:nvPr/>
        </p:nvPicPr>
        <p:blipFill>
          <a:blip r:embed="rId19"/>
          <a:stretch>
            <a:fillRect/>
          </a:stretch>
        </p:blipFill>
        <p:spPr>
          <a:xfrm>
            <a:off x="9175852" y="3880000"/>
            <a:ext cx="1872194" cy="1220692"/>
          </a:xfrm>
          <a:prstGeom prst="rect">
            <a:avLst/>
          </a:prstGeom>
        </p:spPr>
      </p:pic>
    </p:spTree>
    <p:extLst>
      <p:ext uri="{BB962C8B-B14F-4D97-AF65-F5344CB8AC3E}">
        <p14:creationId xmlns:p14="http://schemas.microsoft.com/office/powerpoint/2010/main" val="453611763"/>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4F0-39EE-4FD7-852E-FE6DE919058C}"/>
              </a:ext>
            </a:extLst>
          </p:cNvPr>
          <p:cNvSpPr>
            <a:spLocks noGrp="1"/>
          </p:cNvSpPr>
          <p:nvPr>
            <p:ph type="title"/>
          </p:nvPr>
        </p:nvSpPr>
        <p:spPr/>
        <p:txBody>
          <a:bodyPr/>
          <a:lstStyle/>
          <a:p>
            <a:r>
              <a:rPr lang="en-US" dirty="0"/>
              <a:t>Transactional Data</a:t>
            </a:r>
          </a:p>
        </p:txBody>
      </p:sp>
      <p:pic>
        <p:nvPicPr>
          <p:cNvPr id="4" name="Picture 3" descr="A close up of a logo&#10;&#10;Description generated with very high confidence">
            <a:extLst>
              <a:ext uri="{FF2B5EF4-FFF2-40B4-BE49-F238E27FC236}">
                <a16:creationId xmlns:a16="http://schemas.microsoft.com/office/drawing/2014/main" id="{699947FB-CBC5-4640-990E-AD0CA46B7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96" y="2919341"/>
            <a:ext cx="5715798" cy="1019317"/>
          </a:xfrm>
          <a:prstGeom prst="rect">
            <a:avLst/>
          </a:prstGeom>
        </p:spPr>
      </p:pic>
      <p:graphicFrame>
        <p:nvGraphicFramePr>
          <p:cNvPr id="5" name="Table 4">
            <a:extLst>
              <a:ext uri="{FF2B5EF4-FFF2-40B4-BE49-F238E27FC236}">
                <a16:creationId xmlns:a16="http://schemas.microsoft.com/office/drawing/2014/main" id="{FF1814BD-D4A2-4B7F-988E-A99FCBC638DD}"/>
              </a:ext>
            </a:extLst>
          </p:cNvPr>
          <p:cNvGraphicFramePr>
            <a:graphicFrameLocks noGrp="1"/>
          </p:cNvGraphicFramePr>
          <p:nvPr>
            <p:extLst>
              <p:ext uri="{D42A27DB-BD31-4B8C-83A1-F6EECF244321}">
                <p14:modId xmlns:p14="http://schemas.microsoft.com/office/powerpoint/2010/main" val="3799299951"/>
              </p:ext>
            </p:extLst>
          </p:nvPr>
        </p:nvGraphicFramePr>
        <p:xfrm>
          <a:off x="7537304" y="879457"/>
          <a:ext cx="4026674" cy="5263560"/>
        </p:xfrm>
        <a:graphic>
          <a:graphicData uri="http://schemas.openxmlformats.org/drawingml/2006/table">
            <a:tbl>
              <a:tblPr/>
              <a:tblGrid>
                <a:gridCol w="2013337">
                  <a:extLst>
                    <a:ext uri="{9D8B030D-6E8A-4147-A177-3AD203B41FA5}">
                      <a16:colId xmlns:a16="http://schemas.microsoft.com/office/drawing/2014/main" val="76833800"/>
                    </a:ext>
                  </a:extLst>
                </a:gridCol>
                <a:gridCol w="2013337">
                  <a:extLst>
                    <a:ext uri="{9D8B030D-6E8A-4147-A177-3AD203B41FA5}">
                      <a16:colId xmlns:a16="http://schemas.microsoft.com/office/drawing/2014/main" val="396044174"/>
                    </a:ext>
                  </a:extLst>
                </a:gridCol>
              </a:tblGrid>
              <a:tr h="227253">
                <a:tc>
                  <a:txBody>
                    <a:bodyPr/>
                    <a:lstStyle/>
                    <a:p>
                      <a:r>
                        <a:rPr lang="en-US" sz="1400" b="1">
                          <a:solidFill>
                            <a:schemeClr val="bg1"/>
                          </a:solidFill>
                          <a:effectLst/>
                        </a:rPr>
                        <a:t>Requirement</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solidFill>
                            <a:schemeClr val="bg1"/>
                          </a:solidFill>
                          <a:effectLst/>
                        </a:rPr>
                        <a:t>Description</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690888696"/>
                  </a:ext>
                </a:extLst>
              </a:tr>
              <a:tr h="227253">
                <a:tc>
                  <a:txBody>
                    <a:bodyPr/>
                    <a:lstStyle/>
                    <a:p>
                      <a:r>
                        <a:rPr lang="en-US" sz="1400">
                          <a:solidFill>
                            <a:schemeClr val="bg1"/>
                          </a:solidFill>
                          <a:effectLst/>
                        </a:rPr>
                        <a:t>Normalization:</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solidFill>
                            <a:schemeClr val="bg1"/>
                          </a:solidFill>
                          <a:effectLst/>
                        </a:rPr>
                        <a:t>Highly normalized</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18876924"/>
                  </a:ext>
                </a:extLst>
              </a:tr>
              <a:tr h="417050">
                <a:tc>
                  <a:txBody>
                    <a:bodyPr/>
                    <a:lstStyle/>
                    <a:p>
                      <a:r>
                        <a:rPr lang="en-US" sz="1400">
                          <a:solidFill>
                            <a:schemeClr val="bg1"/>
                          </a:solidFill>
                          <a:effectLst/>
                        </a:rPr>
                        <a:t>Schema:</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solidFill>
                            <a:schemeClr val="bg1"/>
                          </a:solidFill>
                          <a:effectLst/>
                        </a:rPr>
                        <a:t>Schema on write, strongly enforced</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555790240"/>
                  </a:ext>
                </a:extLst>
              </a:tr>
              <a:tr h="606846">
                <a:tc>
                  <a:txBody>
                    <a:bodyPr/>
                    <a:lstStyle/>
                    <a:p>
                      <a:r>
                        <a:rPr lang="en-US" sz="1400" dirty="0">
                          <a:solidFill>
                            <a:schemeClr val="bg1"/>
                          </a:solidFill>
                          <a:effectLst/>
                        </a:rPr>
                        <a:t>Consistency:</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solidFill>
                            <a:schemeClr val="bg1"/>
                          </a:solidFill>
                          <a:effectLst/>
                        </a:rPr>
                        <a:t>Strong consistency, ACID guarantees</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783092233"/>
                  </a:ext>
                </a:extLst>
              </a:tr>
              <a:tr h="227253">
                <a:tc>
                  <a:txBody>
                    <a:bodyPr/>
                    <a:lstStyle/>
                    <a:p>
                      <a:r>
                        <a:rPr lang="en-US" sz="1400">
                          <a:solidFill>
                            <a:schemeClr val="bg1"/>
                          </a:solidFill>
                          <a:effectLst/>
                        </a:rPr>
                        <a:t>Integrity:</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solidFill>
                            <a:schemeClr val="bg1"/>
                          </a:solidFill>
                          <a:effectLst/>
                        </a:rPr>
                        <a:t>High integrity</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657054775"/>
                  </a:ext>
                </a:extLst>
              </a:tr>
              <a:tr h="227253">
                <a:tc>
                  <a:txBody>
                    <a:bodyPr/>
                    <a:lstStyle/>
                    <a:p>
                      <a:r>
                        <a:rPr lang="en-US" sz="1400">
                          <a:solidFill>
                            <a:schemeClr val="bg1"/>
                          </a:solidFill>
                          <a:effectLst/>
                        </a:rPr>
                        <a:t>Uses Transactions:</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solidFill>
                            <a:schemeClr val="bg1"/>
                          </a:solidFill>
                          <a:effectLst/>
                        </a:rPr>
                        <a:t>Yes</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057698906"/>
                  </a:ext>
                </a:extLst>
              </a:tr>
              <a:tr h="417050">
                <a:tc>
                  <a:txBody>
                    <a:bodyPr/>
                    <a:lstStyle/>
                    <a:p>
                      <a:r>
                        <a:rPr lang="en-US" sz="1400">
                          <a:solidFill>
                            <a:schemeClr val="bg1"/>
                          </a:solidFill>
                          <a:effectLst/>
                        </a:rPr>
                        <a:t>Locking Strategy:</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solidFill>
                            <a:schemeClr val="bg1"/>
                          </a:solidFill>
                          <a:effectLst/>
                        </a:rPr>
                        <a:t>Pessimistic or Optimistic</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543292548"/>
                  </a:ext>
                </a:extLst>
              </a:tr>
              <a:tr h="227253">
                <a:tc>
                  <a:txBody>
                    <a:bodyPr/>
                    <a:lstStyle/>
                    <a:p>
                      <a:r>
                        <a:rPr lang="en-US" sz="1400">
                          <a:solidFill>
                            <a:schemeClr val="bg1"/>
                          </a:solidFill>
                          <a:effectLst/>
                        </a:rPr>
                        <a:t>Updateable:</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solidFill>
                            <a:schemeClr val="bg1"/>
                          </a:solidFill>
                          <a:effectLst/>
                        </a:rPr>
                        <a:t>Yes</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3727616"/>
                  </a:ext>
                </a:extLst>
              </a:tr>
              <a:tr h="227253">
                <a:tc>
                  <a:txBody>
                    <a:bodyPr/>
                    <a:lstStyle/>
                    <a:p>
                      <a:r>
                        <a:rPr lang="en-US" sz="1400">
                          <a:solidFill>
                            <a:schemeClr val="bg1"/>
                          </a:solidFill>
                          <a:effectLst/>
                        </a:rPr>
                        <a:t>Appendable:</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solidFill>
                            <a:schemeClr val="bg1"/>
                          </a:solidFill>
                          <a:effectLst/>
                        </a:rPr>
                        <a:t>Yes</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201146134"/>
                  </a:ext>
                </a:extLst>
              </a:tr>
              <a:tr h="417050">
                <a:tc>
                  <a:txBody>
                    <a:bodyPr/>
                    <a:lstStyle/>
                    <a:p>
                      <a:r>
                        <a:rPr lang="en-US" sz="1400">
                          <a:solidFill>
                            <a:schemeClr val="bg1"/>
                          </a:solidFill>
                          <a:effectLst/>
                        </a:rPr>
                        <a:t>Workload:</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solidFill>
                            <a:schemeClr val="bg1"/>
                          </a:solidFill>
                          <a:effectLst/>
                        </a:rPr>
                        <a:t>Heavy writes, moderate reads</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666917396"/>
                  </a:ext>
                </a:extLst>
              </a:tr>
              <a:tr h="417050">
                <a:tc>
                  <a:txBody>
                    <a:bodyPr/>
                    <a:lstStyle/>
                    <a:p>
                      <a:r>
                        <a:rPr lang="en-US" sz="1400">
                          <a:solidFill>
                            <a:schemeClr val="bg1"/>
                          </a:solidFill>
                          <a:effectLst/>
                        </a:rPr>
                        <a:t>Indexing:</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solidFill>
                            <a:schemeClr val="bg1"/>
                          </a:solidFill>
                          <a:effectLst/>
                        </a:rPr>
                        <a:t>Primary and secondary indexes</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471074857"/>
                  </a:ext>
                </a:extLst>
              </a:tr>
              <a:tr h="417050">
                <a:tc>
                  <a:txBody>
                    <a:bodyPr/>
                    <a:lstStyle/>
                    <a:p>
                      <a:r>
                        <a:rPr lang="en-US" sz="1400">
                          <a:solidFill>
                            <a:schemeClr val="bg1"/>
                          </a:solidFill>
                          <a:effectLst/>
                        </a:rPr>
                        <a:t>Datum size:</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solidFill>
                            <a:schemeClr val="bg1"/>
                          </a:solidFill>
                          <a:effectLst/>
                        </a:rPr>
                        <a:t>Small to medium sized</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42473917"/>
                  </a:ext>
                </a:extLst>
              </a:tr>
              <a:tr h="227253">
                <a:tc>
                  <a:txBody>
                    <a:bodyPr/>
                    <a:lstStyle/>
                    <a:p>
                      <a:r>
                        <a:rPr lang="en-US" sz="1400">
                          <a:solidFill>
                            <a:schemeClr val="bg1"/>
                          </a:solidFill>
                          <a:effectLst/>
                        </a:rPr>
                        <a:t>Model:</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solidFill>
                            <a:schemeClr val="bg1"/>
                          </a:solidFill>
                          <a:effectLst/>
                        </a:rPr>
                        <a:t>Relational</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680287948"/>
                  </a:ext>
                </a:extLst>
              </a:tr>
              <a:tr h="227253">
                <a:tc>
                  <a:txBody>
                    <a:bodyPr/>
                    <a:lstStyle/>
                    <a:p>
                      <a:r>
                        <a:rPr lang="en-US" sz="1400">
                          <a:solidFill>
                            <a:schemeClr val="bg1"/>
                          </a:solidFill>
                          <a:effectLst/>
                        </a:rPr>
                        <a:t>Data shape:</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solidFill>
                            <a:schemeClr val="bg1"/>
                          </a:solidFill>
                          <a:effectLst/>
                        </a:rPr>
                        <a:t>Tabular</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711393154"/>
                  </a:ext>
                </a:extLst>
              </a:tr>
              <a:tr h="227253">
                <a:tc>
                  <a:txBody>
                    <a:bodyPr/>
                    <a:lstStyle/>
                    <a:p>
                      <a:r>
                        <a:rPr lang="en-US" sz="1400">
                          <a:solidFill>
                            <a:schemeClr val="bg1"/>
                          </a:solidFill>
                          <a:effectLst/>
                        </a:rPr>
                        <a:t>Query flexibility:</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solidFill>
                            <a:schemeClr val="bg1"/>
                          </a:solidFill>
                          <a:effectLst/>
                        </a:rPr>
                        <a:t>Highly flexible</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560236656"/>
                  </a:ext>
                </a:extLst>
              </a:tr>
              <a:tr h="417050">
                <a:tc>
                  <a:txBody>
                    <a:bodyPr/>
                    <a:lstStyle/>
                    <a:p>
                      <a:r>
                        <a:rPr lang="en-US" sz="1400">
                          <a:solidFill>
                            <a:schemeClr val="bg1"/>
                          </a:solidFill>
                          <a:effectLst/>
                        </a:rPr>
                        <a:t>Scale:</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dirty="0">
                          <a:solidFill>
                            <a:schemeClr val="bg1"/>
                          </a:solidFill>
                          <a:effectLst/>
                        </a:rPr>
                        <a:t>Small (MB's) to Large (a few TB's)</a:t>
                      </a:r>
                    </a:p>
                  </a:txBody>
                  <a:tcPr marL="16291" marR="16291" marT="7519" marB="7519"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843554184"/>
                  </a:ext>
                </a:extLst>
              </a:tr>
            </a:tbl>
          </a:graphicData>
        </a:graphic>
      </p:graphicFrame>
    </p:spTree>
    <p:extLst>
      <p:ext uri="{BB962C8B-B14F-4D97-AF65-F5344CB8AC3E}">
        <p14:creationId xmlns:p14="http://schemas.microsoft.com/office/powerpoint/2010/main" val="30035189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4F0-39EE-4FD7-852E-FE6DE919058C}"/>
              </a:ext>
            </a:extLst>
          </p:cNvPr>
          <p:cNvSpPr>
            <a:spLocks noGrp="1"/>
          </p:cNvSpPr>
          <p:nvPr>
            <p:ph type="title"/>
          </p:nvPr>
        </p:nvSpPr>
        <p:spPr/>
        <p:txBody>
          <a:bodyPr/>
          <a:lstStyle/>
          <a:p>
            <a:r>
              <a:rPr lang="en-US" dirty="0"/>
              <a:t>Machine Learning</a:t>
            </a:r>
          </a:p>
        </p:txBody>
      </p:sp>
      <p:sp>
        <p:nvSpPr>
          <p:cNvPr id="4" name="Rectangle 3">
            <a:extLst>
              <a:ext uri="{FF2B5EF4-FFF2-40B4-BE49-F238E27FC236}">
                <a16:creationId xmlns:a16="http://schemas.microsoft.com/office/drawing/2014/main" id="{A60E899F-1808-47F0-AE8C-830A56A22080}"/>
              </a:ext>
            </a:extLst>
          </p:cNvPr>
          <p:cNvSpPr/>
          <p:nvPr/>
        </p:nvSpPr>
        <p:spPr>
          <a:xfrm>
            <a:off x="5102002" y="1189177"/>
            <a:ext cx="6221577" cy="2031325"/>
          </a:xfrm>
          <a:prstGeom prst="rect">
            <a:avLst/>
          </a:prstGeom>
        </p:spPr>
        <p:txBody>
          <a:bodyPr wrap="square">
            <a:spAutoFit/>
          </a:bodyPr>
          <a:lstStyle/>
          <a:p>
            <a:r>
              <a:rPr lang="en-US" b="1" dirty="0">
                <a:solidFill>
                  <a:srgbClr val="24292E"/>
                </a:solidFill>
                <a:latin typeface="-apple-system"/>
              </a:rPr>
              <a:t>Supervised Learning</a:t>
            </a:r>
            <a:r>
              <a:rPr lang="en-US" dirty="0">
                <a:solidFill>
                  <a:srgbClr val="24292E"/>
                </a:solidFill>
                <a:latin typeface="-apple-system"/>
              </a:rPr>
              <a:t>: In a supervised learning model, the source data consists of a set of </a:t>
            </a:r>
            <a:r>
              <a:rPr lang="en-US" i="1" dirty="0">
                <a:solidFill>
                  <a:srgbClr val="24292E"/>
                </a:solidFill>
                <a:latin typeface="-apple-system"/>
              </a:rPr>
              <a:t>feature</a:t>
            </a:r>
            <a:r>
              <a:rPr lang="en-US" dirty="0">
                <a:solidFill>
                  <a:srgbClr val="24292E"/>
                </a:solidFill>
                <a:latin typeface="-apple-system"/>
              </a:rPr>
              <a:t> data fields that have a mathematical relationship with one or more </a:t>
            </a:r>
            <a:r>
              <a:rPr lang="en-US" i="1" dirty="0">
                <a:solidFill>
                  <a:srgbClr val="24292E"/>
                </a:solidFill>
                <a:latin typeface="-apple-system"/>
              </a:rPr>
              <a:t>label</a:t>
            </a:r>
            <a:r>
              <a:rPr lang="en-US" dirty="0">
                <a:solidFill>
                  <a:srgbClr val="24292E"/>
                </a:solidFill>
                <a:latin typeface="-apple-system"/>
              </a:rPr>
              <a:t> data fields. During the </a:t>
            </a:r>
            <a:r>
              <a:rPr lang="en-US" i="1" dirty="0">
                <a:solidFill>
                  <a:srgbClr val="24292E"/>
                </a:solidFill>
                <a:latin typeface="-apple-system"/>
              </a:rPr>
              <a:t>training</a:t>
            </a:r>
            <a:r>
              <a:rPr lang="en-US" dirty="0">
                <a:solidFill>
                  <a:srgbClr val="24292E"/>
                </a:solidFill>
                <a:latin typeface="-apple-system"/>
              </a:rPr>
              <a:t> phase of the machine learning process, the data set includes both features and known labels, and an algorithm is applied to fit a function that operates on the features to calculate the corresponding label predictions. </a:t>
            </a:r>
            <a:endParaRPr lang="en-US" dirty="0"/>
          </a:p>
        </p:txBody>
      </p:sp>
      <p:sp>
        <p:nvSpPr>
          <p:cNvPr id="5" name="Rectangle 4">
            <a:extLst>
              <a:ext uri="{FF2B5EF4-FFF2-40B4-BE49-F238E27FC236}">
                <a16:creationId xmlns:a16="http://schemas.microsoft.com/office/drawing/2014/main" id="{14803E69-4AA0-41EF-B531-124785403FD2}"/>
              </a:ext>
            </a:extLst>
          </p:cNvPr>
          <p:cNvSpPr/>
          <p:nvPr/>
        </p:nvSpPr>
        <p:spPr>
          <a:xfrm>
            <a:off x="5102002" y="4058325"/>
            <a:ext cx="6884824" cy="2308324"/>
          </a:xfrm>
          <a:prstGeom prst="rect">
            <a:avLst/>
          </a:prstGeom>
        </p:spPr>
        <p:txBody>
          <a:bodyPr wrap="square">
            <a:spAutoFit/>
          </a:bodyPr>
          <a:lstStyle/>
          <a:p>
            <a:r>
              <a:rPr lang="en-US" b="1" dirty="0">
                <a:solidFill>
                  <a:srgbClr val="24292E"/>
                </a:solidFill>
                <a:latin typeface="-apple-system"/>
              </a:rPr>
              <a:t>Unsupervised Learning</a:t>
            </a:r>
            <a:r>
              <a:rPr lang="en-US" dirty="0">
                <a:solidFill>
                  <a:srgbClr val="24292E"/>
                </a:solidFill>
                <a:latin typeface="-apple-system"/>
              </a:rPr>
              <a:t>: In an unsupervised learning model, the training data does not include known label values. Instead, the algorithm makes its predictions based on its first exposure to the data. The most common form of unsupervised learning is </a:t>
            </a:r>
            <a:r>
              <a:rPr lang="en-US" i="1" dirty="0">
                <a:solidFill>
                  <a:srgbClr val="24292E"/>
                </a:solidFill>
                <a:latin typeface="-apple-system"/>
              </a:rPr>
              <a:t>clustering</a:t>
            </a:r>
            <a:r>
              <a:rPr lang="en-US" dirty="0">
                <a:solidFill>
                  <a:srgbClr val="24292E"/>
                </a:solidFill>
                <a:latin typeface="-apple-system"/>
              </a:rPr>
              <a:t>, where the algorithm determines the best way to split the data into </a:t>
            </a:r>
            <a:r>
              <a:rPr lang="en-US" dirty="0" err="1">
                <a:solidFill>
                  <a:srgbClr val="24292E"/>
                </a:solidFill>
                <a:latin typeface="-apple-system"/>
              </a:rPr>
              <a:t>into</a:t>
            </a:r>
            <a:r>
              <a:rPr lang="en-US" dirty="0">
                <a:solidFill>
                  <a:srgbClr val="24292E"/>
                </a:solidFill>
                <a:latin typeface="-apple-system"/>
              </a:rPr>
              <a:t> a specified number of clusters based on statistical similarities in the features. In clustering, the predicted outcome is the cluster number to which the input features belong.</a:t>
            </a:r>
            <a:endParaRPr lang="en-US" dirty="0"/>
          </a:p>
        </p:txBody>
      </p:sp>
      <p:pic>
        <p:nvPicPr>
          <p:cNvPr id="7" name="Picture 6" descr="A screenshot of a cell phone&#10;&#10;Description generated with high confidence">
            <a:extLst>
              <a:ext uri="{FF2B5EF4-FFF2-40B4-BE49-F238E27FC236}">
                <a16:creationId xmlns:a16="http://schemas.microsoft.com/office/drawing/2014/main" id="{69F7EBA9-550F-436C-9205-A4F248C9C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2" y="2160945"/>
            <a:ext cx="4881905" cy="3492063"/>
          </a:xfrm>
          <a:prstGeom prst="rect">
            <a:avLst/>
          </a:prstGeom>
        </p:spPr>
      </p:pic>
    </p:spTree>
    <p:extLst>
      <p:ext uri="{BB962C8B-B14F-4D97-AF65-F5344CB8AC3E}">
        <p14:creationId xmlns:p14="http://schemas.microsoft.com/office/powerpoint/2010/main" val="38728738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ptimizationV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7412" y="881080"/>
            <a:ext cx="7786592" cy="5714928"/>
          </a:xfrm>
          <a:prstGeom prst="rect">
            <a:avLst/>
          </a:prstGeom>
        </p:spPr>
      </p:pic>
      <p:sp>
        <p:nvSpPr>
          <p:cNvPr id="4" name="Rectangle 2"/>
          <p:cNvSpPr txBox="1">
            <a:spLocks noChangeArrowheads="1"/>
          </p:cNvSpPr>
          <p:nvPr/>
        </p:nvSpPr>
        <p:spPr>
          <a:xfrm>
            <a:off x="406718" y="94323"/>
            <a:ext cx="11173090" cy="58749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2799" kern="0" dirty="0"/>
              <a:t>A Simple Example of Optimization</a:t>
            </a:r>
            <a:endParaRPr lang="en-US" sz="3599" kern="0" dirty="0"/>
          </a:p>
        </p:txBody>
      </p:sp>
    </p:spTree>
    <p:extLst>
      <p:ext uri="{BB962C8B-B14F-4D97-AF65-F5344CB8AC3E}">
        <p14:creationId xmlns:p14="http://schemas.microsoft.com/office/powerpoint/2010/main" val="395911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4F0-39EE-4FD7-852E-FE6DE919058C}"/>
              </a:ext>
            </a:extLst>
          </p:cNvPr>
          <p:cNvSpPr>
            <a:spLocks noGrp="1"/>
          </p:cNvSpPr>
          <p:nvPr>
            <p:ph type="title"/>
          </p:nvPr>
        </p:nvSpPr>
        <p:spPr/>
        <p:txBody>
          <a:bodyPr/>
          <a:lstStyle/>
          <a:p>
            <a:r>
              <a:rPr lang="en-US" dirty="0"/>
              <a:t>Working with Data Means Picking the Right Technology</a:t>
            </a:r>
          </a:p>
        </p:txBody>
      </p:sp>
      <p:pic>
        <p:nvPicPr>
          <p:cNvPr id="4" name="Picture 3" descr="A screenshot of a cell phone&#10;&#10;Description generated with very high confidence">
            <a:extLst>
              <a:ext uri="{FF2B5EF4-FFF2-40B4-BE49-F238E27FC236}">
                <a16:creationId xmlns:a16="http://schemas.microsoft.com/office/drawing/2014/main" id="{9A3C7AFB-84B2-4B9B-8436-F4F52F598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501" y="1272298"/>
            <a:ext cx="6315956" cy="5115639"/>
          </a:xfrm>
          <a:prstGeom prst="rect">
            <a:avLst/>
          </a:prstGeom>
        </p:spPr>
      </p:pic>
    </p:spTree>
    <p:extLst>
      <p:ext uri="{BB962C8B-B14F-4D97-AF65-F5344CB8AC3E}">
        <p14:creationId xmlns:p14="http://schemas.microsoft.com/office/powerpoint/2010/main" val="40318623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p:cNvSpPr/>
          <p:nvPr/>
        </p:nvSpPr>
        <p:spPr>
          <a:xfrm>
            <a:off x="2854448" y="4205169"/>
            <a:ext cx="5166077" cy="24006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Speed Layer (Hot Path)</a:t>
            </a:r>
          </a:p>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176" b="1" i="0" u="none" strike="noStrike" kern="0" cap="none" spc="0" normalizeH="0" baseline="0" noProof="0">
              <a:ln>
                <a:noFill/>
              </a:ln>
              <a:solidFill>
                <a:srgbClr val="0078D7">
                  <a:lumMod val="60000"/>
                  <a:lumOff val="40000"/>
                </a:srgbClr>
              </a:solidFill>
              <a:effectLst/>
              <a:uLnTx/>
              <a:uFillTx/>
              <a:latin typeface="Segoe UI Semibold" panose="020B0702040204020203" pitchFamily="34" charset="0"/>
              <a:ea typeface="+mn-ea"/>
              <a:cs typeface="Segoe UI Semibold" panose="020B0702040204020203" pitchFamily="34" charset="0"/>
            </a:endParaRPr>
          </a:p>
        </p:txBody>
      </p:sp>
      <p:sp>
        <p:nvSpPr>
          <p:cNvPr id="211" name="Rectangle 210"/>
          <p:cNvSpPr/>
          <p:nvPr/>
        </p:nvSpPr>
        <p:spPr>
          <a:xfrm>
            <a:off x="5793611" y="2667225"/>
            <a:ext cx="1481675" cy="1327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 rIns="17928"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Rectangle 306"/>
          <p:cNvSpPr/>
          <p:nvPr>
            <p:custDataLst>
              <p:tags r:id="rId2"/>
            </p:custDataLst>
          </p:nvPr>
        </p:nvSpPr>
        <p:spPr>
          <a:xfrm>
            <a:off x="351435" y="3109392"/>
            <a:ext cx="1095178" cy="878195"/>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latin typeface="Segoe UI"/>
                <a:ea typeface="+mn-ea"/>
                <a:cs typeface="+mn-cs"/>
              </a:rPr>
              <a:t>Apps</a:t>
            </a:r>
          </a:p>
        </p:txBody>
      </p:sp>
      <p:graphicFrame>
        <p:nvGraphicFramePr>
          <p:cNvPr id="31" name="Object 30"/>
          <p:cNvGraphicFramePr>
            <a:graphicFrameLocks noChangeAspect="1"/>
          </p:cNvGraphicFramePr>
          <p:nvPr>
            <p:custDataLst>
              <p:tags r:id="rId3"/>
            </p:custDataLst>
            <p:extLst/>
          </p:nvPr>
        </p:nvGraphicFramePr>
        <p:xfrm>
          <a:off x="4042" y="2076"/>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58" imgW="377" imgH="377" progId="TCLayout.ActiveDocument.1">
                  <p:embed/>
                </p:oleObj>
              </mc:Choice>
              <mc:Fallback>
                <p:oleObj name="think-cell Slide" r:id="rId58" imgW="377" imgH="377" progId="TCLayout.ActiveDocument.1">
                  <p:embed/>
                  <p:pic>
                    <p:nvPicPr>
                      <p:cNvPr id="31" name="Object 30"/>
                      <p:cNvPicPr/>
                      <p:nvPr/>
                    </p:nvPicPr>
                    <p:blipFill>
                      <a:blip r:embed="rId59"/>
                      <a:stretch>
                        <a:fillRect/>
                      </a:stretch>
                    </p:blipFill>
                    <p:spPr>
                      <a:xfrm>
                        <a:off x="4042" y="2076"/>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IN" b="1">
                <a:solidFill>
                  <a:srgbClr val="002050"/>
                </a:solidFill>
              </a:rPr>
              <a:t>Lambda on Azure</a:t>
            </a:r>
            <a:r>
              <a:rPr lang="en-IN">
                <a:solidFill>
                  <a:schemeClr val="bg1"/>
                </a:solidFill>
              </a:rPr>
              <a:t> Data Options</a:t>
            </a:r>
          </a:p>
        </p:txBody>
      </p:sp>
      <p:graphicFrame>
        <p:nvGraphicFramePr>
          <p:cNvPr id="69" name="Table 68"/>
          <p:cNvGraphicFramePr>
            <a:graphicFrameLocks noGrp="1"/>
          </p:cNvGraphicFramePr>
          <p:nvPr>
            <p:extLst/>
          </p:nvPr>
        </p:nvGraphicFramePr>
        <p:xfrm>
          <a:off x="264250" y="6433379"/>
          <a:ext cx="1722421" cy="355702"/>
        </p:xfrm>
        <a:graphic>
          <a:graphicData uri="http://schemas.openxmlformats.org/drawingml/2006/table">
            <a:tbl>
              <a:tblPr>
                <a:tableStyleId>{5C22544A-7EE6-4342-B048-85BDC9FD1C3A}</a:tableStyleId>
              </a:tblPr>
              <a:tblGrid>
                <a:gridCol w="137183">
                  <a:extLst>
                    <a:ext uri="{9D8B030D-6E8A-4147-A177-3AD203B41FA5}">
                      <a16:colId xmlns:a16="http://schemas.microsoft.com/office/drawing/2014/main" val="20000"/>
                    </a:ext>
                  </a:extLst>
                </a:gridCol>
                <a:gridCol w="927944">
                  <a:extLst>
                    <a:ext uri="{9D8B030D-6E8A-4147-A177-3AD203B41FA5}">
                      <a16:colId xmlns:a16="http://schemas.microsoft.com/office/drawing/2014/main" val="20001"/>
                    </a:ext>
                  </a:extLst>
                </a:gridCol>
                <a:gridCol w="171842">
                  <a:extLst>
                    <a:ext uri="{9D8B030D-6E8A-4147-A177-3AD203B41FA5}">
                      <a16:colId xmlns:a16="http://schemas.microsoft.com/office/drawing/2014/main" val="20002"/>
                    </a:ext>
                  </a:extLst>
                </a:gridCol>
                <a:gridCol w="485452">
                  <a:extLst>
                    <a:ext uri="{9D8B030D-6E8A-4147-A177-3AD203B41FA5}">
                      <a16:colId xmlns:a16="http://schemas.microsoft.com/office/drawing/2014/main" val="20003"/>
                    </a:ext>
                  </a:extLst>
                </a:gridCol>
              </a:tblGrid>
              <a:tr h="112328">
                <a:tc gridSpan="4">
                  <a:txBody>
                    <a:bodyPr/>
                    <a:lstStyle/>
                    <a:p>
                      <a:r>
                        <a:rPr lang="en-US" sz="500">
                          <a:solidFill>
                            <a:schemeClr val="tx1"/>
                          </a:solidFill>
                        </a:rPr>
                        <a:t>Legend</a:t>
                      </a:r>
                    </a:p>
                  </a:txBody>
                  <a:tcPr marL="0" marR="0" marT="0" marB="0">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1687">
                <a:tc>
                  <a:txBody>
                    <a:bodyPr/>
                    <a:lstStyle/>
                    <a:p>
                      <a:endParaRPr lang="en-US" sz="500">
                        <a:solidFill>
                          <a:schemeClr val="tx1"/>
                        </a:solidFill>
                      </a:endParaRPr>
                    </a:p>
                  </a:txBody>
                  <a:tcPr marL="0" marR="0" marT="0" marB="0">
                    <a:solidFill>
                      <a:schemeClr val="accent2"/>
                    </a:solidFill>
                  </a:tcPr>
                </a:tc>
                <a:tc>
                  <a:txBody>
                    <a:bodyPr/>
                    <a:lstStyle/>
                    <a:p>
                      <a:r>
                        <a:rPr lang="en-US" sz="600">
                          <a:solidFill>
                            <a:schemeClr val="tx1"/>
                          </a:solidFill>
                        </a:rPr>
                        <a:t>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Cold Path</a:t>
                      </a:r>
                    </a:p>
                  </a:txBody>
                  <a:tcPr marL="44821" marR="0" marT="0" marB="0" anchor="ctr">
                    <a:noFill/>
                  </a:tcPr>
                </a:tc>
                <a:extLst>
                  <a:ext uri="{0D108BD9-81ED-4DB2-BD59-A6C34878D82A}">
                    <a16:rowId xmlns:a16="http://schemas.microsoft.com/office/drawing/2014/main" val="10001"/>
                  </a:ext>
                </a:extLst>
              </a:tr>
              <a:tr h="121687">
                <a:tc>
                  <a:txBody>
                    <a:bodyPr/>
                    <a:lstStyle/>
                    <a:p>
                      <a:endParaRPr lang="en-US" sz="500">
                        <a:solidFill>
                          <a:schemeClr val="tx1"/>
                        </a:solidFill>
                      </a:endParaRPr>
                    </a:p>
                  </a:txBody>
                  <a:tcPr marL="0" marR="0" marT="0" marB="0">
                    <a:solidFill>
                      <a:srgbClr val="7F7F7F"/>
                    </a:solidFill>
                  </a:tcPr>
                </a:tc>
                <a:tc>
                  <a:txBody>
                    <a:bodyPr/>
                    <a:lstStyle/>
                    <a:p>
                      <a:r>
                        <a:rPr lang="en-US" sz="600">
                          <a:solidFill>
                            <a:schemeClr val="tx1"/>
                          </a:solidFill>
                        </a:rPr>
                        <a:t>OSS on 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Hot Path</a:t>
                      </a:r>
                    </a:p>
                  </a:txBody>
                  <a:tcPr marL="44821" marR="0" marT="0" marB="0" anchor="ctr">
                    <a:noFill/>
                  </a:tcPr>
                </a:tc>
                <a:extLst>
                  <a:ext uri="{0D108BD9-81ED-4DB2-BD59-A6C34878D82A}">
                    <a16:rowId xmlns:a16="http://schemas.microsoft.com/office/drawing/2014/main" val="10002"/>
                  </a:ext>
                </a:extLst>
              </a:tr>
            </a:tbl>
          </a:graphicData>
        </a:graphic>
      </p:graphicFrame>
      <p:sp>
        <p:nvSpPr>
          <p:cNvPr id="161" name="Rectangle 160"/>
          <p:cNvSpPr/>
          <p:nvPr/>
        </p:nvSpPr>
        <p:spPr>
          <a:xfrm>
            <a:off x="2854450" y="1597581"/>
            <a:ext cx="5166076" cy="256810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rgbClr val="0078D7">
                    <a:lumMod val="60000"/>
                    <a:lumOff val="40000"/>
                  </a:srgbClr>
                </a:solidFill>
                <a:effectLst/>
                <a:uLnTx/>
                <a:uFillTx/>
                <a:latin typeface="Segoe UI Semibold" panose="020B0702040204020203" pitchFamily="34" charset="0"/>
                <a:ea typeface="+mn-ea"/>
                <a:cs typeface="Segoe UI Semibold" panose="020B0702040204020203" pitchFamily="34" charset="0"/>
              </a:rPr>
              <a:t>Batch Layer (Cold Path)</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Rectangle 163"/>
          <p:cNvSpPr/>
          <p:nvPr>
            <p:custDataLst>
              <p:tags r:id="rId4"/>
            </p:custDataLst>
          </p:nvPr>
        </p:nvSpPr>
        <p:spPr>
          <a:xfrm>
            <a:off x="294696" y="1622241"/>
            <a:ext cx="113116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Data Generation</a:t>
            </a:r>
          </a:p>
        </p:txBody>
      </p:sp>
      <p:sp>
        <p:nvSpPr>
          <p:cNvPr id="167" name="Rectangle 166"/>
          <p:cNvSpPr/>
          <p:nvPr>
            <p:custDataLst>
              <p:tags r:id="rId5"/>
            </p:custDataLst>
          </p:nvPr>
        </p:nvSpPr>
        <p:spPr>
          <a:xfrm>
            <a:off x="583379" y="1200032"/>
            <a:ext cx="1717913" cy="216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68" name="Rectangle 167"/>
          <p:cNvSpPr/>
          <p:nvPr>
            <p:custDataLst>
              <p:tags r:id="rId6"/>
            </p:custDataLst>
          </p:nvPr>
        </p:nvSpPr>
        <p:spPr>
          <a:xfrm>
            <a:off x="1754332" y="1766228"/>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Data Factory</a:t>
            </a:r>
          </a:p>
        </p:txBody>
      </p:sp>
      <p:sp>
        <p:nvSpPr>
          <p:cNvPr id="169" name="Rectangle 168"/>
          <p:cNvSpPr/>
          <p:nvPr>
            <p:custDataLst>
              <p:tags r:id="rId7"/>
            </p:custDataLst>
          </p:nvPr>
        </p:nvSpPr>
        <p:spPr>
          <a:xfrm>
            <a:off x="3323835" y="1193041"/>
            <a:ext cx="106830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70" name="Rectangle 169"/>
          <p:cNvSpPr/>
          <p:nvPr>
            <p:custDataLst>
              <p:tags r:id="rId8"/>
            </p:custDataLst>
          </p:nvPr>
        </p:nvSpPr>
        <p:spPr>
          <a:xfrm>
            <a:off x="5876905" y="1188419"/>
            <a:ext cx="1218278" cy="382674"/>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Machine Learning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&amp; Analytics</a:t>
            </a:r>
          </a:p>
        </p:txBody>
      </p:sp>
      <p:sp>
        <p:nvSpPr>
          <p:cNvPr id="171" name="Rectangle 170"/>
          <p:cNvSpPr/>
          <p:nvPr>
            <p:custDataLst>
              <p:tags r:id="rId9"/>
            </p:custDataLst>
          </p:nvPr>
        </p:nvSpPr>
        <p:spPr>
          <a:xfrm>
            <a:off x="9196311" y="1163309"/>
            <a:ext cx="127888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Data Consumption</a:t>
            </a:r>
          </a:p>
        </p:txBody>
      </p:sp>
      <p:sp>
        <p:nvSpPr>
          <p:cNvPr id="172" name="Freeform 171"/>
          <p:cNvSpPr/>
          <p:nvPr/>
        </p:nvSpPr>
        <p:spPr bwMode="auto">
          <a:xfrm>
            <a:off x="2033310" y="2257035"/>
            <a:ext cx="244223" cy="240792"/>
          </a:xfrm>
          <a:custGeom>
            <a:avLst/>
            <a:gdLst>
              <a:gd name="connsiteX0" fmla="*/ 453461 w 587539"/>
              <a:gd name="connsiteY0" fmla="*/ 440143 h 588623"/>
              <a:gd name="connsiteX1" fmla="*/ 453461 w 587539"/>
              <a:gd name="connsiteY1" fmla="*/ 504690 h 588623"/>
              <a:gd name="connsiteX2" fmla="*/ 525508 w 587539"/>
              <a:gd name="connsiteY2" fmla="*/ 504690 h 588623"/>
              <a:gd name="connsiteX3" fmla="*/ 525508 w 587539"/>
              <a:gd name="connsiteY3" fmla="*/ 440143 h 588623"/>
              <a:gd name="connsiteX4" fmla="*/ 334132 w 587539"/>
              <a:gd name="connsiteY4" fmla="*/ 440143 h 588623"/>
              <a:gd name="connsiteX5" fmla="*/ 334132 w 587539"/>
              <a:gd name="connsiteY5" fmla="*/ 504690 h 588623"/>
              <a:gd name="connsiteX6" fmla="*/ 406179 w 587539"/>
              <a:gd name="connsiteY6" fmla="*/ 504690 h 588623"/>
              <a:gd name="connsiteX7" fmla="*/ 406179 w 587539"/>
              <a:gd name="connsiteY7" fmla="*/ 440143 h 588623"/>
              <a:gd name="connsiteX8" fmla="*/ 214803 w 587539"/>
              <a:gd name="connsiteY8" fmla="*/ 440143 h 588623"/>
              <a:gd name="connsiteX9" fmla="*/ 214803 w 587539"/>
              <a:gd name="connsiteY9" fmla="*/ 504690 h 588623"/>
              <a:gd name="connsiteX10" fmla="*/ 286850 w 587539"/>
              <a:gd name="connsiteY10" fmla="*/ 504690 h 588623"/>
              <a:gd name="connsiteX11" fmla="*/ 286850 w 587539"/>
              <a:gd name="connsiteY11" fmla="*/ 440143 h 588623"/>
              <a:gd name="connsiteX12" fmla="*/ 128441 w 587539"/>
              <a:gd name="connsiteY12" fmla="*/ 24522 h 588623"/>
              <a:gd name="connsiteX13" fmla="*/ 31061 w 587539"/>
              <a:gd name="connsiteY13" fmla="*/ 56496 h 588623"/>
              <a:gd name="connsiteX14" fmla="*/ 128441 w 587539"/>
              <a:gd name="connsiteY14" fmla="*/ 88470 h 588623"/>
              <a:gd name="connsiteX15" fmla="*/ 225821 w 587539"/>
              <a:gd name="connsiteY15" fmla="*/ 56496 h 588623"/>
              <a:gd name="connsiteX16" fmla="*/ 128441 w 587539"/>
              <a:gd name="connsiteY16" fmla="*/ 24522 h 588623"/>
              <a:gd name="connsiteX17" fmla="*/ 128434 w 587539"/>
              <a:gd name="connsiteY17" fmla="*/ 0 h 588623"/>
              <a:gd name="connsiteX18" fmla="*/ 252056 w 587539"/>
              <a:gd name="connsiteY18" fmla="*/ 78072 h 588623"/>
              <a:gd name="connsiteX19" fmla="*/ 252056 w 587539"/>
              <a:gd name="connsiteY19" fmla="*/ 344838 h 588623"/>
              <a:gd name="connsiteX20" fmla="*/ 420306 w 587539"/>
              <a:gd name="connsiteY20" fmla="*/ 194705 h 588623"/>
              <a:gd name="connsiteX21" fmla="*/ 420306 w 587539"/>
              <a:gd name="connsiteY21" fmla="*/ 341055 h 588623"/>
              <a:gd name="connsiteX22" fmla="*/ 584317 w 587539"/>
              <a:gd name="connsiteY22" fmla="*/ 194705 h 588623"/>
              <a:gd name="connsiteX23" fmla="*/ 587539 w 587539"/>
              <a:gd name="connsiteY23" fmla="*/ 588623 h 588623"/>
              <a:gd name="connsiteX24" fmla="*/ 0 w 587539"/>
              <a:gd name="connsiteY24" fmla="*/ 588623 h 588623"/>
              <a:gd name="connsiteX25" fmla="*/ 0 w 587539"/>
              <a:gd name="connsiteY25" fmla="*/ 404706 h 588623"/>
              <a:gd name="connsiteX26" fmla="*/ 47 w 587539"/>
              <a:gd name="connsiteY26" fmla="*/ 404706 h 588623"/>
              <a:gd name="connsiteX27" fmla="*/ 47 w 587539"/>
              <a:gd name="connsiteY27" fmla="*/ 78072 h 588623"/>
              <a:gd name="connsiteX28" fmla="*/ 128434 w 587539"/>
              <a:gd name="connsiteY28" fmla="*/ 0 h 5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7539" h="588623">
                <a:moveTo>
                  <a:pt x="453461" y="440143"/>
                </a:moveTo>
                <a:lnTo>
                  <a:pt x="453461" y="504690"/>
                </a:lnTo>
                <a:lnTo>
                  <a:pt x="525508" y="504690"/>
                </a:lnTo>
                <a:lnTo>
                  <a:pt x="525508" y="440143"/>
                </a:lnTo>
                <a:close/>
                <a:moveTo>
                  <a:pt x="334132" y="440143"/>
                </a:moveTo>
                <a:lnTo>
                  <a:pt x="334132" y="504690"/>
                </a:lnTo>
                <a:lnTo>
                  <a:pt x="406179" y="504690"/>
                </a:lnTo>
                <a:lnTo>
                  <a:pt x="406179" y="440143"/>
                </a:lnTo>
                <a:close/>
                <a:moveTo>
                  <a:pt x="214803" y="440143"/>
                </a:moveTo>
                <a:lnTo>
                  <a:pt x="214803" y="504690"/>
                </a:lnTo>
                <a:lnTo>
                  <a:pt x="286850" y="504690"/>
                </a:lnTo>
                <a:lnTo>
                  <a:pt x="286850" y="440143"/>
                </a:lnTo>
                <a:close/>
                <a:moveTo>
                  <a:pt x="128441" y="24522"/>
                </a:moveTo>
                <a:cubicBezTo>
                  <a:pt x="74660" y="24522"/>
                  <a:pt x="31061" y="38837"/>
                  <a:pt x="31061" y="56496"/>
                </a:cubicBezTo>
                <a:cubicBezTo>
                  <a:pt x="31061" y="74155"/>
                  <a:pt x="74660" y="88470"/>
                  <a:pt x="128441" y="88470"/>
                </a:cubicBezTo>
                <a:cubicBezTo>
                  <a:pt x="182222" y="88470"/>
                  <a:pt x="225821" y="74155"/>
                  <a:pt x="225821" y="56496"/>
                </a:cubicBezTo>
                <a:cubicBezTo>
                  <a:pt x="225821" y="38837"/>
                  <a:pt x="182222" y="24522"/>
                  <a:pt x="128441" y="24522"/>
                </a:cubicBezTo>
                <a:close/>
                <a:moveTo>
                  <a:pt x="128434" y="0"/>
                </a:moveTo>
                <a:cubicBezTo>
                  <a:pt x="198013" y="0"/>
                  <a:pt x="252056" y="21782"/>
                  <a:pt x="252056" y="78072"/>
                </a:cubicBezTo>
                <a:lnTo>
                  <a:pt x="252056" y="344838"/>
                </a:lnTo>
                <a:lnTo>
                  <a:pt x="420306" y="194705"/>
                </a:lnTo>
                <a:lnTo>
                  <a:pt x="420306" y="341055"/>
                </a:lnTo>
                <a:lnTo>
                  <a:pt x="584317" y="194705"/>
                </a:lnTo>
                <a:lnTo>
                  <a:pt x="587539" y="588623"/>
                </a:lnTo>
                <a:lnTo>
                  <a:pt x="0" y="588623"/>
                </a:lnTo>
                <a:lnTo>
                  <a:pt x="0" y="404706"/>
                </a:lnTo>
                <a:lnTo>
                  <a:pt x="47" y="404706"/>
                </a:lnTo>
                <a:lnTo>
                  <a:pt x="47" y="78072"/>
                </a:lnTo>
                <a:cubicBezTo>
                  <a:pt x="47" y="21782"/>
                  <a:pt x="58854" y="0"/>
                  <a:pt x="1284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5" name="Rectangle 174"/>
          <p:cNvSpPr/>
          <p:nvPr/>
        </p:nvSpPr>
        <p:spPr>
          <a:xfrm>
            <a:off x="4685398" y="4415288"/>
            <a:ext cx="1685207" cy="1884538"/>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Rectangle 175"/>
          <p:cNvSpPr/>
          <p:nvPr>
            <p:custDataLst>
              <p:tags r:id="rId10"/>
            </p:custDataLst>
          </p:nvPr>
        </p:nvSpPr>
        <p:spPr>
          <a:xfrm>
            <a:off x="4781069" y="4480468"/>
            <a:ext cx="1530738" cy="6481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Stream </a:t>
            </a:r>
          </a:p>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Analytics</a:t>
            </a:r>
          </a:p>
        </p:txBody>
      </p:sp>
      <p:sp>
        <p:nvSpPr>
          <p:cNvPr id="177" name="Rectangle 176"/>
          <p:cNvSpPr/>
          <p:nvPr>
            <p:custDataLst>
              <p:tags r:id="rId11"/>
            </p:custDataLst>
          </p:nvPr>
        </p:nvSpPr>
        <p:spPr>
          <a:xfrm>
            <a:off x="4781069" y="5243952"/>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mn-ea"/>
                <a:cs typeface="+mn-cs"/>
              </a:rPr>
              <a:t>Storm</a:t>
            </a:r>
          </a:p>
        </p:txBody>
      </p:sp>
      <p:sp>
        <p:nvSpPr>
          <p:cNvPr id="178" name="Rectangle 177"/>
          <p:cNvSpPr/>
          <p:nvPr>
            <p:custDataLst>
              <p:tags r:id="rId12"/>
            </p:custDataLst>
          </p:nvPr>
        </p:nvSpPr>
        <p:spPr>
          <a:xfrm>
            <a:off x="4781069" y="5759307"/>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mn-ea"/>
                <a:cs typeface="+mn-cs"/>
              </a:rPr>
              <a:t>Spark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mn-ea"/>
                <a:cs typeface="+mn-cs"/>
              </a:rPr>
              <a:t>Streaming</a:t>
            </a:r>
          </a:p>
        </p:txBody>
      </p:sp>
      <p:sp>
        <p:nvSpPr>
          <p:cNvPr id="179" name="Rectangle 178"/>
          <p:cNvSpPr/>
          <p:nvPr>
            <p:custDataLst>
              <p:tags r:id="rId13"/>
            </p:custDataLst>
          </p:nvPr>
        </p:nvSpPr>
        <p:spPr>
          <a:xfrm>
            <a:off x="8805091" y="434086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Power BI</a:t>
            </a:r>
          </a:p>
        </p:txBody>
      </p:sp>
      <p:sp>
        <p:nvSpPr>
          <p:cNvPr id="180" name="Rectangle 179"/>
          <p:cNvSpPr/>
          <p:nvPr>
            <p:custDataLst>
              <p:tags r:id="rId14"/>
            </p:custDataLst>
          </p:nvPr>
        </p:nvSpPr>
        <p:spPr>
          <a:xfrm>
            <a:off x="8805091" y="488589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a:t>
            </a:r>
          </a:p>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Web App</a:t>
            </a:r>
          </a:p>
        </p:txBody>
      </p:sp>
      <p:sp>
        <p:nvSpPr>
          <p:cNvPr id="181" name="Rectangle 180"/>
          <p:cNvSpPr/>
          <p:nvPr>
            <p:custDataLst>
              <p:tags r:id="rId15"/>
            </p:custDataLst>
          </p:nvPr>
        </p:nvSpPr>
        <p:spPr>
          <a:xfrm>
            <a:off x="8805091" y="5430929"/>
            <a:ext cx="2051071" cy="525968"/>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mn-ea"/>
                <a:cs typeface="+mn-cs"/>
              </a:rPr>
              <a:t>Hadoop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mn-ea"/>
                <a:cs typeface="+mn-cs"/>
              </a:rPr>
              <a:t>Streaming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mn-ea"/>
                <a:cs typeface="+mn-cs"/>
              </a:rPr>
              <a:t>Interface</a:t>
            </a:r>
          </a:p>
        </p:txBody>
      </p:sp>
      <p:sp>
        <p:nvSpPr>
          <p:cNvPr id="186" name="Rectangle 185"/>
          <p:cNvSpPr/>
          <p:nvPr>
            <p:custDataLst>
              <p:tags r:id="rId16"/>
            </p:custDataLst>
          </p:nvPr>
        </p:nvSpPr>
        <p:spPr>
          <a:xfrm>
            <a:off x="8791507" y="1907576"/>
            <a:ext cx="2063007" cy="871319"/>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Ad Hoc Dashboards</a:t>
            </a:r>
          </a:p>
        </p:txBody>
      </p:sp>
      <p:sp>
        <p:nvSpPr>
          <p:cNvPr id="187" name="Rectangle 186"/>
          <p:cNvSpPr/>
          <p:nvPr>
            <p:custDataLst>
              <p:tags r:id="rId17"/>
            </p:custDataLst>
          </p:nvPr>
        </p:nvSpPr>
        <p:spPr>
          <a:xfrm>
            <a:off x="8847378" y="2183779"/>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latin typeface="Segoe UI"/>
                <a:ea typeface="+mn-ea"/>
                <a:cs typeface="+mn-cs"/>
              </a:rPr>
              <a:t>Power BI</a:t>
            </a:r>
          </a:p>
        </p:txBody>
      </p:sp>
      <p:sp>
        <p:nvSpPr>
          <p:cNvPr id="188" name="Rectangle 187"/>
          <p:cNvSpPr/>
          <p:nvPr>
            <p:custDataLst>
              <p:tags r:id="rId18"/>
            </p:custDataLst>
          </p:nvPr>
        </p:nvSpPr>
        <p:spPr>
          <a:xfrm>
            <a:off x="9555754" y="2183779"/>
            <a:ext cx="659958"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latin typeface="Segoe UI"/>
                <a:ea typeface="+mn-ea"/>
                <a:cs typeface="+mn-cs"/>
              </a:rPr>
              <a:t>Cortana</a:t>
            </a:r>
          </a:p>
        </p:txBody>
      </p:sp>
      <p:sp>
        <p:nvSpPr>
          <p:cNvPr id="189" name="Rectangle 188"/>
          <p:cNvSpPr/>
          <p:nvPr>
            <p:custDataLst>
              <p:tags r:id="rId19"/>
            </p:custDataLst>
          </p:nvPr>
        </p:nvSpPr>
        <p:spPr>
          <a:xfrm>
            <a:off x="10285062" y="2180359"/>
            <a:ext cx="482620" cy="258517"/>
          </a:xfrm>
          <a:prstGeom prst="rect">
            <a:avLst/>
          </a:prstGeom>
          <a:solidFill>
            <a:schemeClr val="bg1"/>
          </a:solidFill>
          <a:ln w="3175">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rgbClr val="0078D7"/>
                </a:solidFill>
                <a:effectLst/>
                <a:uLnTx/>
                <a:uFillTx/>
                <a:latin typeface="Segoe UI"/>
                <a:ea typeface="+mn-ea"/>
                <a:cs typeface="+mn-cs"/>
              </a:rPr>
              <a:t>Web App</a:t>
            </a:r>
          </a:p>
        </p:txBody>
      </p:sp>
      <p:sp>
        <p:nvSpPr>
          <p:cNvPr id="190" name="Rectangle 189"/>
          <p:cNvSpPr/>
          <p:nvPr>
            <p:custDataLst>
              <p:tags r:id="rId20"/>
            </p:custDataLst>
          </p:nvPr>
        </p:nvSpPr>
        <p:spPr>
          <a:xfrm>
            <a:off x="8847378" y="2470983"/>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latin typeface="Segoe UI"/>
                <a:ea typeface="+mn-ea"/>
                <a:cs typeface="+mn-cs"/>
              </a:rPr>
              <a:t>Excel</a:t>
            </a:r>
          </a:p>
        </p:txBody>
      </p:sp>
      <p:sp>
        <p:nvSpPr>
          <p:cNvPr id="191" name="Rectangle 190"/>
          <p:cNvSpPr/>
          <p:nvPr>
            <p:custDataLst>
              <p:tags r:id="rId21"/>
            </p:custDataLst>
          </p:nvPr>
        </p:nvSpPr>
        <p:spPr>
          <a:xfrm>
            <a:off x="9555754" y="2470984"/>
            <a:ext cx="660194" cy="259774"/>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17928" tIns="25212" rIns="0"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latin typeface="Segoe UI"/>
                <a:ea typeface="+mn-ea"/>
                <a:cs typeface="+mn-cs"/>
              </a:rPr>
              <a:t>Perceptual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latin typeface="Segoe UI"/>
                <a:ea typeface="+mn-ea"/>
                <a:cs typeface="+mn-cs"/>
              </a:rPr>
              <a:t>Intelligence</a:t>
            </a:r>
          </a:p>
        </p:txBody>
      </p:sp>
      <p:sp>
        <p:nvSpPr>
          <p:cNvPr id="192" name="Rectangle 191"/>
          <p:cNvSpPr/>
          <p:nvPr>
            <p:custDataLst>
              <p:tags r:id="rId22"/>
            </p:custDataLst>
          </p:nvPr>
        </p:nvSpPr>
        <p:spPr>
          <a:xfrm>
            <a:off x="8791508" y="2846701"/>
            <a:ext cx="2055966" cy="371523"/>
          </a:xfrm>
          <a:prstGeom prst="rect">
            <a:avLst/>
          </a:prstGeom>
          <a:solidFill>
            <a:srgbClr val="7F7F7F"/>
          </a:solidFill>
          <a:ln w="12700">
            <a:solidFill>
              <a:srgbClr val="7F7F7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Hadoop Interface</a:t>
            </a:r>
          </a:p>
        </p:txBody>
      </p:sp>
      <p:sp>
        <p:nvSpPr>
          <p:cNvPr id="193" name="Rectangle 192"/>
          <p:cNvSpPr/>
          <p:nvPr>
            <p:custDataLst>
              <p:tags r:id="rId23"/>
            </p:custDataLst>
          </p:nvPr>
        </p:nvSpPr>
        <p:spPr>
          <a:xfrm>
            <a:off x="8791508" y="3306296"/>
            <a:ext cx="2064654" cy="681292"/>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Automated Systems</a:t>
            </a:r>
          </a:p>
        </p:txBody>
      </p:sp>
      <p:sp>
        <p:nvSpPr>
          <p:cNvPr id="194" name="Rectangle 193"/>
          <p:cNvSpPr/>
          <p:nvPr>
            <p:custDataLst>
              <p:tags r:id="rId24"/>
            </p:custDataLst>
          </p:nvPr>
        </p:nvSpPr>
        <p:spPr>
          <a:xfrm>
            <a:off x="8907020"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APIs</a:t>
            </a:r>
          </a:p>
        </p:txBody>
      </p:sp>
      <p:sp>
        <p:nvSpPr>
          <p:cNvPr id="195" name="Rectangle 194"/>
          <p:cNvSpPr/>
          <p:nvPr>
            <p:custDataLst>
              <p:tags r:id="rId25"/>
            </p:custDataLst>
          </p:nvPr>
        </p:nvSpPr>
        <p:spPr>
          <a:xfrm>
            <a:off x="9878495"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Business Scenarios</a:t>
            </a:r>
          </a:p>
        </p:txBody>
      </p:sp>
      <p:cxnSp>
        <p:nvCxnSpPr>
          <p:cNvPr id="196" name="Straight Arrow Connector 195"/>
          <p:cNvCxnSpPr>
            <a:cxnSpLocks/>
          </p:cNvCxnSpPr>
          <p:nvPr/>
        </p:nvCxnSpPr>
        <p:spPr>
          <a:xfrm flipV="1">
            <a:off x="5828796" y="2289747"/>
            <a:ext cx="348575" cy="20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custDataLst>
              <p:tags r:id="rId26"/>
            </p:custDataLst>
          </p:nvPr>
        </p:nvSpPr>
        <p:spPr>
          <a:xfrm>
            <a:off x="5801225" y="1899724"/>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ML</a:t>
            </a:r>
          </a:p>
        </p:txBody>
      </p:sp>
      <p:sp>
        <p:nvSpPr>
          <p:cNvPr id="210" name="Freeform 209"/>
          <p:cNvSpPr/>
          <p:nvPr/>
        </p:nvSpPr>
        <p:spPr>
          <a:xfrm>
            <a:off x="6223141" y="2232063"/>
            <a:ext cx="250562" cy="281785"/>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Rectangle 211"/>
          <p:cNvSpPr/>
          <p:nvPr>
            <p:custDataLst>
              <p:tags r:id="rId27"/>
            </p:custDataLst>
          </p:nvPr>
        </p:nvSpPr>
        <p:spPr>
          <a:xfrm>
            <a:off x="5889277"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latin typeface="Segoe UI"/>
                <a:ea typeface="+mn-ea"/>
                <a:cs typeface="+mn-cs"/>
              </a:rPr>
              <a:t>Spark</a:t>
            </a:r>
          </a:p>
        </p:txBody>
      </p:sp>
      <p:sp>
        <p:nvSpPr>
          <p:cNvPr id="213" name="Rectangle 212"/>
          <p:cNvSpPr/>
          <p:nvPr>
            <p:custDataLst>
              <p:tags r:id="rId28"/>
            </p:custDataLst>
          </p:nvPr>
        </p:nvSpPr>
        <p:spPr>
          <a:xfrm>
            <a:off x="6584729"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latin typeface="Segoe UI"/>
                <a:ea typeface="+mn-ea"/>
                <a:cs typeface="+mn-cs"/>
              </a:rPr>
              <a:t>Pig</a:t>
            </a:r>
          </a:p>
        </p:txBody>
      </p:sp>
      <p:sp>
        <p:nvSpPr>
          <p:cNvPr id="214" name="Rectangle 213"/>
          <p:cNvSpPr/>
          <p:nvPr>
            <p:custDataLst>
              <p:tags r:id="rId29"/>
            </p:custDataLst>
          </p:nvPr>
        </p:nvSpPr>
        <p:spPr>
          <a:xfrm>
            <a:off x="5889277"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latin typeface="Segoe UI"/>
                <a:ea typeface="+mn-ea"/>
                <a:cs typeface="+mn-cs"/>
              </a:rPr>
              <a:t>Hive</a:t>
            </a:r>
          </a:p>
        </p:txBody>
      </p:sp>
      <p:sp>
        <p:nvSpPr>
          <p:cNvPr id="215" name="Rectangle 214"/>
          <p:cNvSpPr/>
          <p:nvPr>
            <p:custDataLst>
              <p:tags r:id="rId30"/>
            </p:custDataLst>
          </p:nvPr>
        </p:nvSpPr>
        <p:spPr>
          <a:xfrm>
            <a:off x="6584729"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err="1">
                <a:ln>
                  <a:noFill/>
                </a:ln>
                <a:solidFill>
                  <a:sysClr val="windowText" lastClr="000000"/>
                </a:solidFill>
                <a:effectLst/>
                <a:uLnTx/>
                <a:uFillTx/>
                <a:latin typeface="Segoe UI"/>
                <a:ea typeface="+mn-ea"/>
                <a:cs typeface="+mn-cs"/>
              </a:rPr>
              <a:t>HBase</a:t>
            </a:r>
            <a:endParaRPr kumimoji="0" lang="en-US" sz="784" b="1"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Rectangle 215"/>
          <p:cNvSpPr/>
          <p:nvPr>
            <p:custDataLst>
              <p:tags r:id="rId31"/>
            </p:custDataLst>
          </p:nvPr>
        </p:nvSpPr>
        <p:spPr>
          <a:xfrm>
            <a:off x="5889277" y="3540899"/>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latin typeface="Segoe UI"/>
                <a:ea typeface="+mn-ea"/>
                <a:cs typeface="+mn-cs"/>
              </a:rPr>
              <a:t>Mahout</a:t>
            </a:r>
          </a:p>
        </p:txBody>
      </p:sp>
      <p:pic>
        <p:nvPicPr>
          <p:cNvPr id="217" name="Picture 216"/>
          <p:cNvPicPr>
            <a:picLocks noChangeAspect="1"/>
          </p:cNvPicPr>
          <p:nvPr/>
        </p:nvPicPr>
        <p:blipFill rotWithShape="1">
          <a:blip r:embed="rId60" cstate="print">
            <a:extLst>
              <a:ext uri="{BEBA8EAE-BF5A-486C-A8C5-ECC9F3942E4B}">
                <a14:imgProps xmlns:a14="http://schemas.microsoft.com/office/drawing/2010/main">
                  <a14:imgLayer r:embed="rId61">
                    <a14:imgEffect>
                      <a14:brightnessContrast bright="100000"/>
                    </a14:imgEffect>
                  </a14:imgLayer>
                </a14:imgProps>
              </a:ext>
              <a:ext uri="{28A0092B-C50C-407E-A947-70E740481C1C}">
                <a14:useLocalDpi xmlns:a14="http://schemas.microsoft.com/office/drawing/2010/main" val="0"/>
              </a:ext>
            </a:extLst>
          </a:blip>
          <a:srcRect l="4948" t="24999" r="5990" b="23177"/>
          <a:stretch/>
        </p:blipFill>
        <p:spPr>
          <a:xfrm>
            <a:off x="5744947" y="5879532"/>
            <a:ext cx="412609" cy="189467"/>
          </a:xfrm>
          <a:prstGeom prst="rect">
            <a:avLst/>
          </a:prstGeom>
        </p:spPr>
      </p:pic>
      <p:pic>
        <p:nvPicPr>
          <p:cNvPr id="218" name="Picture 217"/>
          <p:cNvPicPr>
            <a:picLocks noChangeAspect="1"/>
          </p:cNvPicPr>
          <p:nvPr/>
        </p:nvPicPr>
        <p:blipFill rotWithShape="1">
          <a:blip r:embed="rId62" cstate="print">
            <a:extLst>
              <a:ext uri="{BEBA8EAE-BF5A-486C-A8C5-ECC9F3942E4B}">
                <a14:imgProps xmlns:a14="http://schemas.microsoft.com/office/drawing/2010/main">
                  <a14:imgLayer r:embed="rId63">
                    <a14:imgEffect>
                      <a14:brightnessContrast bright="100000"/>
                    </a14:imgEffect>
                  </a14:imgLayer>
                </a14:imgProps>
              </a:ext>
              <a:ext uri="{28A0092B-C50C-407E-A947-70E740481C1C}">
                <a14:useLocalDpi xmlns:a14="http://schemas.microsoft.com/office/drawing/2010/main" val="0"/>
              </a:ext>
            </a:extLst>
          </a:blip>
          <a:srcRect l="-1" r="-7500"/>
          <a:stretch/>
        </p:blipFill>
        <p:spPr>
          <a:xfrm>
            <a:off x="5560679" y="5346483"/>
            <a:ext cx="620936" cy="166380"/>
          </a:xfrm>
          <a:prstGeom prst="rect">
            <a:avLst/>
          </a:prstGeom>
        </p:spPr>
      </p:pic>
      <p:pic>
        <p:nvPicPr>
          <p:cNvPr id="219" name="Picture 21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5775819" y="4742975"/>
            <a:ext cx="357326" cy="354001"/>
          </a:xfrm>
          <a:prstGeom prst="rect">
            <a:avLst/>
          </a:prstGeom>
        </p:spPr>
      </p:pic>
      <p:sp>
        <p:nvSpPr>
          <p:cNvPr id="227" name="Rectangle 226"/>
          <p:cNvSpPr/>
          <p:nvPr/>
        </p:nvSpPr>
        <p:spPr>
          <a:xfrm>
            <a:off x="3376727" y="1893046"/>
            <a:ext cx="2144108" cy="1578620"/>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b"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228" name="Rectangle 227"/>
          <p:cNvSpPr/>
          <p:nvPr>
            <p:custDataLst>
              <p:tags r:id="rId32"/>
            </p:custDataLst>
          </p:nvPr>
        </p:nvSpPr>
        <p:spPr>
          <a:xfrm>
            <a:off x="4485669" y="2036858"/>
            <a:ext cx="954720"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SQL Data Warehouse</a:t>
            </a:r>
          </a:p>
        </p:txBody>
      </p:sp>
      <p:sp>
        <p:nvSpPr>
          <p:cNvPr id="229" name="Rectangle 228"/>
          <p:cNvSpPr/>
          <p:nvPr>
            <p:custDataLst>
              <p:tags r:id="rId33"/>
            </p:custDataLst>
          </p:nvPr>
        </p:nvSpPr>
        <p:spPr>
          <a:xfrm>
            <a:off x="3448500" y="2012523"/>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Data Lake</a:t>
            </a:r>
          </a:p>
        </p:txBody>
      </p:sp>
      <p:sp>
        <p:nvSpPr>
          <p:cNvPr id="242" name="Rectangle 241"/>
          <p:cNvSpPr/>
          <p:nvPr>
            <p:custDataLst>
              <p:tags r:id="rId34"/>
            </p:custDataLst>
          </p:nvPr>
        </p:nvSpPr>
        <p:spPr>
          <a:xfrm>
            <a:off x="4483938" y="2810738"/>
            <a:ext cx="947987" cy="522045"/>
          </a:xfrm>
          <a:prstGeom prst="rect">
            <a:avLst/>
          </a:prstGeom>
          <a:solidFill>
            <a:schemeClr val="bg1">
              <a:lumMod val="50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HDFS</a:t>
            </a:r>
          </a:p>
        </p:txBody>
      </p:sp>
      <p:pic>
        <p:nvPicPr>
          <p:cNvPr id="243" name="Picture 242"/>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094382" y="3012270"/>
            <a:ext cx="282537" cy="271562"/>
          </a:xfrm>
          <a:prstGeom prst="rect">
            <a:avLst/>
          </a:prstGeom>
        </p:spPr>
      </p:pic>
      <p:sp>
        <p:nvSpPr>
          <p:cNvPr id="165" name="Rectangle 164"/>
          <p:cNvSpPr/>
          <p:nvPr>
            <p:custDataLst>
              <p:tags r:id="rId35"/>
            </p:custDataLst>
          </p:nvPr>
        </p:nvSpPr>
        <p:spPr>
          <a:xfrm>
            <a:off x="347541" y="1974134"/>
            <a:ext cx="1112085" cy="1028742"/>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latin typeface="Segoe UI"/>
                <a:ea typeface="+mn-ea"/>
                <a:cs typeface="+mn-cs"/>
              </a:rPr>
              <a:t>Databases</a:t>
            </a:r>
          </a:p>
        </p:txBody>
      </p:sp>
      <p:grpSp>
        <p:nvGrpSpPr>
          <p:cNvPr id="301" name="Group 300"/>
          <p:cNvGrpSpPr/>
          <p:nvPr/>
        </p:nvGrpSpPr>
        <p:grpSpPr>
          <a:xfrm>
            <a:off x="452213" y="2274048"/>
            <a:ext cx="913069" cy="647723"/>
            <a:chOff x="461280" y="2506069"/>
            <a:chExt cx="931378" cy="433159"/>
          </a:xfrm>
        </p:grpSpPr>
        <p:sp>
          <p:nvSpPr>
            <p:cNvPr id="223" name="Freeform 6"/>
            <p:cNvSpPr>
              <a:spLocks/>
            </p:cNvSpPr>
            <p:nvPr/>
          </p:nvSpPr>
          <p:spPr bwMode="auto">
            <a:xfrm>
              <a:off x="461280"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Freeform 8"/>
            <p:cNvSpPr>
              <a:spLocks/>
            </p:cNvSpPr>
            <p:nvPr/>
          </p:nvSpPr>
          <p:spPr bwMode="auto">
            <a:xfrm>
              <a:off x="461280"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9"/>
            <p:cNvSpPr>
              <a:spLocks/>
            </p:cNvSpPr>
            <p:nvPr/>
          </p:nvSpPr>
          <p:spPr bwMode="auto">
            <a:xfrm>
              <a:off x="486559"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10"/>
            <p:cNvSpPr>
              <a:spLocks/>
            </p:cNvSpPr>
            <p:nvPr/>
          </p:nvSpPr>
          <p:spPr bwMode="auto">
            <a:xfrm>
              <a:off x="486559"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4" name="Freeform 6"/>
            <p:cNvSpPr>
              <a:spLocks/>
            </p:cNvSpPr>
            <p:nvPr/>
          </p:nvSpPr>
          <p:spPr bwMode="auto">
            <a:xfrm>
              <a:off x="804794"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8"/>
            <p:cNvSpPr>
              <a:spLocks/>
            </p:cNvSpPr>
            <p:nvPr/>
          </p:nvSpPr>
          <p:spPr bwMode="auto">
            <a:xfrm>
              <a:off x="804794"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9"/>
            <p:cNvSpPr>
              <a:spLocks/>
            </p:cNvSpPr>
            <p:nvPr/>
          </p:nvSpPr>
          <p:spPr bwMode="auto">
            <a:xfrm>
              <a:off x="830072"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7" name="Freeform 10"/>
            <p:cNvSpPr>
              <a:spLocks/>
            </p:cNvSpPr>
            <p:nvPr/>
          </p:nvSpPr>
          <p:spPr bwMode="auto">
            <a:xfrm>
              <a:off x="830072"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8" name="Freeform 6"/>
            <p:cNvSpPr>
              <a:spLocks/>
            </p:cNvSpPr>
            <p:nvPr/>
          </p:nvSpPr>
          <p:spPr bwMode="auto">
            <a:xfrm>
              <a:off x="1148308"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9" name="Freeform 8"/>
            <p:cNvSpPr>
              <a:spLocks/>
            </p:cNvSpPr>
            <p:nvPr/>
          </p:nvSpPr>
          <p:spPr bwMode="auto">
            <a:xfrm>
              <a:off x="1148308"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9"/>
            <p:cNvSpPr>
              <a:spLocks/>
            </p:cNvSpPr>
            <p:nvPr/>
          </p:nvSpPr>
          <p:spPr bwMode="auto">
            <a:xfrm>
              <a:off x="1173586"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10"/>
            <p:cNvSpPr>
              <a:spLocks/>
            </p:cNvSpPr>
            <p:nvPr/>
          </p:nvSpPr>
          <p:spPr bwMode="auto">
            <a:xfrm>
              <a:off x="1173586"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2" name="Freeform 6"/>
            <p:cNvSpPr>
              <a:spLocks/>
            </p:cNvSpPr>
            <p:nvPr/>
          </p:nvSpPr>
          <p:spPr bwMode="auto">
            <a:xfrm>
              <a:off x="461280"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3" name="Freeform 8"/>
            <p:cNvSpPr>
              <a:spLocks/>
            </p:cNvSpPr>
            <p:nvPr/>
          </p:nvSpPr>
          <p:spPr bwMode="auto">
            <a:xfrm>
              <a:off x="461280"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4" name="Freeform 9"/>
            <p:cNvSpPr>
              <a:spLocks/>
            </p:cNvSpPr>
            <p:nvPr/>
          </p:nvSpPr>
          <p:spPr bwMode="auto">
            <a:xfrm>
              <a:off x="486559"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10"/>
            <p:cNvSpPr>
              <a:spLocks/>
            </p:cNvSpPr>
            <p:nvPr/>
          </p:nvSpPr>
          <p:spPr bwMode="auto">
            <a:xfrm>
              <a:off x="486559"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6"/>
            <p:cNvSpPr>
              <a:spLocks/>
            </p:cNvSpPr>
            <p:nvPr/>
          </p:nvSpPr>
          <p:spPr bwMode="auto">
            <a:xfrm>
              <a:off x="804794"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7" name="Freeform 8"/>
            <p:cNvSpPr>
              <a:spLocks/>
            </p:cNvSpPr>
            <p:nvPr/>
          </p:nvSpPr>
          <p:spPr bwMode="auto">
            <a:xfrm>
              <a:off x="804794"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8" name="Freeform 9"/>
            <p:cNvSpPr>
              <a:spLocks/>
            </p:cNvSpPr>
            <p:nvPr/>
          </p:nvSpPr>
          <p:spPr bwMode="auto">
            <a:xfrm>
              <a:off x="830072"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9" name="Freeform 10"/>
            <p:cNvSpPr>
              <a:spLocks/>
            </p:cNvSpPr>
            <p:nvPr/>
          </p:nvSpPr>
          <p:spPr bwMode="auto">
            <a:xfrm>
              <a:off x="830072"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6"/>
            <p:cNvSpPr>
              <a:spLocks/>
            </p:cNvSpPr>
            <p:nvPr/>
          </p:nvSpPr>
          <p:spPr bwMode="auto">
            <a:xfrm>
              <a:off x="1148308"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8"/>
            <p:cNvSpPr>
              <a:spLocks/>
            </p:cNvSpPr>
            <p:nvPr/>
          </p:nvSpPr>
          <p:spPr bwMode="auto">
            <a:xfrm>
              <a:off x="1148308"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Freeform 9"/>
            <p:cNvSpPr>
              <a:spLocks/>
            </p:cNvSpPr>
            <p:nvPr/>
          </p:nvSpPr>
          <p:spPr bwMode="auto">
            <a:xfrm>
              <a:off x="1173586"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Freeform 10"/>
            <p:cNvSpPr>
              <a:spLocks/>
            </p:cNvSpPr>
            <p:nvPr/>
          </p:nvSpPr>
          <p:spPr bwMode="auto">
            <a:xfrm>
              <a:off x="1173586"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Rectangle 277"/>
          <p:cNvSpPr/>
          <p:nvPr>
            <p:custDataLst>
              <p:tags r:id="rId36"/>
            </p:custDataLst>
          </p:nvPr>
        </p:nvSpPr>
        <p:spPr>
          <a:xfrm>
            <a:off x="331091" y="4639636"/>
            <a:ext cx="1117445" cy="1497939"/>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latin typeface="Segoe UI"/>
                <a:ea typeface="+mn-ea"/>
                <a:cs typeface="+mn-cs"/>
              </a:rPr>
              <a:t>Big Data Sources</a:t>
            </a:r>
          </a:p>
        </p:txBody>
      </p:sp>
      <p:sp>
        <p:nvSpPr>
          <p:cNvPr id="280" name="Rectangle 279"/>
          <p:cNvSpPr/>
          <p:nvPr>
            <p:custDataLst>
              <p:tags r:id="rId37"/>
            </p:custDataLst>
          </p:nvPr>
        </p:nvSpPr>
        <p:spPr>
          <a:xfrm>
            <a:off x="430201" y="499242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rgbClr val="505050"/>
                </a:solidFill>
                <a:effectLst/>
                <a:uLnTx/>
                <a:uFillTx/>
                <a:latin typeface="Segoe UI"/>
                <a:ea typeface="+mn-ea"/>
                <a:cs typeface="+mn-cs"/>
              </a:rPr>
              <a:t>Devices</a:t>
            </a:r>
          </a:p>
        </p:txBody>
      </p:sp>
      <p:sp>
        <p:nvSpPr>
          <p:cNvPr id="281" name="Rectangle 280"/>
          <p:cNvSpPr/>
          <p:nvPr>
            <p:custDataLst>
              <p:tags r:id="rId38"/>
            </p:custDataLst>
          </p:nvPr>
        </p:nvSpPr>
        <p:spPr>
          <a:xfrm>
            <a:off x="430201" y="526454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rgbClr val="505050"/>
                </a:solidFill>
                <a:effectLst/>
                <a:uLnTx/>
                <a:uFillTx/>
                <a:latin typeface="Segoe UI"/>
                <a:ea typeface="+mn-ea"/>
                <a:cs typeface="+mn-cs"/>
              </a:rPr>
              <a:t>Crawlers</a:t>
            </a:r>
          </a:p>
        </p:txBody>
      </p:sp>
      <p:sp>
        <p:nvSpPr>
          <p:cNvPr id="282" name="Rectangle 281"/>
          <p:cNvSpPr/>
          <p:nvPr>
            <p:custDataLst>
              <p:tags r:id="rId39"/>
            </p:custDataLst>
          </p:nvPr>
        </p:nvSpPr>
        <p:spPr>
          <a:xfrm>
            <a:off x="430201" y="553666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rgbClr val="505050"/>
                </a:solidFill>
                <a:effectLst/>
                <a:uLnTx/>
                <a:uFillTx/>
                <a:latin typeface="Segoe UI"/>
                <a:ea typeface="+mn-ea"/>
                <a:cs typeface="+mn-cs"/>
              </a:rPr>
              <a:t>Bots</a:t>
            </a:r>
          </a:p>
        </p:txBody>
      </p:sp>
      <p:sp>
        <p:nvSpPr>
          <p:cNvPr id="283" name="Rectangle 282"/>
          <p:cNvSpPr/>
          <p:nvPr>
            <p:custDataLst>
              <p:tags r:id="rId40"/>
            </p:custDataLst>
          </p:nvPr>
        </p:nvSpPr>
        <p:spPr>
          <a:xfrm>
            <a:off x="430201" y="5808781"/>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rgbClr val="505050"/>
                </a:solidFill>
                <a:effectLst/>
                <a:uLnTx/>
                <a:uFillTx/>
                <a:latin typeface="Segoe UI"/>
                <a:ea typeface="+mn-ea"/>
                <a:cs typeface="+mn-cs"/>
              </a:rPr>
              <a:t>Sensors</a:t>
            </a:r>
          </a:p>
        </p:txBody>
      </p:sp>
      <p:sp>
        <p:nvSpPr>
          <p:cNvPr id="284" name="Rectangle 283"/>
          <p:cNvSpPr/>
          <p:nvPr>
            <p:custDataLst>
              <p:tags r:id="rId41"/>
            </p:custDataLst>
          </p:nvPr>
        </p:nvSpPr>
        <p:spPr>
          <a:xfrm>
            <a:off x="1702667" y="4579740"/>
            <a:ext cx="868934" cy="78815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Event Hub</a:t>
            </a:r>
          </a:p>
        </p:txBody>
      </p:sp>
      <p:grpSp>
        <p:nvGrpSpPr>
          <p:cNvPr id="285" name="Group 284"/>
          <p:cNvGrpSpPr/>
          <p:nvPr/>
        </p:nvGrpSpPr>
        <p:grpSpPr>
          <a:xfrm>
            <a:off x="2161898" y="5445222"/>
            <a:ext cx="312190" cy="275695"/>
            <a:chOff x="3889804" y="5487538"/>
            <a:chExt cx="981581" cy="1503220"/>
          </a:xfrm>
        </p:grpSpPr>
        <p:grpSp>
          <p:nvGrpSpPr>
            <p:cNvPr id="286" name="Group 285"/>
            <p:cNvGrpSpPr/>
            <p:nvPr/>
          </p:nvGrpSpPr>
          <p:grpSpPr>
            <a:xfrm>
              <a:off x="4088812" y="5729791"/>
              <a:ext cx="640699" cy="978963"/>
              <a:chOff x="3994659" y="7008702"/>
              <a:chExt cx="745465" cy="1374671"/>
            </a:xfrm>
          </p:grpSpPr>
          <p:sp>
            <p:nvSpPr>
              <p:cNvPr id="289" name="Rectangle 288"/>
              <p:cNvSpPr/>
              <p:nvPr>
                <p:custDataLst>
                  <p:tags r:id="rId50"/>
                </p:custDataLst>
              </p:nvPr>
            </p:nvSpPr>
            <p:spPr bwMode="auto">
              <a:xfrm>
                <a:off x="3994660" y="7008702"/>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90" name="Rectangle 289"/>
              <p:cNvSpPr/>
              <p:nvPr>
                <p:custDataLst>
                  <p:tags r:id="rId51"/>
                </p:custDataLst>
              </p:nvPr>
            </p:nvSpPr>
            <p:spPr bwMode="auto">
              <a:xfrm>
                <a:off x="4285367" y="7262718"/>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91" name="Rectangle 290"/>
              <p:cNvSpPr/>
              <p:nvPr>
                <p:custDataLst>
                  <p:tags r:id="rId52"/>
                </p:custDataLst>
              </p:nvPr>
            </p:nvSpPr>
            <p:spPr bwMode="auto">
              <a:xfrm>
                <a:off x="3994660" y="7513156"/>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92" name="Rectangle 291"/>
              <p:cNvSpPr/>
              <p:nvPr>
                <p:custDataLst>
                  <p:tags r:id="rId53"/>
                </p:custDataLst>
              </p:nvPr>
            </p:nvSpPr>
            <p:spPr bwMode="auto">
              <a:xfrm>
                <a:off x="4285367" y="7799834"/>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93" name="Rectangle 292"/>
              <p:cNvSpPr/>
              <p:nvPr>
                <p:custDataLst>
                  <p:tags r:id="rId54"/>
                </p:custDataLst>
              </p:nvPr>
            </p:nvSpPr>
            <p:spPr bwMode="auto">
              <a:xfrm>
                <a:off x="3994659" y="8017615"/>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94" name="Rectangle 293"/>
              <p:cNvSpPr/>
              <p:nvPr>
                <p:custDataLst>
                  <p:tags r:id="rId55"/>
                </p:custDataLst>
              </p:nvPr>
            </p:nvSpPr>
            <p:spPr bwMode="auto">
              <a:xfrm>
                <a:off x="4557245" y="7511743"/>
                <a:ext cx="182879"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287" name="Freeform 286"/>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288" name="Freeform 28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sp>
        <p:nvSpPr>
          <p:cNvPr id="203" name="Rounded Rectangle 202"/>
          <p:cNvSpPr/>
          <p:nvPr/>
        </p:nvSpPr>
        <p:spPr bwMode="auto">
          <a:xfrm>
            <a:off x="10593656" y="4648819"/>
            <a:ext cx="34903" cy="7906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4" name="Rounded Rectangle 203"/>
          <p:cNvSpPr/>
          <p:nvPr/>
        </p:nvSpPr>
        <p:spPr bwMode="auto">
          <a:xfrm>
            <a:off x="10549618" y="4607963"/>
            <a:ext cx="34903" cy="10896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5" name="Rounded Rectangle 204"/>
          <p:cNvSpPr/>
          <p:nvPr/>
        </p:nvSpPr>
        <p:spPr bwMode="auto">
          <a:xfrm>
            <a:off x="10501491" y="4553667"/>
            <a:ext cx="34903" cy="14817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6" name="Rounded Rectangle 205"/>
          <p:cNvSpPr/>
          <p:nvPr/>
        </p:nvSpPr>
        <p:spPr bwMode="auto">
          <a:xfrm>
            <a:off x="10457740" y="4508253"/>
            <a:ext cx="34903" cy="183006"/>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7" name="Freeform 206"/>
          <p:cNvSpPr/>
          <p:nvPr/>
        </p:nvSpPr>
        <p:spPr bwMode="auto">
          <a:xfrm>
            <a:off x="10426760" y="4478162"/>
            <a:ext cx="261169" cy="252679"/>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587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pic>
        <p:nvPicPr>
          <p:cNvPr id="208" name="Picture 207"/>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10369472" y="5495722"/>
            <a:ext cx="398210" cy="383994"/>
          </a:xfrm>
          <a:prstGeom prst="rect">
            <a:avLst/>
          </a:prstGeom>
        </p:spPr>
      </p:pic>
      <p:sp>
        <p:nvSpPr>
          <p:cNvPr id="296" name="Oval 295"/>
          <p:cNvSpPr/>
          <p:nvPr/>
        </p:nvSpPr>
        <p:spPr>
          <a:xfrm>
            <a:off x="10399640" y="4987527"/>
            <a:ext cx="286733" cy="277038"/>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7" name="Freeform 296"/>
          <p:cNvSpPr/>
          <p:nvPr/>
        </p:nvSpPr>
        <p:spPr>
          <a:xfrm>
            <a:off x="10412720" y="4999880"/>
            <a:ext cx="286733" cy="277038"/>
          </a:xfrm>
          <a:custGeom>
            <a:avLst/>
            <a:gdLst>
              <a:gd name="connsiteX0" fmla="*/ 268152 w 914402"/>
              <a:gd name="connsiteY0" fmla="*/ 572297 h 916192"/>
              <a:gd name="connsiteX1" fmla="*/ 271114 w 914402"/>
              <a:gd name="connsiteY1" fmla="*/ 575279 h 916192"/>
              <a:gd name="connsiteX2" fmla="*/ 389682 w 914402"/>
              <a:gd name="connsiteY2" fmla="*/ 668980 h 916192"/>
              <a:gd name="connsiteX3" fmla="*/ 392199 w 914402"/>
              <a:gd name="connsiteY3" fmla="*/ 670548 h 916192"/>
              <a:gd name="connsiteX4" fmla="*/ 391581 w 914402"/>
              <a:gd name="connsiteY4" fmla="*/ 672439 h 916192"/>
              <a:gd name="connsiteX5" fmla="*/ 386619 w 914402"/>
              <a:gd name="connsiteY5" fmla="*/ 709128 h 916192"/>
              <a:gd name="connsiteX6" fmla="*/ 496985 w 914402"/>
              <a:gd name="connsiteY6" fmla="*/ 832508 h 916192"/>
              <a:gd name="connsiteX7" fmla="*/ 588503 w 914402"/>
              <a:gd name="connsiteY7" fmla="*/ 778111 h 916192"/>
              <a:gd name="connsiteX8" fmla="*/ 593389 w 914402"/>
              <a:gd name="connsiteY8" fmla="*/ 769120 h 916192"/>
              <a:gd name="connsiteX9" fmla="*/ 610229 w 914402"/>
              <a:gd name="connsiteY9" fmla="*/ 775190 h 916192"/>
              <a:gd name="connsiteX10" fmla="*/ 701502 w 914402"/>
              <a:gd name="connsiteY10" fmla="*/ 802564 h 916192"/>
              <a:gd name="connsiteX11" fmla="*/ 744121 w 914402"/>
              <a:gd name="connsiteY11" fmla="*/ 812086 h 916192"/>
              <a:gd name="connsiteX12" fmla="*/ 712827 w 914402"/>
              <a:gd name="connsiteY12" fmla="*/ 837956 h 916192"/>
              <a:gd name="connsiteX13" fmla="*/ 457201 w 914402"/>
              <a:gd name="connsiteY13" fmla="*/ 916192 h 916192"/>
              <a:gd name="connsiteX14" fmla="*/ 201576 w 914402"/>
              <a:gd name="connsiteY14" fmla="*/ 837956 h 916192"/>
              <a:gd name="connsiteX15" fmla="*/ 143469 w 914402"/>
              <a:gd name="connsiteY15" fmla="*/ 789920 h 916192"/>
              <a:gd name="connsiteX16" fmla="*/ 145668 w 914402"/>
              <a:gd name="connsiteY16" fmla="*/ 708199 h 916192"/>
              <a:gd name="connsiteX17" fmla="*/ 165927 w 914402"/>
              <a:gd name="connsiteY17" fmla="*/ 600670 h 916192"/>
              <a:gd name="connsiteX18" fmla="*/ 166549 w 914402"/>
              <a:gd name="connsiteY18" fmla="*/ 598577 h 916192"/>
              <a:gd name="connsiteX19" fmla="*/ 182545 w 914402"/>
              <a:gd name="connsiteY19" fmla="*/ 599480 h 916192"/>
              <a:gd name="connsiteX20" fmla="*/ 260700 w 914402"/>
              <a:gd name="connsiteY20" fmla="*/ 577357 h 916192"/>
              <a:gd name="connsiteX21" fmla="*/ 63611 w 914402"/>
              <a:gd name="connsiteY21" fmla="*/ 228686 h 916192"/>
              <a:gd name="connsiteX22" fmla="*/ 70596 w 914402"/>
              <a:gd name="connsiteY22" fmla="*/ 252365 h 916192"/>
              <a:gd name="connsiteX23" fmla="*/ 78485 w 914402"/>
              <a:gd name="connsiteY23" fmla="*/ 274543 h 916192"/>
              <a:gd name="connsiteX24" fmla="*/ 78248 w 914402"/>
              <a:gd name="connsiteY24" fmla="*/ 274742 h 916192"/>
              <a:gd name="connsiteX25" fmla="*/ 18580 w 914402"/>
              <a:gd name="connsiteY25" fmla="*/ 416182 h 916192"/>
              <a:gd name="connsiteX26" fmla="*/ 78248 w 914402"/>
              <a:gd name="connsiteY26" fmla="*/ 557624 h 916192"/>
              <a:gd name="connsiteX27" fmla="*/ 81178 w 914402"/>
              <a:gd name="connsiteY27" fmla="*/ 560073 h 916192"/>
              <a:gd name="connsiteX28" fmla="*/ 73227 w 914402"/>
              <a:gd name="connsiteY28" fmla="*/ 584530 h 916192"/>
              <a:gd name="connsiteX29" fmla="*/ 58098 w 914402"/>
              <a:gd name="connsiteY29" fmla="*/ 640404 h 916192"/>
              <a:gd name="connsiteX30" fmla="*/ 52384 w 914402"/>
              <a:gd name="connsiteY30" fmla="*/ 666782 h 916192"/>
              <a:gd name="connsiteX31" fmla="*/ 35929 w 914402"/>
              <a:gd name="connsiteY31" fmla="*/ 636408 h 916192"/>
              <a:gd name="connsiteX32" fmla="*/ 0 w 914402"/>
              <a:gd name="connsiteY32" fmla="*/ 458096 h 916192"/>
              <a:gd name="connsiteX33" fmla="*/ 35929 w 914402"/>
              <a:gd name="connsiteY33" fmla="*/ 279785 h 916192"/>
              <a:gd name="connsiteX34" fmla="*/ 487916 w 914402"/>
              <a:gd name="connsiteY34" fmla="*/ 194477 h 916192"/>
              <a:gd name="connsiteX35" fmla="*/ 515467 w 914402"/>
              <a:gd name="connsiteY35" fmla="*/ 224175 h 916192"/>
              <a:gd name="connsiteX36" fmla="*/ 619347 w 914402"/>
              <a:gd name="connsiteY36" fmla="*/ 331872 h 916192"/>
              <a:gd name="connsiteX37" fmla="*/ 659831 w 914402"/>
              <a:gd name="connsiteY37" fmla="*/ 372196 h 916192"/>
              <a:gd name="connsiteX38" fmla="*/ 656558 w 914402"/>
              <a:gd name="connsiteY38" fmla="*/ 378219 h 916192"/>
              <a:gd name="connsiteX39" fmla="*/ 642247 w 914402"/>
              <a:gd name="connsiteY39" fmla="*/ 441401 h 916192"/>
              <a:gd name="connsiteX40" fmla="*/ 760818 w 914402"/>
              <a:gd name="connsiteY40" fmla="*/ 573952 h 916192"/>
              <a:gd name="connsiteX41" fmla="*/ 827112 w 914402"/>
              <a:gd name="connsiteY41" fmla="*/ 551315 h 916192"/>
              <a:gd name="connsiteX42" fmla="*/ 835079 w 914402"/>
              <a:gd name="connsiteY42" fmla="*/ 544655 h 916192"/>
              <a:gd name="connsiteX43" fmla="*/ 890183 w 914402"/>
              <a:gd name="connsiteY43" fmla="*/ 598612 h 916192"/>
              <a:gd name="connsiteX44" fmla="*/ 878473 w 914402"/>
              <a:gd name="connsiteY44" fmla="*/ 636408 h 916192"/>
              <a:gd name="connsiteX45" fmla="*/ 836319 w 914402"/>
              <a:gd name="connsiteY45" fmla="*/ 714222 h 916192"/>
              <a:gd name="connsiteX46" fmla="*/ 826204 w 914402"/>
              <a:gd name="connsiteY46" fmla="*/ 726506 h 916192"/>
              <a:gd name="connsiteX47" fmla="*/ 733097 w 914402"/>
              <a:gd name="connsiteY47" fmla="*/ 716211 h 916192"/>
              <a:gd name="connsiteX48" fmla="*/ 613764 w 914402"/>
              <a:gd name="connsiteY48" fmla="*/ 686278 h 916192"/>
              <a:gd name="connsiteX49" fmla="*/ 604847 w 914402"/>
              <a:gd name="connsiteY49" fmla="*/ 683124 h 916192"/>
              <a:gd name="connsiteX50" fmla="*/ 602390 w 914402"/>
              <a:gd name="connsiteY50" fmla="*/ 672439 h 916192"/>
              <a:gd name="connsiteX51" fmla="*/ 496985 w 914402"/>
              <a:gd name="connsiteY51" fmla="*/ 585748 h 916192"/>
              <a:gd name="connsiteX52" fmla="*/ 444378 w 914402"/>
              <a:gd name="connsiteY52" fmla="*/ 600640 h 916192"/>
              <a:gd name="connsiteX53" fmla="*/ 440149 w 914402"/>
              <a:gd name="connsiteY53" fmla="*/ 603512 h 916192"/>
              <a:gd name="connsiteX54" fmla="*/ 431572 w 914402"/>
              <a:gd name="connsiteY54" fmla="*/ 598066 h 916192"/>
              <a:gd name="connsiteX55" fmla="*/ 327436 w 914402"/>
              <a:gd name="connsiteY55" fmla="*/ 513229 h 916192"/>
              <a:gd name="connsiteX56" fmla="*/ 323610 w 914402"/>
              <a:gd name="connsiteY56" fmla="*/ 509277 h 916192"/>
              <a:gd name="connsiteX57" fmla="*/ 326720 w 914402"/>
              <a:gd name="connsiteY57" fmla="*/ 503553 h 916192"/>
              <a:gd name="connsiteX58" fmla="*/ 346510 w 914402"/>
              <a:gd name="connsiteY58" fmla="*/ 416182 h 916192"/>
              <a:gd name="connsiteX59" fmla="*/ 326720 w 914402"/>
              <a:gd name="connsiteY59" fmla="*/ 328812 h 916192"/>
              <a:gd name="connsiteX60" fmla="*/ 324187 w 914402"/>
              <a:gd name="connsiteY60" fmla="*/ 324151 h 916192"/>
              <a:gd name="connsiteX61" fmla="*/ 335299 w 914402"/>
              <a:gd name="connsiteY61" fmla="*/ 312285 h 916192"/>
              <a:gd name="connsiteX62" fmla="*/ 471316 w 914402"/>
              <a:gd name="connsiteY62" fmla="*/ 204389 h 916192"/>
              <a:gd name="connsiteX63" fmla="*/ 737224 w 914402"/>
              <a:gd name="connsiteY63" fmla="*/ 98405 h 916192"/>
              <a:gd name="connsiteX64" fmla="*/ 780491 w 914402"/>
              <a:gd name="connsiteY64" fmla="*/ 134174 h 916192"/>
              <a:gd name="connsiteX65" fmla="*/ 914402 w 914402"/>
              <a:gd name="connsiteY65" fmla="*/ 458096 h 916192"/>
              <a:gd name="connsiteX66" fmla="*/ 910497 w 914402"/>
              <a:gd name="connsiteY66" fmla="*/ 496909 h 916192"/>
              <a:gd name="connsiteX67" fmla="*/ 879177 w 914402"/>
              <a:gd name="connsiteY67" fmla="*/ 471323 h 916192"/>
              <a:gd name="connsiteX68" fmla="*/ 876724 w 914402"/>
              <a:gd name="connsiteY68" fmla="*/ 469226 h 916192"/>
              <a:gd name="connsiteX69" fmla="*/ 876980 w 914402"/>
              <a:gd name="connsiteY69" fmla="*/ 468115 h 916192"/>
              <a:gd name="connsiteX70" fmla="*/ 879389 w 914402"/>
              <a:gd name="connsiteY70" fmla="*/ 441401 h 916192"/>
              <a:gd name="connsiteX71" fmla="*/ 760818 w 914402"/>
              <a:gd name="connsiteY71" fmla="*/ 308850 h 916192"/>
              <a:gd name="connsiteX72" fmla="*/ 714665 w 914402"/>
              <a:gd name="connsiteY72" fmla="*/ 319266 h 916192"/>
              <a:gd name="connsiteX73" fmla="*/ 712882 w 914402"/>
              <a:gd name="connsiteY73" fmla="*/ 320226 h 916192"/>
              <a:gd name="connsiteX74" fmla="*/ 710889 w 914402"/>
              <a:gd name="connsiteY74" fmla="*/ 318300 h 916192"/>
              <a:gd name="connsiteX75" fmla="*/ 632541 w 914402"/>
              <a:gd name="connsiteY75" fmla="*/ 238604 h 916192"/>
              <a:gd name="connsiteX76" fmla="*/ 557237 w 914402"/>
              <a:gd name="connsiteY76" fmla="*/ 157439 h 916192"/>
              <a:gd name="connsiteX77" fmla="*/ 565298 w 914402"/>
              <a:gd name="connsiteY77" fmla="*/ 153516 h 916192"/>
              <a:gd name="connsiteX78" fmla="*/ 695707 w 914402"/>
              <a:gd name="connsiteY78" fmla="*/ 106746 h 916192"/>
              <a:gd name="connsiteX79" fmla="*/ 334330 w 914402"/>
              <a:gd name="connsiteY79" fmla="*/ 18865 h 916192"/>
              <a:gd name="connsiteX80" fmla="*/ 392503 w 914402"/>
              <a:gd name="connsiteY80" fmla="*/ 87910 h 916192"/>
              <a:gd name="connsiteX81" fmla="*/ 411939 w 914402"/>
              <a:gd name="connsiteY81" fmla="*/ 110067 h 916192"/>
              <a:gd name="connsiteX82" fmla="*/ 393920 w 914402"/>
              <a:gd name="connsiteY82" fmla="*/ 122200 h 916192"/>
              <a:gd name="connsiteX83" fmla="*/ 268021 w 914402"/>
              <a:gd name="connsiteY83" fmla="*/ 233925 h 916192"/>
              <a:gd name="connsiteX84" fmla="*/ 253100 w 914402"/>
              <a:gd name="connsiteY84" fmla="*/ 250915 h 916192"/>
              <a:gd name="connsiteX85" fmla="*/ 246367 w 914402"/>
              <a:gd name="connsiteY85" fmla="*/ 247289 h 916192"/>
              <a:gd name="connsiteX86" fmla="*/ 182545 w 914402"/>
              <a:gd name="connsiteY86" fmla="*/ 232885 h 916192"/>
              <a:gd name="connsiteX87" fmla="*/ 149501 w 914402"/>
              <a:gd name="connsiteY87" fmla="*/ 236609 h 916192"/>
              <a:gd name="connsiteX88" fmla="*/ 147176 w 914402"/>
              <a:gd name="connsiteY88" fmla="*/ 237277 h 916192"/>
              <a:gd name="connsiteX89" fmla="*/ 136136 w 914402"/>
              <a:gd name="connsiteY89" fmla="*/ 209315 h 916192"/>
              <a:gd name="connsiteX90" fmla="*/ 117804 w 914402"/>
              <a:gd name="connsiteY90" fmla="*/ 153735 h 916192"/>
              <a:gd name="connsiteX91" fmla="*/ 133911 w 914402"/>
              <a:gd name="connsiteY91" fmla="*/ 134174 h 916192"/>
              <a:gd name="connsiteX92" fmla="*/ 279238 w 914402"/>
              <a:gd name="connsiteY92" fmla="*/ 36000 h 916192"/>
              <a:gd name="connsiteX93" fmla="*/ 457201 w 914402"/>
              <a:gd name="connsiteY93" fmla="*/ 0 h 916192"/>
              <a:gd name="connsiteX94" fmla="*/ 549343 w 914402"/>
              <a:gd name="connsiteY94" fmla="*/ 9307 h 916192"/>
              <a:gd name="connsiteX95" fmla="*/ 589460 w 914402"/>
              <a:gd name="connsiteY95" fmla="*/ 21784 h 916192"/>
              <a:gd name="connsiteX96" fmla="*/ 517229 w 914402"/>
              <a:gd name="connsiteY96" fmla="*/ 49233 h 916192"/>
              <a:gd name="connsiteX97" fmla="*/ 478806 w 914402"/>
              <a:gd name="connsiteY97" fmla="*/ 69160 h 916192"/>
              <a:gd name="connsiteX98" fmla="*/ 422099 w 914402"/>
              <a:gd name="connsiteY98" fmla="*/ 3546 h 9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14402" h="916192">
                <a:moveTo>
                  <a:pt x="268152" y="572297"/>
                </a:moveTo>
                <a:lnTo>
                  <a:pt x="271114" y="575279"/>
                </a:lnTo>
                <a:cubicBezTo>
                  <a:pt x="308569" y="611124"/>
                  <a:pt x="348514" y="642135"/>
                  <a:pt x="389682" y="668980"/>
                </a:cubicBezTo>
                <a:lnTo>
                  <a:pt x="392199" y="670548"/>
                </a:lnTo>
                <a:lnTo>
                  <a:pt x="391581" y="672439"/>
                </a:lnTo>
                <a:cubicBezTo>
                  <a:pt x="388355" y="684029"/>
                  <a:pt x="386619" y="696352"/>
                  <a:pt x="386619" y="709128"/>
                </a:cubicBezTo>
                <a:cubicBezTo>
                  <a:pt x="386619" y="777269"/>
                  <a:pt x="436031" y="832508"/>
                  <a:pt x="496985" y="832508"/>
                </a:cubicBezTo>
                <a:cubicBezTo>
                  <a:pt x="535081" y="832508"/>
                  <a:pt x="568669" y="810930"/>
                  <a:pt x="588503" y="778111"/>
                </a:cubicBezTo>
                <a:lnTo>
                  <a:pt x="593389" y="769120"/>
                </a:lnTo>
                <a:lnTo>
                  <a:pt x="610229" y="775190"/>
                </a:lnTo>
                <a:cubicBezTo>
                  <a:pt x="641394" y="785911"/>
                  <a:pt x="671997" y="794942"/>
                  <a:pt x="701502" y="802564"/>
                </a:cubicBezTo>
                <a:lnTo>
                  <a:pt x="744121" y="812086"/>
                </a:lnTo>
                <a:lnTo>
                  <a:pt x="712827" y="837956"/>
                </a:lnTo>
                <a:cubicBezTo>
                  <a:pt x="639857" y="887350"/>
                  <a:pt x="551891" y="916192"/>
                  <a:pt x="457201" y="916192"/>
                </a:cubicBezTo>
                <a:cubicBezTo>
                  <a:pt x="362512" y="916192"/>
                  <a:pt x="274546" y="887350"/>
                  <a:pt x="201576" y="837956"/>
                </a:cubicBezTo>
                <a:lnTo>
                  <a:pt x="143469" y="789920"/>
                </a:lnTo>
                <a:lnTo>
                  <a:pt x="145668" y="708199"/>
                </a:lnTo>
                <a:cubicBezTo>
                  <a:pt x="149718" y="670399"/>
                  <a:pt x="156609" y="634577"/>
                  <a:pt x="165927" y="600670"/>
                </a:cubicBezTo>
                <a:lnTo>
                  <a:pt x="166549" y="598577"/>
                </a:lnTo>
                <a:lnTo>
                  <a:pt x="182545" y="599480"/>
                </a:lnTo>
                <a:cubicBezTo>
                  <a:pt x="210844" y="599480"/>
                  <a:pt x="237467" y="591466"/>
                  <a:pt x="260700" y="577357"/>
                </a:cubicBezTo>
                <a:close/>
                <a:moveTo>
                  <a:pt x="63611" y="228686"/>
                </a:moveTo>
                <a:lnTo>
                  <a:pt x="70596" y="252365"/>
                </a:lnTo>
                <a:lnTo>
                  <a:pt x="78485" y="274543"/>
                </a:lnTo>
                <a:lnTo>
                  <a:pt x="78248" y="274742"/>
                </a:lnTo>
                <a:cubicBezTo>
                  <a:pt x="41808" y="308360"/>
                  <a:pt x="18580" y="359240"/>
                  <a:pt x="18580" y="416182"/>
                </a:cubicBezTo>
                <a:cubicBezTo>
                  <a:pt x="18580" y="473126"/>
                  <a:pt x="41807" y="524005"/>
                  <a:pt x="78248" y="557624"/>
                </a:cubicBezTo>
                <a:lnTo>
                  <a:pt x="81178" y="560073"/>
                </a:lnTo>
                <a:lnTo>
                  <a:pt x="73227" y="584530"/>
                </a:lnTo>
                <a:cubicBezTo>
                  <a:pt x="67189" y="604563"/>
                  <a:pt x="62212" y="623311"/>
                  <a:pt x="58098" y="640404"/>
                </a:cubicBezTo>
                <a:lnTo>
                  <a:pt x="52384" y="666782"/>
                </a:lnTo>
                <a:lnTo>
                  <a:pt x="35929" y="636408"/>
                </a:lnTo>
                <a:cubicBezTo>
                  <a:pt x="12794" y="581602"/>
                  <a:pt x="0" y="521346"/>
                  <a:pt x="0" y="458096"/>
                </a:cubicBezTo>
                <a:cubicBezTo>
                  <a:pt x="0" y="394846"/>
                  <a:pt x="12794" y="334591"/>
                  <a:pt x="35929" y="279785"/>
                </a:cubicBezTo>
                <a:close/>
                <a:moveTo>
                  <a:pt x="487916" y="194477"/>
                </a:moveTo>
                <a:lnTo>
                  <a:pt x="515467" y="224175"/>
                </a:lnTo>
                <a:cubicBezTo>
                  <a:pt x="549896" y="260829"/>
                  <a:pt x="584536" y="296618"/>
                  <a:pt x="619347" y="331872"/>
                </a:cubicBezTo>
                <a:lnTo>
                  <a:pt x="659831" y="372196"/>
                </a:lnTo>
                <a:lnTo>
                  <a:pt x="656558" y="378219"/>
                </a:lnTo>
                <a:cubicBezTo>
                  <a:pt x="647431" y="397001"/>
                  <a:pt x="642247" y="418524"/>
                  <a:pt x="642247" y="441401"/>
                </a:cubicBezTo>
                <a:cubicBezTo>
                  <a:pt x="642247" y="514608"/>
                  <a:pt x="695333" y="573952"/>
                  <a:pt x="760818" y="573952"/>
                </a:cubicBezTo>
                <a:cubicBezTo>
                  <a:pt x="785375" y="573952"/>
                  <a:pt x="808188" y="565607"/>
                  <a:pt x="827112" y="551315"/>
                </a:cubicBezTo>
                <a:lnTo>
                  <a:pt x="835079" y="544655"/>
                </a:lnTo>
                <a:lnTo>
                  <a:pt x="890183" y="598612"/>
                </a:lnTo>
                <a:lnTo>
                  <a:pt x="878473" y="636408"/>
                </a:lnTo>
                <a:cubicBezTo>
                  <a:pt x="866905" y="663810"/>
                  <a:pt x="852752" y="689851"/>
                  <a:pt x="836319" y="714222"/>
                </a:cubicBezTo>
                <a:lnTo>
                  <a:pt x="826204" y="726506"/>
                </a:lnTo>
                <a:lnTo>
                  <a:pt x="733097" y="716211"/>
                </a:lnTo>
                <a:cubicBezTo>
                  <a:pt x="691833" y="708867"/>
                  <a:pt x="652012" y="698893"/>
                  <a:pt x="613764" y="686278"/>
                </a:cubicBezTo>
                <a:lnTo>
                  <a:pt x="604847" y="683124"/>
                </a:lnTo>
                <a:lnTo>
                  <a:pt x="602390" y="672439"/>
                </a:lnTo>
                <a:cubicBezTo>
                  <a:pt x="588416" y="622214"/>
                  <a:pt x="546510" y="585748"/>
                  <a:pt x="496985" y="585748"/>
                </a:cubicBezTo>
                <a:cubicBezTo>
                  <a:pt x="477937" y="585748"/>
                  <a:pt x="460016" y="591143"/>
                  <a:pt x="444378" y="600640"/>
                </a:cubicBezTo>
                <a:lnTo>
                  <a:pt x="440149" y="603512"/>
                </a:lnTo>
                <a:lnTo>
                  <a:pt x="431572" y="598066"/>
                </a:lnTo>
                <a:cubicBezTo>
                  <a:pt x="394454" y="573266"/>
                  <a:pt x="359678" y="544992"/>
                  <a:pt x="327436" y="513229"/>
                </a:cubicBezTo>
                <a:lnTo>
                  <a:pt x="323610" y="509277"/>
                </a:lnTo>
                <a:lnTo>
                  <a:pt x="326720" y="503553"/>
                </a:lnTo>
                <a:cubicBezTo>
                  <a:pt x="339341" y="477581"/>
                  <a:pt x="346510" y="447818"/>
                  <a:pt x="346510" y="416182"/>
                </a:cubicBezTo>
                <a:cubicBezTo>
                  <a:pt x="346510" y="384548"/>
                  <a:pt x="339341" y="354784"/>
                  <a:pt x="326720" y="328812"/>
                </a:cubicBezTo>
                <a:lnTo>
                  <a:pt x="324187" y="324151"/>
                </a:lnTo>
                <a:lnTo>
                  <a:pt x="335299" y="312285"/>
                </a:lnTo>
                <a:cubicBezTo>
                  <a:pt x="377811" y="269720"/>
                  <a:pt x="424251" y="233924"/>
                  <a:pt x="471316" y="204389"/>
                </a:cubicBezTo>
                <a:close/>
                <a:moveTo>
                  <a:pt x="737224" y="98405"/>
                </a:moveTo>
                <a:lnTo>
                  <a:pt x="780491" y="134174"/>
                </a:lnTo>
                <a:cubicBezTo>
                  <a:pt x="863228" y="217073"/>
                  <a:pt x="914402" y="331597"/>
                  <a:pt x="914402" y="458096"/>
                </a:cubicBezTo>
                <a:lnTo>
                  <a:pt x="910497" y="496909"/>
                </a:lnTo>
                <a:lnTo>
                  <a:pt x="879177" y="471323"/>
                </a:lnTo>
                <a:lnTo>
                  <a:pt x="876724" y="469226"/>
                </a:lnTo>
                <a:lnTo>
                  <a:pt x="876980" y="468115"/>
                </a:lnTo>
                <a:cubicBezTo>
                  <a:pt x="878559" y="459486"/>
                  <a:pt x="879389" y="450551"/>
                  <a:pt x="879389" y="441401"/>
                </a:cubicBezTo>
                <a:cubicBezTo>
                  <a:pt x="879389" y="368195"/>
                  <a:pt x="826303" y="308850"/>
                  <a:pt x="760818" y="308850"/>
                </a:cubicBezTo>
                <a:cubicBezTo>
                  <a:pt x="744447" y="308850"/>
                  <a:pt x="728851" y="312559"/>
                  <a:pt x="714665" y="319266"/>
                </a:cubicBezTo>
                <a:lnTo>
                  <a:pt x="712882" y="320226"/>
                </a:lnTo>
                <a:lnTo>
                  <a:pt x="710889" y="318300"/>
                </a:lnTo>
                <a:cubicBezTo>
                  <a:pt x="684278" y="292122"/>
                  <a:pt x="658238" y="265574"/>
                  <a:pt x="632541" y="238604"/>
                </a:cubicBezTo>
                <a:lnTo>
                  <a:pt x="557237" y="157439"/>
                </a:lnTo>
                <a:lnTo>
                  <a:pt x="565298" y="153516"/>
                </a:lnTo>
                <a:cubicBezTo>
                  <a:pt x="611403" y="132252"/>
                  <a:pt x="655952" y="116827"/>
                  <a:pt x="695707" y="106746"/>
                </a:cubicBezTo>
                <a:close/>
                <a:moveTo>
                  <a:pt x="334330" y="18865"/>
                </a:moveTo>
                <a:lnTo>
                  <a:pt x="392503" y="87910"/>
                </a:lnTo>
                <a:lnTo>
                  <a:pt x="411939" y="110067"/>
                </a:lnTo>
                <a:lnTo>
                  <a:pt x="393920" y="122200"/>
                </a:lnTo>
                <a:cubicBezTo>
                  <a:pt x="345654" y="156729"/>
                  <a:pt x="303992" y="194541"/>
                  <a:pt x="268021" y="233925"/>
                </a:cubicBezTo>
                <a:lnTo>
                  <a:pt x="253100" y="250915"/>
                </a:lnTo>
                <a:lnTo>
                  <a:pt x="246367" y="247289"/>
                </a:lnTo>
                <a:cubicBezTo>
                  <a:pt x="226751" y="238014"/>
                  <a:pt x="205184" y="232885"/>
                  <a:pt x="182545" y="232885"/>
                </a:cubicBezTo>
                <a:cubicBezTo>
                  <a:pt x="171226" y="232885"/>
                  <a:pt x="160175" y="234167"/>
                  <a:pt x="149501" y="236609"/>
                </a:cubicBezTo>
                <a:lnTo>
                  <a:pt x="147176" y="237277"/>
                </a:lnTo>
                <a:lnTo>
                  <a:pt x="136136" y="209315"/>
                </a:lnTo>
                <a:lnTo>
                  <a:pt x="117804" y="153735"/>
                </a:lnTo>
                <a:lnTo>
                  <a:pt x="133911" y="134174"/>
                </a:lnTo>
                <a:cubicBezTo>
                  <a:pt x="175280" y="92724"/>
                  <a:pt x="224539" y="59181"/>
                  <a:pt x="279238" y="36000"/>
                </a:cubicBezTo>
                <a:close/>
                <a:moveTo>
                  <a:pt x="457201" y="0"/>
                </a:moveTo>
                <a:cubicBezTo>
                  <a:pt x="488764" y="0"/>
                  <a:pt x="519580" y="3205"/>
                  <a:pt x="549343" y="9307"/>
                </a:cubicBezTo>
                <a:lnTo>
                  <a:pt x="589460" y="21784"/>
                </a:lnTo>
                <a:lnTo>
                  <a:pt x="517229" y="49233"/>
                </a:lnTo>
                <a:lnTo>
                  <a:pt x="478806" y="69160"/>
                </a:lnTo>
                <a:lnTo>
                  <a:pt x="422099" y="3546"/>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06" name="Group 305"/>
          <p:cNvGrpSpPr/>
          <p:nvPr/>
        </p:nvGrpSpPr>
        <p:grpSpPr>
          <a:xfrm>
            <a:off x="1294356" y="6605840"/>
            <a:ext cx="178194" cy="122133"/>
            <a:chOff x="1136394" y="4818042"/>
            <a:chExt cx="181767" cy="124582"/>
          </a:xfrm>
        </p:grpSpPr>
        <p:cxnSp>
          <p:nvCxnSpPr>
            <p:cNvPr id="304" name="Straight Arrow Connector 303"/>
            <p:cNvCxnSpPr/>
            <p:nvPr/>
          </p:nvCxnSpPr>
          <p:spPr>
            <a:xfrm>
              <a:off x="1136394" y="4942624"/>
              <a:ext cx="18176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p:nvPr/>
          </p:nvCxnSpPr>
          <p:spPr>
            <a:xfrm>
              <a:off x="1136394" y="4818042"/>
              <a:ext cx="181767" cy="0"/>
            </a:xfrm>
            <a:prstGeom prst="straightConnector1">
              <a:avLst/>
            </a:prstGeom>
            <a:ln>
              <a:solidFill>
                <a:srgbClr val="0070C5"/>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8" descr="https://tse1.mm.bing.net/th?id=JN.h2uVUL%2fhqs4Sd7nLaoAxdg&amp;pid=15.1"/>
          <p:cNvPicPr>
            <a:picLocks noChangeAspect="1" noChangeArrowheads="1"/>
          </p:cNvPicPr>
          <p:nvPr/>
        </p:nvPicPr>
        <p:blipFill>
          <a:blip r:embed="rId6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0393" y="2716803"/>
            <a:ext cx="294484" cy="403601"/>
          </a:xfrm>
          <a:prstGeom prst="rect">
            <a:avLst/>
          </a:prstGeom>
          <a:noFill/>
          <a:extLst>
            <a:ext uri="{909E8E84-426E-40DD-AFC4-6F175D3DCCD1}">
              <a14:hiddenFill xmlns:a14="http://schemas.microsoft.com/office/drawing/2010/main">
                <a:solidFill>
                  <a:srgbClr val="FFFFFF"/>
                </a:solidFill>
              </a14:hiddenFill>
            </a:ext>
          </a:extLst>
        </p:spPr>
      </p:pic>
      <p:pic>
        <p:nvPicPr>
          <p:cNvPr id="178214" name="Picture 38" descr="Apache Hive"/>
          <p:cNvPicPr>
            <a:picLocks noChangeAspect="1" noChangeArrowheads="1"/>
          </p:cNvPicPr>
          <p:nvPr/>
        </p:nvPicPr>
        <p:blipFill>
          <a:blip r:embed="rId6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72689" y="3178916"/>
            <a:ext cx="231912" cy="292750"/>
          </a:xfrm>
          <a:prstGeom prst="rect">
            <a:avLst/>
          </a:prstGeom>
          <a:noFill/>
          <a:extLst>
            <a:ext uri="{909E8E84-426E-40DD-AFC4-6F175D3DCCD1}">
              <a14:hiddenFill xmlns:a14="http://schemas.microsoft.com/office/drawing/2010/main">
                <a:solidFill>
                  <a:srgbClr val="FFFFFF"/>
                </a:solidFill>
              </a14:hiddenFill>
            </a:ext>
          </a:extLst>
        </p:spPr>
      </p:pic>
      <p:pic>
        <p:nvPicPr>
          <p:cNvPr id="178216" name="Picture 40" descr="http://hortonworks.com/wp-content/uploads/2013/10/pig.gif"/>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7018282" y="2765883"/>
            <a:ext cx="168548" cy="347370"/>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Arrow Connector 54"/>
          <p:cNvCxnSpPr>
            <a:cxnSpLocks/>
          </p:cNvCxnSpPr>
          <p:nvPr/>
        </p:nvCxnSpPr>
        <p:spPr>
          <a:xfrm rot="5400000" flipH="1" flipV="1">
            <a:off x="5748319" y="4210387"/>
            <a:ext cx="391765" cy="454"/>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448430" y="1592250"/>
            <a:ext cx="2724395" cy="501359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Serving Layer</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cxnSp>
        <p:nvCxnSpPr>
          <p:cNvPr id="197" name="Straight Arrow Connector 54"/>
          <p:cNvCxnSpPr>
            <a:cxnSpLocks/>
            <a:stCxn id="227" idx="2"/>
            <a:endCxn id="175" idx="0"/>
          </p:cNvCxnSpPr>
          <p:nvPr/>
        </p:nvCxnSpPr>
        <p:spPr>
          <a:xfrm rot="16200000" flipH="1">
            <a:off x="4516580" y="3403866"/>
            <a:ext cx="943622" cy="1079221"/>
          </a:xfrm>
          <a:prstGeom prst="bentConnector3">
            <a:avLst>
              <a:gd name="adj1" fmla="val 50000"/>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7" name="Freeform 177"/>
          <p:cNvSpPr/>
          <p:nvPr/>
        </p:nvSpPr>
        <p:spPr>
          <a:xfrm>
            <a:off x="4053791" y="2219269"/>
            <a:ext cx="168039" cy="230689"/>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rgbClr val="FFFFFF"/>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lumMod val="20000"/>
                  <a:lumOff val="80000"/>
                </a:srgbClr>
              </a:solidFill>
              <a:effectLst/>
              <a:uLnTx/>
              <a:uFillTx/>
              <a:latin typeface="Segoe UI"/>
              <a:ea typeface="+mn-ea"/>
              <a:cs typeface="+mn-cs"/>
            </a:endParaRPr>
          </a:p>
        </p:txBody>
      </p:sp>
      <p:pic>
        <p:nvPicPr>
          <p:cNvPr id="159"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5222044" y="2277157"/>
            <a:ext cx="196862" cy="2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Rectangle 238"/>
          <p:cNvSpPr/>
          <p:nvPr>
            <p:custDataLst>
              <p:tags r:id="rId42"/>
            </p:custDataLst>
          </p:nvPr>
        </p:nvSpPr>
        <p:spPr>
          <a:xfrm>
            <a:off x="3451027" y="2797897"/>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Blob Storage</a:t>
            </a:r>
          </a:p>
        </p:txBody>
      </p:sp>
      <p:grpSp>
        <p:nvGrpSpPr>
          <p:cNvPr id="234" name="Group 233"/>
          <p:cNvGrpSpPr/>
          <p:nvPr/>
        </p:nvGrpSpPr>
        <p:grpSpPr>
          <a:xfrm>
            <a:off x="4074936" y="3036600"/>
            <a:ext cx="254996" cy="223464"/>
            <a:chOff x="2317532" y="-4150064"/>
            <a:chExt cx="458787" cy="398463"/>
          </a:xfrm>
          <a:solidFill>
            <a:srgbClr val="FFFFFF"/>
          </a:solidFill>
        </p:grpSpPr>
        <p:sp>
          <p:nvSpPr>
            <p:cNvPr id="23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99" name="Freeform 34"/>
          <p:cNvSpPr>
            <a:spLocks noEditPoints="1"/>
          </p:cNvSpPr>
          <p:nvPr/>
        </p:nvSpPr>
        <p:spPr bwMode="auto">
          <a:xfrm>
            <a:off x="555145" y="3258955"/>
            <a:ext cx="334513" cy="25159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a typeface="+mn-ea"/>
              <a:cs typeface="+mn-cs"/>
            </a:endParaRPr>
          </a:p>
        </p:txBody>
      </p:sp>
      <p:sp>
        <p:nvSpPr>
          <p:cNvPr id="300" name="TextBox 299"/>
          <p:cNvSpPr txBox="1"/>
          <p:nvPr/>
        </p:nvSpPr>
        <p:spPr>
          <a:xfrm>
            <a:off x="315752" y="3553547"/>
            <a:ext cx="712769" cy="400414"/>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Business </a:t>
            </a:r>
          </a:p>
        </p:txBody>
      </p:sp>
      <p:sp>
        <p:nvSpPr>
          <p:cNvPr id="302" name="TextBox 301"/>
          <p:cNvSpPr txBox="1"/>
          <p:nvPr/>
        </p:nvSpPr>
        <p:spPr>
          <a:xfrm>
            <a:off x="793653" y="3555014"/>
            <a:ext cx="678898" cy="412726"/>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Custom</a:t>
            </a:r>
          </a:p>
        </p:txBody>
      </p:sp>
      <p:sp>
        <p:nvSpPr>
          <p:cNvPr id="303" name="Freeform 53"/>
          <p:cNvSpPr>
            <a:spLocks noEditPoints="1"/>
          </p:cNvSpPr>
          <p:nvPr/>
        </p:nvSpPr>
        <p:spPr bwMode="auto">
          <a:xfrm>
            <a:off x="1016011" y="3264338"/>
            <a:ext cx="258502" cy="341218"/>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a typeface="+mn-ea"/>
              <a:cs typeface="+mn-cs"/>
            </a:endParaRPr>
          </a:p>
        </p:txBody>
      </p:sp>
      <p:sp>
        <p:nvSpPr>
          <p:cNvPr id="308" name="Rectangle 307"/>
          <p:cNvSpPr/>
          <p:nvPr>
            <p:custDataLst>
              <p:tags r:id="rId43"/>
            </p:custDataLst>
          </p:nvPr>
        </p:nvSpPr>
        <p:spPr>
          <a:xfrm>
            <a:off x="1749670" y="3536978"/>
            <a:ext cx="80143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HDInsight </a:t>
            </a:r>
            <a:r>
              <a:rPr kumimoji="0" lang="en-US" sz="1100" b="0" i="0" u="none" strike="noStrike" kern="0" cap="none" spc="0" normalizeH="0" baseline="0" noProof="0" err="1">
                <a:ln>
                  <a:noFill/>
                </a:ln>
                <a:solidFill>
                  <a:srgbClr val="FFFFFF"/>
                </a:solidFill>
                <a:effectLst/>
                <a:uLnTx/>
                <a:uFillTx/>
                <a:latin typeface="Segoe UI"/>
                <a:ea typeface="+mn-ea"/>
                <a:cs typeface="+mn-cs"/>
              </a:rPr>
              <a:t>Sqoop</a:t>
            </a:r>
            <a:endParaRPr kumimoji="0" lang="en-US" sz="1100" b="0" i="0" u="none" strike="noStrike" kern="0" cap="none" spc="0" normalizeH="0" baseline="0" noProof="0">
              <a:ln>
                <a:noFill/>
              </a:ln>
              <a:solidFill>
                <a:srgbClr val="FFFFFF"/>
              </a:solidFill>
              <a:effectLst/>
              <a:uLnTx/>
              <a:uFillTx/>
              <a:latin typeface="Segoe UI"/>
              <a:ea typeface="+mn-ea"/>
              <a:cs typeface="+mn-cs"/>
            </a:endParaRPr>
          </a:p>
        </p:txBody>
      </p:sp>
      <p:pic>
        <p:nvPicPr>
          <p:cNvPr id="1033" name="Picture 9" descr="Image result for sqoop"/>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1830740" y="3946720"/>
            <a:ext cx="626354" cy="185121"/>
          </a:xfrm>
          <a:prstGeom prst="rect">
            <a:avLst/>
          </a:prstGeom>
          <a:noFill/>
          <a:extLst>
            <a:ext uri="{909E8E84-426E-40DD-AFC4-6F175D3DCCD1}">
              <a14:hiddenFill xmlns:a14="http://schemas.microsoft.com/office/drawing/2010/main">
                <a:solidFill>
                  <a:srgbClr val="FFFFFF"/>
                </a:solidFill>
              </a14:hiddenFill>
            </a:ext>
          </a:extLst>
        </p:spPr>
      </p:pic>
      <p:sp>
        <p:nvSpPr>
          <p:cNvPr id="309" name="Rectangle 308"/>
          <p:cNvSpPr/>
          <p:nvPr>
            <p:custDataLst>
              <p:tags r:id="rId44"/>
            </p:custDataLst>
          </p:nvPr>
        </p:nvSpPr>
        <p:spPr>
          <a:xfrm>
            <a:off x="1757141" y="2648620"/>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Import/Export Svc</a:t>
            </a:r>
          </a:p>
        </p:txBody>
      </p:sp>
      <p:pic>
        <p:nvPicPr>
          <p:cNvPr id="1035" name="Picture 11" descr="Image result for azure import export"/>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2071446" y="3214994"/>
            <a:ext cx="463766" cy="231883"/>
          </a:xfrm>
          <a:prstGeom prst="rect">
            <a:avLst/>
          </a:prstGeom>
          <a:noFill/>
          <a:extLst>
            <a:ext uri="{909E8E84-426E-40DD-AFC4-6F175D3DCCD1}">
              <a14:hiddenFill xmlns:a14="http://schemas.microsoft.com/office/drawing/2010/main">
                <a:solidFill>
                  <a:srgbClr val="FFFFFF"/>
                </a:solidFill>
              </a14:hiddenFill>
            </a:ext>
          </a:extLst>
        </p:spPr>
      </p:pic>
      <p:sp>
        <p:nvSpPr>
          <p:cNvPr id="133" name="Arrow: Right 132"/>
          <p:cNvSpPr/>
          <p:nvPr/>
        </p:nvSpPr>
        <p:spPr bwMode="auto">
          <a:xfrm>
            <a:off x="1529245" y="2516716"/>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Arrow: Right 321"/>
          <p:cNvSpPr/>
          <p:nvPr/>
        </p:nvSpPr>
        <p:spPr bwMode="auto">
          <a:xfrm>
            <a:off x="1510482" y="3442487"/>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Arrow: Right 322"/>
          <p:cNvSpPr/>
          <p:nvPr/>
        </p:nvSpPr>
        <p:spPr bwMode="auto">
          <a:xfrm>
            <a:off x="1505120" y="5351085"/>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ectangle 328"/>
          <p:cNvSpPr/>
          <p:nvPr/>
        </p:nvSpPr>
        <p:spPr>
          <a:xfrm>
            <a:off x="6793299" y="4885899"/>
            <a:ext cx="1116096" cy="1559020"/>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Rectangle 329"/>
          <p:cNvSpPr/>
          <p:nvPr>
            <p:custDataLst>
              <p:tags r:id="rId45"/>
            </p:custDataLst>
          </p:nvPr>
        </p:nvSpPr>
        <p:spPr>
          <a:xfrm>
            <a:off x="6874531" y="4966749"/>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Azure SQL</a:t>
            </a:r>
          </a:p>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DB</a:t>
            </a:r>
          </a:p>
        </p:txBody>
      </p:sp>
      <p:sp>
        <p:nvSpPr>
          <p:cNvPr id="331" name="Rectangle 330"/>
          <p:cNvSpPr/>
          <p:nvPr>
            <p:custDataLst>
              <p:tags r:id="rId46"/>
            </p:custDataLst>
          </p:nvPr>
        </p:nvSpPr>
        <p:spPr>
          <a:xfrm>
            <a:off x="6874531" y="544416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Document</a:t>
            </a:r>
          </a:p>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DB</a:t>
            </a:r>
          </a:p>
        </p:txBody>
      </p:sp>
      <p:sp>
        <p:nvSpPr>
          <p:cNvPr id="332" name="Rectangle 331"/>
          <p:cNvSpPr/>
          <p:nvPr>
            <p:custDataLst>
              <p:tags r:id="rId47"/>
            </p:custDataLst>
          </p:nvPr>
        </p:nvSpPr>
        <p:spPr>
          <a:xfrm>
            <a:off x="6874531" y="593942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err="1">
                <a:ln>
                  <a:noFill/>
                </a:ln>
                <a:solidFill>
                  <a:prstClr val="white"/>
                </a:solidFill>
                <a:effectLst/>
                <a:uLnTx/>
                <a:uFillTx/>
                <a:latin typeface="Segoe UI"/>
                <a:ea typeface="Segoe UI" pitchFamily="34" charset="0"/>
                <a:cs typeface="Segoe UI" pitchFamily="34" charset="0"/>
              </a:rPr>
              <a:t>Redis</a:t>
            </a: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 Cache</a:t>
            </a:r>
          </a:p>
        </p:txBody>
      </p:sp>
      <p:sp>
        <p:nvSpPr>
          <p:cNvPr id="334" name="Freeform 190"/>
          <p:cNvSpPr>
            <a:spLocks noEditPoints="1"/>
          </p:cNvSpPr>
          <p:nvPr/>
        </p:nvSpPr>
        <p:spPr bwMode="auto">
          <a:xfrm>
            <a:off x="7567623" y="5591938"/>
            <a:ext cx="216781" cy="238622"/>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n-ea"/>
              <a:cs typeface="+mn-cs"/>
            </a:endParaRPr>
          </a:p>
        </p:txBody>
      </p:sp>
      <p:pic>
        <p:nvPicPr>
          <p:cNvPr id="335"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7575431" y="5128577"/>
            <a:ext cx="187773" cy="2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 name="AutoShape 31" descr="Image result for azure redis cache"/>
          <p:cNvSpPr>
            <a:spLocks noChangeAspect="1" noChangeArrowheads="1"/>
          </p:cNvSpPr>
          <p:nvPr/>
        </p:nvSpPr>
        <p:spPr bwMode="auto">
          <a:xfrm>
            <a:off x="634842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8" name="AutoShape 35" descr="Image result for azure redis cache"/>
          <p:cNvSpPr>
            <a:spLocks noChangeAspect="1" noChangeArrowheads="1"/>
          </p:cNvSpPr>
          <p:nvPr/>
        </p:nvSpPr>
        <p:spPr bwMode="auto">
          <a:xfrm>
            <a:off x="650082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0" name="AutoShape 38" descr="Image result for azure redis cache"/>
          <p:cNvSpPr>
            <a:spLocks noChangeAspect="1" noChangeArrowheads="1"/>
          </p:cNvSpPr>
          <p:nvPr/>
        </p:nvSpPr>
        <p:spPr bwMode="auto">
          <a:xfrm>
            <a:off x="6653222"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Rectangle 374"/>
          <p:cNvSpPr/>
          <p:nvPr>
            <p:custDataLst>
              <p:tags r:id="rId48"/>
            </p:custDataLst>
          </p:nvPr>
        </p:nvSpPr>
        <p:spPr>
          <a:xfrm>
            <a:off x="6561602" y="1901307"/>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algn="l" defTabSz="89557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latin typeface="Segoe UI"/>
                <a:ea typeface="Segoe UI" pitchFamily="34" charset="0"/>
                <a:cs typeface="Segoe UI" pitchFamily="34" charset="0"/>
              </a:rPr>
              <a:t>Data Science VM</a:t>
            </a:r>
          </a:p>
        </p:txBody>
      </p:sp>
      <p:sp>
        <p:nvSpPr>
          <p:cNvPr id="376" name="TextBox 375"/>
          <p:cNvSpPr txBox="1"/>
          <p:nvPr/>
        </p:nvSpPr>
        <p:spPr>
          <a:xfrm>
            <a:off x="6903859" y="2177335"/>
            <a:ext cx="343300"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R</a:t>
            </a:r>
          </a:p>
        </p:txBody>
      </p:sp>
      <p:sp>
        <p:nvSpPr>
          <p:cNvPr id="380" name="Arrow: Right 379"/>
          <p:cNvSpPr/>
          <p:nvPr/>
        </p:nvSpPr>
        <p:spPr bwMode="auto">
          <a:xfrm>
            <a:off x="8094826" y="2740176"/>
            <a:ext cx="261439" cy="272094"/>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Arrow: Right 384"/>
          <p:cNvSpPr/>
          <p:nvPr/>
        </p:nvSpPr>
        <p:spPr bwMode="auto">
          <a:xfrm>
            <a:off x="6439525" y="5480125"/>
            <a:ext cx="235387"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Arrow: Right 385"/>
          <p:cNvSpPr/>
          <p:nvPr/>
        </p:nvSpPr>
        <p:spPr bwMode="auto">
          <a:xfrm>
            <a:off x="2640025" y="29976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Arrow: Right 386"/>
          <p:cNvSpPr/>
          <p:nvPr/>
        </p:nvSpPr>
        <p:spPr bwMode="auto">
          <a:xfrm>
            <a:off x="5571751" y="3175978"/>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Arrow: Right 387"/>
          <p:cNvSpPr/>
          <p:nvPr/>
        </p:nvSpPr>
        <p:spPr bwMode="auto">
          <a:xfrm>
            <a:off x="5581615" y="22119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Arrow: Right 383"/>
          <p:cNvSpPr/>
          <p:nvPr/>
        </p:nvSpPr>
        <p:spPr bwMode="auto">
          <a:xfrm>
            <a:off x="7919722" y="5443617"/>
            <a:ext cx="436543"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Arrow: Right 380"/>
          <p:cNvSpPr/>
          <p:nvPr/>
        </p:nvSpPr>
        <p:spPr bwMode="auto">
          <a:xfrm>
            <a:off x="6407478" y="4546849"/>
            <a:ext cx="1979244" cy="28564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Arrow: Right 389"/>
          <p:cNvSpPr/>
          <p:nvPr/>
        </p:nvSpPr>
        <p:spPr bwMode="auto">
          <a:xfrm>
            <a:off x="2649502" y="5370418"/>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p:cNvSpPr/>
          <p:nvPr>
            <p:custDataLst>
              <p:tags r:id="rId49"/>
            </p:custDataLst>
          </p:nvPr>
        </p:nvSpPr>
        <p:spPr>
          <a:xfrm>
            <a:off x="1710066" y="5492298"/>
            <a:ext cx="87051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a:ea typeface="+mn-ea"/>
              <a:cs typeface="+mn-cs"/>
            </a:endParaRP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 Kafka</a:t>
            </a:r>
          </a:p>
        </p:txBody>
      </p:sp>
      <p:pic>
        <p:nvPicPr>
          <p:cNvPr id="2" name="Picture 1"/>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283675" y="5749422"/>
            <a:ext cx="183434" cy="286158"/>
          </a:xfrm>
          <a:prstGeom prst="rect">
            <a:avLst/>
          </a:prstGeom>
        </p:spPr>
      </p:pic>
      <p:pic>
        <p:nvPicPr>
          <p:cNvPr id="4" name="Picture 3"/>
          <p:cNvPicPr>
            <a:picLocks noChangeAspect="1"/>
          </p:cNvPicPr>
          <p:nvPr/>
        </p:nvPicPr>
        <p:blipFill>
          <a:blip r:embed="rId73"/>
          <a:stretch>
            <a:fillRect/>
          </a:stretch>
        </p:blipFill>
        <p:spPr>
          <a:xfrm>
            <a:off x="2171677" y="4908807"/>
            <a:ext cx="346608" cy="429884"/>
          </a:xfrm>
          <a:prstGeom prst="rect">
            <a:avLst/>
          </a:prstGeom>
        </p:spPr>
      </p:pic>
    </p:spTree>
    <p:extLst>
      <p:ext uri="{BB962C8B-B14F-4D97-AF65-F5344CB8AC3E}">
        <p14:creationId xmlns:p14="http://schemas.microsoft.com/office/powerpoint/2010/main" val="412640569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455" y="76051"/>
            <a:ext cx="11173090" cy="830023"/>
          </a:xfrm>
        </p:spPr>
        <p:txBody>
          <a:bodyPr/>
          <a:lstStyle/>
          <a:p>
            <a:r>
              <a:rPr lang="en-US" dirty="0"/>
              <a:t>The Microsoft Digital Transformation POV</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17822" y="1182687"/>
            <a:ext cx="10156359" cy="5079703"/>
          </a:xfrm>
          <a:prstGeom prst="rect">
            <a:avLst/>
          </a:prstGeom>
        </p:spPr>
      </p:pic>
      <p:sp>
        <p:nvSpPr>
          <p:cNvPr id="3" name="Rectangle 2">
            <a:extLst>
              <a:ext uri="{FF2B5EF4-FFF2-40B4-BE49-F238E27FC236}">
                <a16:creationId xmlns:a16="http://schemas.microsoft.com/office/drawing/2014/main" id="{23623029-7115-48B0-A2B4-8AA20FD15A49}"/>
              </a:ext>
            </a:extLst>
          </p:cNvPr>
          <p:cNvSpPr/>
          <p:nvPr/>
        </p:nvSpPr>
        <p:spPr bwMode="auto">
          <a:xfrm>
            <a:off x="3756793" y="2763748"/>
            <a:ext cx="2162711" cy="3693560"/>
          </a:xfrm>
          <a:prstGeom prst="rect">
            <a:avLst/>
          </a:prstGeom>
          <a:noFill/>
          <a:ln w="57150" cap="sq" algn="ctr">
            <a:solidFill>
              <a:srgbClr val="C00000"/>
            </a:solidFill>
            <a:miter lim="800000"/>
            <a:headEnd/>
            <a:tailEnd/>
          </a:ln>
          <a:effectLst/>
        </p:spPr>
        <p:txBody>
          <a:bodyPr wrap="square" lIns="0" rIns="0" rtlCol="0" anchor="ctr"/>
          <a:lstStyle/>
          <a:p>
            <a:pPr algn="ctr" fontAlgn="base">
              <a:lnSpc>
                <a:spcPct val="90000"/>
              </a:lnSpc>
              <a:spcBef>
                <a:spcPts val="1080"/>
              </a:spcBef>
              <a:spcAft>
                <a:spcPct val="0"/>
              </a:spcAft>
            </a:pPr>
            <a:endParaRPr lang="en-US" sz="1600" b="1" dirty="0">
              <a:solidFill>
                <a:srgbClr val="FFFFFF"/>
              </a:solidFill>
              <a:latin typeface="Calibri"/>
            </a:endParaRPr>
          </a:p>
        </p:txBody>
      </p:sp>
    </p:spTree>
    <p:extLst>
      <p:ext uri="{BB962C8B-B14F-4D97-AF65-F5344CB8AC3E}">
        <p14:creationId xmlns:p14="http://schemas.microsoft.com/office/powerpoint/2010/main" val="4209209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7DA7-4A12-4A03-B05E-DBDAA9BED5BE}"/>
              </a:ext>
            </a:extLst>
          </p:cNvPr>
          <p:cNvSpPr>
            <a:spLocks noGrp="1"/>
          </p:cNvSpPr>
          <p:nvPr>
            <p:ph type="title"/>
          </p:nvPr>
        </p:nvSpPr>
        <p:spPr/>
        <p:txBody>
          <a:bodyPr/>
          <a:lstStyle/>
          <a:p>
            <a:r>
              <a:rPr lang="en-US" dirty="0"/>
              <a:t>Turning Theory into a Solution</a:t>
            </a:r>
          </a:p>
        </p:txBody>
      </p:sp>
      <p:pic>
        <p:nvPicPr>
          <p:cNvPr id="3" name="Picture 2">
            <a:extLst>
              <a:ext uri="{FF2B5EF4-FFF2-40B4-BE49-F238E27FC236}">
                <a16:creationId xmlns:a16="http://schemas.microsoft.com/office/drawing/2014/main" id="{D7C327E6-B73A-4E1D-9070-988ECB9FE2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2345" y="1319098"/>
            <a:ext cx="5727143" cy="4930271"/>
          </a:xfrm>
          <a:prstGeom prst="rect">
            <a:avLst/>
          </a:prstGeom>
        </p:spPr>
      </p:pic>
    </p:spTree>
    <p:extLst>
      <p:ext uri="{BB962C8B-B14F-4D97-AF65-F5344CB8AC3E}">
        <p14:creationId xmlns:p14="http://schemas.microsoft.com/office/powerpoint/2010/main" val="11031390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8504" y="41742"/>
            <a:ext cx="10975975" cy="640080"/>
          </a:xfrm>
        </p:spPr>
        <p:txBody>
          <a:bodyPr/>
          <a:lstStyle/>
          <a:p>
            <a:r>
              <a:rPr lang="en-US" dirty="0"/>
              <a:t>Optimize customer engagement across the enterprise</a:t>
            </a:r>
          </a:p>
        </p:txBody>
      </p:sp>
      <p:sp>
        <p:nvSpPr>
          <p:cNvPr id="547" name="Content Placeholder 1"/>
          <p:cNvSpPr txBox="1">
            <a:spLocks/>
          </p:cNvSpPr>
          <p:nvPr/>
        </p:nvSpPr>
        <p:spPr>
          <a:xfrm>
            <a:off x="1010851" y="3121510"/>
            <a:ext cx="2789968" cy="492443"/>
          </a:xfrm>
          <a:prstGeom prst="rect">
            <a:avLst/>
          </a:prstGeom>
          <a:ln>
            <a:noFill/>
          </a:ln>
        </p:spPr>
        <p:txBody>
          <a:bodyPr wrap="square">
            <a:spAutoFit/>
          </a:bodyPr>
          <a:lstStyle>
            <a:lvl1pPr marL="213122" indent="-213122" algn="l" rtl="0" eaLnBrk="1" fontAlgn="base" hangingPunct="1">
              <a:spcBef>
                <a:spcPts val="450"/>
              </a:spcBef>
              <a:spcAft>
                <a:spcPct val="0"/>
              </a:spcAft>
              <a:buClr>
                <a:srgbClr val="B40000"/>
              </a:buClr>
              <a:buFontTx/>
              <a:buBlip>
                <a:blip r:embed="rId3"/>
              </a:buBlip>
              <a:defRPr sz="1800">
                <a:solidFill>
                  <a:srgbClr val="000000"/>
                </a:solidFill>
                <a:latin typeface="Arial" panose="020B0604020202020204" pitchFamily="34" charset="0"/>
                <a:ea typeface="+mn-ea"/>
                <a:cs typeface="Arial" panose="020B0604020202020204" pitchFamily="34" charset="0"/>
              </a:defRPr>
            </a:lvl1pPr>
            <a:lvl2pPr marL="384572" indent="-167879" algn="l" rtl="0" eaLnBrk="1" fontAlgn="base" hangingPunct="1">
              <a:spcBef>
                <a:spcPts val="450"/>
              </a:spcBef>
              <a:spcAft>
                <a:spcPct val="0"/>
              </a:spcAft>
              <a:buClr>
                <a:srgbClr val="B40000"/>
              </a:buClr>
              <a:buFont typeface="Arial" pitchFamily="34" charset="0"/>
              <a:buChar char="•"/>
              <a:defRPr sz="1600">
                <a:solidFill>
                  <a:srgbClr val="000000"/>
                </a:solidFill>
                <a:latin typeface="Arial" panose="020B0604020202020204" pitchFamily="34" charset="0"/>
                <a:cs typeface="Arial" panose="020B0604020202020204" pitchFamily="34" charset="0"/>
              </a:defRPr>
            </a:lvl2pPr>
            <a:lvl3pPr marL="854869" indent="-172641" algn="l" rtl="0" eaLnBrk="1" fontAlgn="base" hangingPunct="1">
              <a:spcBef>
                <a:spcPts val="450"/>
              </a:spcBef>
              <a:spcAft>
                <a:spcPct val="0"/>
              </a:spcAft>
              <a:buClr>
                <a:srgbClr val="B40000"/>
              </a:buClr>
              <a:buFont typeface="Century Gothic" pitchFamily="34" charset="0"/>
              <a:buChar char="–"/>
              <a:defRPr sz="1200">
                <a:solidFill>
                  <a:srgbClr val="000000"/>
                </a:solidFill>
                <a:latin typeface="Arial" panose="020B0604020202020204" pitchFamily="34" charset="0"/>
                <a:cs typeface="Arial" panose="020B0604020202020204" pitchFamily="34" charset="0"/>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000000"/>
                </a:solidFill>
                <a:latin typeface="Arial" panose="020B0604020202020204" pitchFamily="34" charset="0"/>
                <a:cs typeface="Arial" panose="020B0604020202020204" pitchFamily="34" charset="0"/>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000000"/>
                </a:solidFill>
                <a:latin typeface="Arial" panose="020B0604020202020204" pitchFamily="34" charset="0"/>
                <a:cs typeface="Arial" panose="020B0604020202020204" pitchFamily="34" charset="0"/>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a:lstStyle>
          <a:p>
            <a:pPr marL="0" indent="0">
              <a:buNone/>
            </a:pPr>
            <a:r>
              <a:rPr lang="en-US" sz="1300" kern="0" dirty="0" err="1">
                <a:solidFill>
                  <a:schemeClr val="accent1"/>
                </a:solidFill>
                <a:latin typeface="Calibri" charset="0"/>
                <a:ea typeface="Calibri" charset="0"/>
                <a:cs typeface="Calibri" charset="0"/>
              </a:rPr>
              <a:t>RedPoint</a:t>
            </a:r>
            <a:r>
              <a:rPr lang="en-US" sz="1300" kern="0" dirty="0">
                <a:solidFill>
                  <a:schemeClr val="accent1"/>
                </a:solidFill>
                <a:latin typeface="Calibri" charset="0"/>
                <a:ea typeface="Calibri" charset="0"/>
                <a:cs typeface="Calibri" charset="0"/>
              </a:rPr>
              <a:t> provides a </a:t>
            </a:r>
            <a:br>
              <a:rPr lang="en-US" sz="1300" kern="0" dirty="0">
                <a:solidFill>
                  <a:schemeClr val="accent1"/>
                </a:solidFill>
                <a:latin typeface="Calibri" charset="0"/>
                <a:ea typeface="Calibri" charset="0"/>
                <a:cs typeface="Calibri" charset="0"/>
              </a:rPr>
            </a:br>
            <a:r>
              <a:rPr lang="en-US" sz="1300" kern="0" dirty="0">
                <a:solidFill>
                  <a:schemeClr val="accent1"/>
                </a:solidFill>
                <a:latin typeface="Calibri" charset="0"/>
                <a:ea typeface="Calibri" charset="0"/>
                <a:cs typeface="Calibri" charset="0"/>
              </a:rPr>
              <a:t>Customer Engagement Hub with:</a:t>
            </a:r>
          </a:p>
        </p:txBody>
      </p:sp>
      <p:sp>
        <p:nvSpPr>
          <p:cNvPr id="70" name="TextBox 69"/>
          <p:cNvSpPr txBox="1"/>
          <p:nvPr/>
        </p:nvSpPr>
        <p:spPr>
          <a:xfrm>
            <a:off x="1003803" y="3712684"/>
            <a:ext cx="2675640" cy="746358"/>
          </a:xfrm>
          <a:prstGeom prst="rect">
            <a:avLst/>
          </a:prstGeom>
          <a:noFill/>
        </p:spPr>
        <p:txBody>
          <a:bodyPr wrap="square" rtlCol="0">
            <a:spAutoFit/>
          </a:bodyPr>
          <a:lstStyle/>
          <a:p>
            <a:pPr>
              <a:spcBef>
                <a:spcPts val="300"/>
              </a:spcBef>
            </a:pPr>
            <a:r>
              <a:rPr lang="en-US" sz="1600" b="1" dirty="0">
                <a:solidFill>
                  <a:schemeClr val="tx2"/>
                </a:solidFill>
                <a:latin typeface="Calibri" pitchFamily="34" charset="0"/>
              </a:rPr>
              <a:t>Intelligent Orchestration</a:t>
            </a:r>
          </a:p>
          <a:p>
            <a:pPr>
              <a:spcBef>
                <a:spcPts val="300"/>
              </a:spcBef>
            </a:pPr>
            <a:r>
              <a:rPr lang="en-US" sz="1200" dirty="0">
                <a:solidFill>
                  <a:schemeClr val="tx2"/>
                </a:solidFill>
                <a:latin typeface="Calibri" pitchFamily="34" charset="0"/>
              </a:rPr>
              <a:t>Execute a coherent brand promise</a:t>
            </a:r>
          </a:p>
          <a:p>
            <a:pPr marL="0" lvl="1"/>
            <a:r>
              <a:rPr lang="en-US" sz="1200" i="1" dirty="0">
                <a:solidFill>
                  <a:schemeClr val="accent1"/>
                </a:solidFill>
                <a:latin typeface="Calibri" pitchFamily="34" charset="0"/>
              </a:rPr>
              <a:t>Output = Personalized Engagement</a:t>
            </a:r>
            <a:endParaRPr lang="en-US" sz="1600" i="1" dirty="0">
              <a:solidFill>
                <a:schemeClr val="accent1"/>
              </a:solidFill>
              <a:latin typeface="Calibri" charset="0"/>
              <a:ea typeface="Calibri" charset="0"/>
              <a:cs typeface="Calibri" charset="0"/>
            </a:endParaRPr>
          </a:p>
        </p:txBody>
      </p:sp>
      <p:cxnSp>
        <p:nvCxnSpPr>
          <p:cNvPr id="541" name="Straight Connector 540"/>
          <p:cNvCxnSpPr/>
          <p:nvPr/>
        </p:nvCxnSpPr>
        <p:spPr bwMode="auto">
          <a:xfrm>
            <a:off x="4117920" y="4055604"/>
            <a:ext cx="452572" cy="0"/>
          </a:xfrm>
          <a:prstGeom prst="line">
            <a:avLst/>
          </a:prstGeom>
          <a:solidFill>
            <a:schemeClr val="accent1"/>
          </a:solidFill>
          <a:ln w="12700" cap="rnd" cmpd="sng" algn="ctr">
            <a:solidFill>
              <a:schemeClr val="tx1">
                <a:lumMod val="60000"/>
                <a:lumOff val="40000"/>
              </a:schemeClr>
            </a:solidFill>
            <a:prstDash val="sysDash"/>
            <a:round/>
            <a:headEnd type="none" w="med" len="med"/>
            <a:tailEnd type="none" w="med" len="med"/>
          </a:ln>
          <a:effectLst/>
        </p:spPr>
      </p:cxnSp>
      <p:sp>
        <p:nvSpPr>
          <p:cNvPr id="542" name="Oval 541"/>
          <p:cNvSpPr/>
          <p:nvPr/>
        </p:nvSpPr>
        <p:spPr bwMode="auto">
          <a:xfrm>
            <a:off x="3629414" y="3743878"/>
            <a:ext cx="635486" cy="635486"/>
          </a:xfrm>
          <a:prstGeom prst="ellipse">
            <a:avLst/>
          </a:prstGeom>
          <a:ln/>
        </p:spPr>
        <p:style>
          <a:lnRef idx="1">
            <a:schemeClr val="accent3"/>
          </a:lnRef>
          <a:fillRef idx="2">
            <a:schemeClr val="accent3"/>
          </a:fillRef>
          <a:effectRef idx="1">
            <a:schemeClr val="accent3"/>
          </a:effectRef>
          <a:fontRef idx="minor">
            <a:schemeClr val="dk1"/>
          </a:fontRef>
        </p:style>
        <p:txBody>
          <a:bodyPr lIns="45708" rIns="45708" rtlCol="0" anchor="ctr">
            <a:normAutofit/>
          </a:bodyPr>
          <a:lstStyle/>
          <a:p>
            <a:pPr defTabSz="914126" eaLnBrk="0" hangingPunct="0"/>
            <a:endParaRPr lang="en-US" dirty="0" err="1">
              <a:solidFill>
                <a:schemeClr val="tx2"/>
              </a:solidFill>
              <a:latin typeface="Calibri" pitchFamily="34" charset="0"/>
            </a:endParaRPr>
          </a:p>
        </p:txBody>
      </p:sp>
      <p:pic>
        <p:nvPicPr>
          <p:cNvPr id="211" name="Picture 21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742598" y="3911815"/>
            <a:ext cx="431877" cy="304041"/>
          </a:xfrm>
          <a:prstGeom prst="rect">
            <a:avLst/>
          </a:prstGeom>
        </p:spPr>
      </p:pic>
      <p:sp>
        <p:nvSpPr>
          <p:cNvPr id="67" name="TextBox 66"/>
          <p:cNvSpPr txBox="1"/>
          <p:nvPr/>
        </p:nvSpPr>
        <p:spPr>
          <a:xfrm>
            <a:off x="994663" y="4548437"/>
            <a:ext cx="2684781" cy="707886"/>
          </a:xfrm>
          <a:prstGeom prst="rect">
            <a:avLst/>
          </a:prstGeom>
          <a:noFill/>
        </p:spPr>
        <p:txBody>
          <a:bodyPr wrap="square" rtlCol="0">
            <a:spAutoFit/>
          </a:bodyPr>
          <a:lstStyle/>
          <a:p>
            <a:pPr marL="0" lvl="1"/>
            <a:r>
              <a:rPr lang="en-US" sz="1600" b="1" dirty="0">
                <a:solidFill>
                  <a:schemeClr val="tx2"/>
                </a:solidFill>
                <a:latin typeface="Calibri" pitchFamily="34" charset="0"/>
              </a:rPr>
              <a:t>In-Line Analytics</a:t>
            </a:r>
          </a:p>
          <a:p>
            <a:pPr marL="0" lvl="1"/>
            <a:r>
              <a:rPr lang="en-US" sz="1200" dirty="0">
                <a:solidFill>
                  <a:schemeClr val="tx2"/>
                </a:solidFill>
                <a:latin typeface="Calibri" pitchFamily="34" charset="0"/>
              </a:rPr>
              <a:t>Generate goal-based decisions</a:t>
            </a:r>
          </a:p>
          <a:p>
            <a:pPr marL="0" lvl="1"/>
            <a:r>
              <a:rPr lang="en-US" sz="1200" i="1" dirty="0">
                <a:solidFill>
                  <a:schemeClr val="accent1"/>
                </a:solidFill>
                <a:latin typeface="Calibri" pitchFamily="34" charset="0"/>
              </a:rPr>
              <a:t>Output = Next-Best Actions</a:t>
            </a:r>
          </a:p>
        </p:txBody>
      </p:sp>
      <p:cxnSp>
        <p:nvCxnSpPr>
          <p:cNvPr id="539" name="Straight Connector 538"/>
          <p:cNvCxnSpPr/>
          <p:nvPr/>
        </p:nvCxnSpPr>
        <p:spPr bwMode="auto">
          <a:xfrm>
            <a:off x="4179412" y="4921615"/>
            <a:ext cx="601338" cy="0"/>
          </a:xfrm>
          <a:prstGeom prst="line">
            <a:avLst/>
          </a:prstGeom>
          <a:solidFill>
            <a:schemeClr val="accent1"/>
          </a:solidFill>
          <a:ln w="12700" cap="rnd" cmpd="sng" algn="ctr">
            <a:solidFill>
              <a:schemeClr val="tx1">
                <a:lumMod val="60000"/>
                <a:lumOff val="40000"/>
              </a:schemeClr>
            </a:solidFill>
            <a:prstDash val="sysDash"/>
            <a:round/>
            <a:headEnd type="none" w="med" len="med"/>
            <a:tailEnd type="none" w="med" len="med"/>
          </a:ln>
          <a:effectLst/>
        </p:spPr>
      </p:cxnSp>
      <p:sp>
        <p:nvSpPr>
          <p:cNvPr id="563" name="Oval 562"/>
          <p:cNvSpPr/>
          <p:nvPr/>
        </p:nvSpPr>
        <p:spPr bwMode="auto">
          <a:xfrm>
            <a:off x="3618241" y="4594008"/>
            <a:ext cx="635486" cy="635486"/>
          </a:xfrm>
          <a:prstGeom prst="ellipse">
            <a:avLst/>
          </a:prstGeom>
          <a:ln/>
        </p:spPr>
        <p:style>
          <a:lnRef idx="1">
            <a:schemeClr val="accent3"/>
          </a:lnRef>
          <a:fillRef idx="2">
            <a:schemeClr val="accent3"/>
          </a:fillRef>
          <a:effectRef idx="1">
            <a:schemeClr val="accent3"/>
          </a:effectRef>
          <a:fontRef idx="minor">
            <a:schemeClr val="dk1"/>
          </a:fontRef>
        </p:style>
        <p:txBody>
          <a:bodyPr lIns="45708" rIns="45708" rtlCol="0" anchor="ctr">
            <a:normAutofit/>
          </a:bodyPr>
          <a:lstStyle/>
          <a:p>
            <a:pPr defTabSz="914126" eaLnBrk="0" hangingPunct="0"/>
            <a:endParaRPr lang="en-US" dirty="0" err="1">
              <a:solidFill>
                <a:schemeClr val="tx2"/>
              </a:solidFill>
              <a:latin typeface="Calibri" pitchFamily="34" charset="0"/>
            </a:endParaRPr>
          </a:p>
        </p:txBody>
      </p:sp>
      <p:pic>
        <p:nvPicPr>
          <p:cNvPr id="212" name="Picture 21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721616" y="4840175"/>
            <a:ext cx="444892" cy="174089"/>
          </a:xfrm>
          <a:prstGeom prst="rect">
            <a:avLst/>
          </a:prstGeom>
        </p:spPr>
      </p:pic>
      <p:cxnSp>
        <p:nvCxnSpPr>
          <p:cNvPr id="15" name="Straight Connector 14"/>
          <p:cNvCxnSpPr/>
          <p:nvPr/>
        </p:nvCxnSpPr>
        <p:spPr bwMode="auto">
          <a:xfrm>
            <a:off x="4111897" y="5751452"/>
            <a:ext cx="693185" cy="911"/>
          </a:xfrm>
          <a:prstGeom prst="line">
            <a:avLst/>
          </a:prstGeom>
          <a:solidFill>
            <a:schemeClr val="accent1"/>
          </a:solidFill>
          <a:ln w="12700" cap="rnd" cmpd="sng" algn="ctr">
            <a:solidFill>
              <a:schemeClr val="tx1">
                <a:lumMod val="60000"/>
                <a:lumOff val="40000"/>
              </a:schemeClr>
            </a:solidFill>
            <a:prstDash val="sysDash"/>
            <a:round/>
            <a:headEnd type="none" w="med" len="med"/>
            <a:tailEnd type="none" w="med" len="med"/>
          </a:ln>
          <a:effectLst/>
        </p:spPr>
      </p:cxnSp>
      <p:sp>
        <p:nvSpPr>
          <p:cNvPr id="21" name="TextBox 20"/>
          <p:cNvSpPr txBox="1"/>
          <p:nvPr/>
        </p:nvSpPr>
        <p:spPr>
          <a:xfrm>
            <a:off x="985521" y="5388805"/>
            <a:ext cx="2693923" cy="892552"/>
          </a:xfrm>
          <a:prstGeom prst="rect">
            <a:avLst/>
          </a:prstGeom>
          <a:noFill/>
        </p:spPr>
        <p:txBody>
          <a:bodyPr wrap="square" rtlCol="0">
            <a:spAutoFit/>
          </a:bodyPr>
          <a:lstStyle/>
          <a:p>
            <a:pPr>
              <a:spcBef>
                <a:spcPts val="300"/>
              </a:spcBef>
            </a:pPr>
            <a:r>
              <a:rPr lang="en-US" sz="1600" b="1" dirty="0">
                <a:solidFill>
                  <a:schemeClr val="tx2"/>
                </a:solidFill>
                <a:latin typeface="Calibri" charset="0"/>
                <a:ea typeface="Calibri" charset="0"/>
                <a:cs typeface="Calibri" charset="0"/>
              </a:rPr>
              <a:t>Connected Data</a:t>
            </a:r>
          </a:p>
          <a:p>
            <a:pPr marL="0" lvl="1"/>
            <a:r>
              <a:rPr lang="en-US" sz="1200" dirty="0">
                <a:solidFill>
                  <a:schemeClr val="tx2"/>
                </a:solidFill>
                <a:latin typeface="Calibri" pitchFamily="34" charset="0"/>
              </a:rPr>
              <a:t>Create a dynamic view of the customer</a:t>
            </a:r>
            <a:br>
              <a:rPr lang="en-US" sz="1200" dirty="0">
                <a:solidFill>
                  <a:schemeClr val="tx2"/>
                </a:solidFill>
                <a:latin typeface="Calibri" pitchFamily="34" charset="0"/>
              </a:rPr>
            </a:br>
            <a:r>
              <a:rPr lang="en-US" sz="1200" dirty="0">
                <a:solidFill>
                  <a:schemeClr val="tx2"/>
                </a:solidFill>
                <a:latin typeface="Calibri" pitchFamily="34" charset="0"/>
              </a:rPr>
              <a:t>across all data sources and types</a:t>
            </a:r>
          </a:p>
          <a:p>
            <a:pPr marL="0" lvl="1"/>
            <a:r>
              <a:rPr lang="en-US" sz="1200" i="1" dirty="0">
                <a:solidFill>
                  <a:schemeClr val="accent1"/>
                </a:solidFill>
                <a:latin typeface="Calibri" pitchFamily="34" charset="0"/>
              </a:rPr>
              <a:t>Output = Golden Record</a:t>
            </a:r>
          </a:p>
        </p:txBody>
      </p:sp>
      <p:sp>
        <p:nvSpPr>
          <p:cNvPr id="564" name="Oval 563"/>
          <p:cNvSpPr/>
          <p:nvPr/>
        </p:nvSpPr>
        <p:spPr bwMode="auto">
          <a:xfrm>
            <a:off x="3625858" y="5444138"/>
            <a:ext cx="615536" cy="615536"/>
          </a:xfrm>
          <a:prstGeom prst="ellipse">
            <a:avLst/>
          </a:prstGeom>
          <a:ln/>
        </p:spPr>
        <p:style>
          <a:lnRef idx="1">
            <a:schemeClr val="accent3"/>
          </a:lnRef>
          <a:fillRef idx="2">
            <a:schemeClr val="accent3"/>
          </a:fillRef>
          <a:effectRef idx="1">
            <a:schemeClr val="accent3"/>
          </a:effectRef>
          <a:fontRef idx="minor">
            <a:schemeClr val="dk1"/>
          </a:fontRef>
        </p:style>
        <p:txBody>
          <a:bodyPr lIns="45708" rIns="45708" rtlCol="0" anchor="ctr">
            <a:normAutofit/>
          </a:bodyPr>
          <a:lstStyle/>
          <a:p>
            <a:pPr defTabSz="914126" eaLnBrk="0" hangingPunct="0"/>
            <a:endParaRPr lang="en-US" dirty="0" err="1">
              <a:solidFill>
                <a:schemeClr val="tx2"/>
              </a:solidFill>
              <a:latin typeface="Calibri" pitchFamily="34" charset="0"/>
            </a:endParaRPr>
          </a:p>
        </p:txBody>
      </p:sp>
      <p:pic>
        <p:nvPicPr>
          <p:cNvPr id="213" name="Picture 21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766831" y="5605640"/>
            <a:ext cx="345064" cy="292532"/>
          </a:xfrm>
          <a:prstGeom prst="rect">
            <a:avLst/>
          </a:prstGeom>
        </p:spPr>
      </p:pic>
      <p:grpSp>
        <p:nvGrpSpPr>
          <p:cNvPr id="295" name="Group 294"/>
          <p:cNvGrpSpPr/>
          <p:nvPr/>
        </p:nvGrpSpPr>
        <p:grpSpPr>
          <a:xfrm>
            <a:off x="4942747" y="3271143"/>
            <a:ext cx="4513159" cy="459530"/>
            <a:chOff x="5675870" y="2747485"/>
            <a:chExt cx="4514335" cy="568408"/>
          </a:xfrm>
        </p:grpSpPr>
        <p:cxnSp>
          <p:nvCxnSpPr>
            <p:cNvPr id="437" name="Straight Connector 436"/>
            <p:cNvCxnSpPr/>
            <p:nvPr/>
          </p:nvCxnSpPr>
          <p:spPr bwMode="auto">
            <a:xfrm flipV="1">
              <a:off x="567587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38" name="Straight Connector 437"/>
            <p:cNvCxnSpPr/>
            <p:nvPr/>
          </p:nvCxnSpPr>
          <p:spPr bwMode="auto">
            <a:xfrm flipV="1">
              <a:off x="5746406"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439" name="Straight Connector 438"/>
            <p:cNvCxnSpPr/>
            <p:nvPr/>
          </p:nvCxnSpPr>
          <p:spPr bwMode="auto">
            <a:xfrm flipV="1">
              <a:off x="5816942"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440" name="Straight Connector 439"/>
            <p:cNvCxnSpPr/>
            <p:nvPr/>
          </p:nvCxnSpPr>
          <p:spPr bwMode="auto">
            <a:xfrm flipV="1">
              <a:off x="5887478"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441" name="Straight Connector 440"/>
            <p:cNvCxnSpPr/>
            <p:nvPr/>
          </p:nvCxnSpPr>
          <p:spPr bwMode="auto">
            <a:xfrm flipV="1">
              <a:off x="5958014"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42" name="Straight Connector 441"/>
            <p:cNvCxnSpPr/>
            <p:nvPr/>
          </p:nvCxnSpPr>
          <p:spPr bwMode="auto">
            <a:xfrm flipV="1">
              <a:off x="602855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43" name="Straight Connector 442"/>
            <p:cNvCxnSpPr/>
            <p:nvPr/>
          </p:nvCxnSpPr>
          <p:spPr bwMode="auto">
            <a:xfrm flipV="1">
              <a:off x="6099086"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44" name="Straight Connector 443"/>
            <p:cNvCxnSpPr/>
            <p:nvPr/>
          </p:nvCxnSpPr>
          <p:spPr bwMode="auto">
            <a:xfrm flipV="1">
              <a:off x="6169622"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445" name="Straight Connector 444"/>
            <p:cNvCxnSpPr/>
            <p:nvPr/>
          </p:nvCxnSpPr>
          <p:spPr bwMode="auto">
            <a:xfrm flipV="1">
              <a:off x="6240158"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46" name="Straight Connector 445"/>
            <p:cNvCxnSpPr/>
            <p:nvPr/>
          </p:nvCxnSpPr>
          <p:spPr bwMode="auto">
            <a:xfrm flipV="1">
              <a:off x="6310694"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447" name="Straight Connector 446"/>
            <p:cNvCxnSpPr/>
            <p:nvPr/>
          </p:nvCxnSpPr>
          <p:spPr bwMode="auto">
            <a:xfrm flipV="1">
              <a:off x="638123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48" name="Straight Connector 447"/>
            <p:cNvCxnSpPr/>
            <p:nvPr/>
          </p:nvCxnSpPr>
          <p:spPr bwMode="auto">
            <a:xfrm flipV="1">
              <a:off x="6451766"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49" name="Straight Connector 448"/>
            <p:cNvCxnSpPr/>
            <p:nvPr/>
          </p:nvCxnSpPr>
          <p:spPr bwMode="auto">
            <a:xfrm flipV="1">
              <a:off x="6592838"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50" name="Straight Connector 449"/>
            <p:cNvCxnSpPr/>
            <p:nvPr/>
          </p:nvCxnSpPr>
          <p:spPr bwMode="auto">
            <a:xfrm flipV="1">
              <a:off x="6522302"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451" name="Straight Connector 450"/>
            <p:cNvCxnSpPr/>
            <p:nvPr/>
          </p:nvCxnSpPr>
          <p:spPr bwMode="auto">
            <a:xfrm flipV="1">
              <a:off x="6663374"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452" name="Straight Connector 451"/>
            <p:cNvCxnSpPr/>
            <p:nvPr/>
          </p:nvCxnSpPr>
          <p:spPr bwMode="auto">
            <a:xfrm flipV="1">
              <a:off x="673391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53" name="Straight Connector 452"/>
            <p:cNvCxnSpPr/>
            <p:nvPr/>
          </p:nvCxnSpPr>
          <p:spPr bwMode="auto">
            <a:xfrm flipV="1">
              <a:off x="6804446"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54" name="Straight Connector 453"/>
            <p:cNvCxnSpPr/>
            <p:nvPr/>
          </p:nvCxnSpPr>
          <p:spPr bwMode="auto">
            <a:xfrm flipV="1">
              <a:off x="6874982"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55" name="Straight Connector 454"/>
            <p:cNvCxnSpPr/>
            <p:nvPr/>
          </p:nvCxnSpPr>
          <p:spPr bwMode="auto">
            <a:xfrm flipV="1">
              <a:off x="6945518"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456" name="Straight Connector 455"/>
            <p:cNvCxnSpPr/>
            <p:nvPr/>
          </p:nvCxnSpPr>
          <p:spPr bwMode="auto">
            <a:xfrm flipV="1">
              <a:off x="7016054"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57" name="Straight Connector 456"/>
            <p:cNvCxnSpPr/>
            <p:nvPr/>
          </p:nvCxnSpPr>
          <p:spPr bwMode="auto">
            <a:xfrm flipV="1">
              <a:off x="708659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58" name="Straight Connector 457"/>
            <p:cNvCxnSpPr/>
            <p:nvPr/>
          </p:nvCxnSpPr>
          <p:spPr bwMode="auto">
            <a:xfrm flipV="1">
              <a:off x="7157126"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459" name="Straight Connector 458"/>
            <p:cNvCxnSpPr/>
            <p:nvPr/>
          </p:nvCxnSpPr>
          <p:spPr bwMode="auto">
            <a:xfrm flipV="1">
              <a:off x="7227662"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460" name="Straight Connector 459"/>
            <p:cNvCxnSpPr/>
            <p:nvPr/>
          </p:nvCxnSpPr>
          <p:spPr bwMode="auto">
            <a:xfrm flipV="1">
              <a:off x="7439270"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461" name="Straight Connector 460"/>
            <p:cNvCxnSpPr/>
            <p:nvPr/>
          </p:nvCxnSpPr>
          <p:spPr bwMode="auto">
            <a:xfrm flipV="1">
              <a:off x="7509806"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62" name="Straight Connector 461"/>
            <p:cNvCxnSpPr/>
            <p:nvPr/>
          </p:nvCxnSpPr>
          <p:spPr bwMode="auto">
            <a:xfrm flipV="1">
              <a:off x="7650878"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63" name="Straight Connector 462"/>
            <p:cNvCxnSpPr/>
            <p:nvPr/>
          </p:nvCxnSpPr>
          <p:spPr bwMode="auto">
            <a:xfrm flipV="1">
              <a:off x="7298198"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64" name="Straight Connector 463"/>
            <p:cNvCxnSpPr/>
            <p:nvPr/>
          </p:nvCxnSpPr>
          <p:spPr bwMode="auto">
            <a:xfrm flipV="1">
              <a:off x="7368734"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65" name="Straight Connector 464"/>
            <p:cNvCxnSpPr/>
            <p:nvPr/>
          </p:nvCxnSpPr>
          <p:spPr bwMode="auto">
            <a:xfrm flipV="1">
              <a:off x="7580342"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66" name="Straight Connector 465"/>
            <p:cNvCxnSpPr/>
            <p:nvPr/>
          </p:nvCxnSpPr>
          <p:spPr bwMode="auto">
            <a:xfrm flipV="1">
              <a:off x="7721414"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67" name="Straight Connector 466"/>
            <p:cNvCxnSpPr/>
            <p:nvPr/>
          </p:nvCxnSpPr>
          <p:spPr bwMode="auto">
            <a:xfrm flipV="1">
              <a:off x="779195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68" name="Straight Connector 467"/>
            <p:cNvCxnSpPr/>
            <p:nvPr/>
          </p:nvCxnSpPr>
          <p:spPr bwMode="auto">
            <a:xfrm flipV="1">
              <a:off x="7862486"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469" name="Straight Connector 468"/>
            <p:cNvCxnSpPr/>
            <p:nvPr/>
          </p:nvCxnSpPr>
          <p:spPr bwMode="auto">
            <a:xfrm flipV="1">
              <a:off x="7933022"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70" name="Straight Connector 469"/>
            <p:cNvCxnSpPr/>
            <p:nvPr/>
          </p:nvCxnSpPr>
          <p:spPr bwMode="auto">
            <a:xfrm flipV="1">
              <a:off x="8003558"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71" name="Straight Connector 470"/>
            <p:cNvCxnSpPr/>
            <p:nvPr/>
          </p:nvCxnSpPr>
          <p:spPr bwMode="auto">
            <a:xfrm flipV="1">
              <a:off x="814463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72" name="Straight Connector 471"/>
            <p:cNvCxnSpPr/>
            <p:nvPr/>
          </p:nvCxnSpPr>
          <p:spPr bwMode="auto">
            <a:xfrm flipV="1">
              <a:off x="8285702"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476" name="Straight Connector 475"/>
            <p:cNvCxnSpPr/>
            <p:nvPr/>
          </p:nvCxnSpPr>
          <p:spPr bwMode="auto">
            <a:xfrm flipV="1">
              <a:off x="8426774"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477" name="Straight Connector 476"/>
            <p:cNvCxnSpPr/>
            <p:nvPr/>
          </p:nvCxnSpPr>
          <p:spPr bwMode="auto">
            <a:xfrm flipV="1">
              <a:off x="849731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79" name="Straight Connector 478"/>
            <p:cNvCxnSpPr/>
            <p:nvPr/>
          </p:nvCxnSpPr>
          <p:spPr bwMode="auto">
            <a:xfrm flipV="1">
              <a:off x="8638382"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483" name="Straight Connector 482"/>
            <p:cNvCxnSpPr/>
            <p:nvPr/>
          </p:nvCxnSpPr>
          <p:spPr bwMode="auto">
            <a:xfrm flipV="1">
              <a:off x="8074094"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485" name="Straight Connector 484"/>
            <p:cNvCxnSpPr/>
            <p:nvPr/>
          </p:nvCxnSpPr>
          <p:spPr bwMode="auto">
            <a:xfrm flipV="1">
              <a:off x="8215166"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486" name="Straight Connector 485"/>
            <p:cNvCxnSpPr/>
            <p:nvPr/>
          </p:nvCxnSpPr>
          <p:spPr bwMode="auto">
            <a:xfrm flipV="1">
              <a:off x="8356238"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88" name="Straight Connector 487"/>
            <p:cNvCxnSpPr/>
            <p:nvPr/>
          </p:nvCxnSpPr>
          <p:spPr bwMode="auto">
            <a:xfrm flipV="1">
              <a:off x="8567846"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493" name="Straight Connector 492"/>
            <p:cNvCxnSpPr/>
            <p:nvPr/>
          </p:nvCxnSpPr>
          <p:spPr bwMode="auto">
            <a:xfrm flipV="1">
              <a:off x="8708918"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28" name="Straight Connector 527"/>
            <p:cNvCxnSpPr/>
            <p:nvPr/>
          </p:nvCxnSpPr>
          <p:spPr bwMode="auto">
            <a:xfrm flipV="1">
              <a:off x="884999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29" name="Straight Connector 528"/>
            <p:cNvCxnSpPr/>
            <p:nvPr/>
          </p:nvCxnSpPr>
          <p:spPr bwMode="auto">
            <a:xfrm flipV="1">
              <a:off x="8991062"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30" name="Straight Connector 529"/>
            <p:cNvCxnSpPr/>
            <p:nvPr/>
          </p:nvCxnSpPr>
          <p:spPr bwMode="auto">
            <a:xfrm flipV="1">
              <a:off x="9132134"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31" name="Straight Connector 530"/>
            <p:cNvCxnSpPr/>
            <p:nvPr/>
          </p:nvCxnSpPr>
          <p:spPr bwMode="auto">
            <a:xfrm flipV="1">
              <a:off x="920267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32" name="Straight Connector 531"/>
            <p:cNvCxnSpPr/>
            <p:nvPr/>
          </p:nvCxnSpPr>
          <p:spPr bwMode="auto">
            <a:xfrm flipV="1">
              <a:off x="9343742"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33" name="Straight Connector 532"/>
            <p:cNvCxnSpPr/>
            <p:nvPr/>
          </p:nvCxnSpPr>
          <p:spPr bwMode="auto">
            <a:xfrm flipV="1">
              <a:off x="9484814"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34" name="Straight Connector 533"/>
            <p:cNvCxnSpPr/>
            <p:nvPr/>
          </p:nvCxnSpPr>
          <p:spPr bwMode="auto">
            <a:xfrm flipV="1">
              <a:off x="955535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35" name="Straight Connector 534"/>
            <p:cNvCxnSpPr/>
            <p:nvPr/>
          </p:nvCxnSpPr>
          <p:spPr bwMode="auto">
            <a:xfrm flipV="1">
              <a:off x="9696422"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36" name="Straight Connector 535"/>
            <p:cNvCxnSpPr/>
            <p:nvPr/>
          </p:nvCxnSpPr>
          <p:spPr bwMode="auto">
            <a:xfrm flipV="1">
              <a:off x="8779454"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537" name="Straight Connector 536"/>
            <p:cNvCxnSpPr/>
            <p:nvPr/>
          </p:nvCxnSpPr>
          <p:spPr bwMode="auto">
            <a:xfrm flipV="1">
              <a:off x="8920526"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546" name="Straight Connector 545"/>
            <p:cNvCxnSpPr/>
            <p:nvPr/>
          </p:nvCxnSpPr>
          <p:spPr bwMode="auto">
            <a:xfrm flipV="1">
              <a:off x="9061598"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50" name="Straight Connector 549"/>
            <p:cNvCxnSpPr/>
            <p:nvPr/>
          </p:nvCxnSpPr>
          <p:spPr bwMode="auto">
            <a:xfrm flipV="1">
              <a:off x="9273206"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551" name="Straight Connector 550"/>
            <p:cNvCxnSpPr/>
            <p:nvPr/>
          </p:nvCxnSpPr>
          <p:spPr bwMode="auto">
            <a:xfrm flipV="1">
              <a:off x="9414278"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552" name="Straight Connector 551"/>
            <p:cNvCxnSpPr/>
            <p:nvPr/>
          </p:nvCxnSpPr>
          <p:spPr bwMode="auto">
            <a:xfrm flipV="1">
              <a:off x="9625886"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553" name="Straight Connector 552"/>
            <p:cNvCxnSpPr/>
            <p:nvPr/>
          </p:nvCxnSpPr>
          <p:spPr bwMode="auto">
            <a:xfrm flipV="1">
              <a:off x="9766958"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554" name="Straight Connector 553"/>
            <p:cNvCxnSpPr/>
            <p:nvPr/>
          </p:nvCxnSpPr>
          <p:spPr bwMode="auto">
            <a:xfrm flipV="1">
              <a:off x="9837494"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555" name="Straight Connector 554"/>
            <p:cNvCxnSpPr/>
            <p:nvPr/>
          </p:nvCxnSpPr>
          <p:spPr bwMode="auto">
            <a:xfrm flipV="1">
              <a:off x="9908030"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56" name="Straight Connector 555"/>
            <p:cNvCxnSpPr/>
            <p:nvPr/>
          </p:nvCxnSpPr>
          <p:spPr bwMode="auto">
            <a:xfrm flipV="1">
              <a:off x="9978566"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cxnSp>
          <p:nvCxnSpPr>
            <p:cNvPr id="557" name="Straight Connector 556"/>
            <p:cNvCxnSpPr/>
            <p:nvPr/>
          </p:nvCxnSpPr>
          <p:spPr bwMode="auto">
            <a:xfrm flipV="1">
              <a:off x="10049102" y="2747485"/>
              <a:ext cx="0" cy="568408"/>
            </a:xfrm>
            <a:prstGeom prst="line">
              <a:avLst/>
            </a:prstGeom>
            <a:solidFill>
              <a:schemeClr val="accent1"/>
            </a:solidFill>
            <a:ln w="12700" cap="flat" cmpd="sng" algn="ctr">
              <a:solidFill>
                <a:schemeClr val="bg2"/>
              </a:solidFill>
              <a:prstDash val="sysDot"/>
              <a:round/>
              <a:headEnd type="none" w="med" len="med"/>
              <a:tailEnd type="none" w="med" len="med"/>
            </a:ln>
            <a:effectLst/>
          </p:spPr>
        </p:cxnSp>
        <p:cxnSp>
          <p:nvCxnSpPr>
            <p:cNvPr id="558" name="Straight Connector 557"/>
            <p:cNvCxnSpPr/>
            <p:nvPr/>
          </p:nvCxnSpPr>
          <p:spPr bwMode="auto">
            <a:xfrm flipV="1">
              <a:off x="10119638" y="2747485"/>
              <a:ext cx="0" cy="568408"/>
            </a:xfrm>
            <a:prstGeom prst="line">
              <a:avLst/>
            </a:prstGeom>
            <a:solidFill>
              <a:schemeClr val="accent1"/>
            </a:solidFill>
            <a:ln w="12700" cap="flat" cmpd="sng" algn="ctr">
              <a:solidFill>
                <a:schemeClr val="bg2"/>
              </a:solidFill>
              <a:prstDash val="dash"/>
              <a:round/>
              <a:headEnd type="none" w="med" len="med"/>
              <a:tailEnd type="none" w="med" len="med"/>
            </a:ln>
            <a:effectLst/>
          </p:spPr>
        </p:cxnSp>
        <p:cxnSp>
          <p:nvCxnSpPr>
            <p:cNvPr id="559" name="Straight Connector 558"/>
            <p:cNvCxnSpPr/>
            <p:nvPr/>
          </p:nvCxnSpPr>
          <p:spPr bwMode="auto">
            <a:xfrm flipV="1">
              <a:off x="10190205" y="2747485"/>
              <a:ext cx="0" cy="568408"/>
            </a:xfrm>
            <a:prstGeom prst="line">
              <a:avLst/>
            </a:prstGeom>
            <a:solidFill>
              <a:schemeClr val="accent1"/>
            </a:solidFill>
            <a:ln w="12700" cap="flat" cmpd="sng" algn="ctr">
              <a:solidFill>
                <a:schemeClr val="bg2"/>
              </a:solidFill>
              <a:prstDash val="solid"/>
              <a:round/>
              <a:headEnd type="none" w="med" len="med"/>
              <a:tailEnd type="none" w="med" len="med"/>
            </a:ln>
            <a:effectLst/>
          </p:spPr>
        </p:cxnSp>
      </p:grpSp>
      <p:grpSp>
        <p:nvGrpSpPr>
          <p:cNvPr id="6" name="Group 5"/>
          <p:cNvGrpSpPr/>
          <p:nvPr/>
        </p:nvGrpSpPr>
        <p:grpSpPr>
          <a:xfrm>
            <a:off x="4830099" y="5407957"/>
            <a:ext cx="4737799" cy="699670"/>
            <a:chOff x="5563193" y="5408473"/>
            <a:chExt cx="4739033" cy="699852"/>
          </a:xfrm>
        </p:grpSpPr>
        <p:sp>
          <p:nvSpPr>
            <p:cNvPr id="566" name="Rounded Rectangle 565"/>
            <p:cNvSpPr/>
            <p:nvPr/>
          </p:nvSpPr>
          <p:spPr bwMode="auto">
            <a:xfrm>
              <a:off x="5566499" y="5414569"/>
              <a:ext cx="4720946" cy="693756"/>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08" tIns="91416" rIns="45708" rtlCol="0" anchor="ctr">
              <a:noAutofit/>
            </a:bodyPr>
            <a:lstStyle/>
            <a:p>
              <a:pPr algn="ctr" defTabSz="914126" eaLnBrk="0" hangingPunct="0"/>
              <a:endParaRPr lang="en-US" sz="2399" dirty="0">
                <a:solidFill>
                  <a:schemeClr val="tx1"/>
                </a:solidFill>
                <a:latin typeface="Calibri Light" charset="0"/>
                <a:ea typeface="Calibri Light" charset="0"/>
                <a:cs typeface="Calibri Light" charset="0"/>
              </a:endParaRPr>
            </a:p>
          </p:txBody>
        </p:sp>
        <p:sp>
          <p:nvSpPr>
            <p:cNvPr id="567" name="Rounded Rectangle 566"/>
            <p:cNvSpPr/>
            <p:nvPr/>
          </p:nvSpPr>
          <p:spPr bwMode="auto">
            <a:xfrm>
              <a:off x="5563193" y="5408473"/>
              <a:ext cx="4737037" cy="693756"/>
            </a:xfrm>
            <a:prstGeom prst="roundRect">
              <a:avLst>
                <a:gd name="adj" fmla="val 0"/>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08" tIns="0" rIns="45708" rtlCol="0" anchor="ctr">
              <a:noAutofit/>
            </a:bodyPr>
            <a:lstStyle/>
            <a:p>
              <a:pPr algn="ctr" defTabSz="914126" eaLnBrk="0" hangingPunct="0"/>
              <a:r>
                <a:rPr lang="en-US" sz="2399" dirty="0">
                  <a:solidFill>
                    <a:schemeClr val="bg1"/>
                  </a:solidFill>
                  <a:latin typeface="Calibri" panose="020F0502020204030204" pitchFamily="34" charset="0"/>
                  <a:ea typeface="Calibri Light" charset="0"/>
                  <a:cs typeface="Calibri" panose="020F0502020204030204" pitchFamily="34" charset="0"/>
                </a:rPr>
                <a:t>Customer Data Platform</a:t>
              </a:r>
            </a:p>
          </p:txBody>
        </p:sp>
        <p:cxnSp>
          <p:nvCxnSpPr>
            <p:cNvPr id="568" name="Straight Connector 567"/>
            <p:cNvCxnSpPr/>
            <p:nvPr/>
          </p:nvCxnSpPr>
          <p:spPr bwMode="auto">
            <a:xfrm flipV="1">
              <a:off x="5566499" y="5428912"/>
              <a:ext cx="0" cy="667264"/>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31" name="Straight Connector 630"/>
            <p:cNvCxnSpPr/>
            <p:nvPr/>
          </p:nvCxnSpPr>
          <p:spPr bwMode="auto">
            <a:xfrm flipV="1">
              <a:off x="5640463" y="5409482"/>
              <a:ext cx="0" cy="686694"/>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32" name="Straight Connector 631"/>
            <p:cNvCxnSpPr/>
            <p:nvPr/>
          </p:nvCxnSpPr>
          <p:spPr bwMode="auto">
            <a:xfrm flipV="1">
              <a:off x="5714427" y="5428912"/>
              <a:ext cx="0" cy="667264"/>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33" name="Straight Connector 632"/>
            <p:cNvCxnSpPr/>
            <p:nvPr/>
          </p:nvCxnSpPr>
          <p:spPr bwMode="auto">
            <a:xfrm flipV="1">
              <a:off x="5788391" y="5428912"/>
              <a:ext cx="0" cy="667264"/>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34" name="Straight Connector 633"/>
            <p:cNvCxnSpPr/>
            <p:nvPr/>
          </p:nvCxnSpPr>
          <p:spPr bwMode="auto">
            <a:xfrm flipV="1">
              <a:off x="5936319" y="5428912"/>
              <a:ext cx="0" cy="667264"/>
            </a:xfrm>
            <a:prstGeom prst="line">
              <a:avLst/>
            </a:prstGeom>
            <a:solidFill>
              <a:schemeClr val="accent1"/>
            </a:solidFill>
            <a:ln w="12700" cap="flat" cmpd="sng" algn="ctr">
              <a:solidFill>
                <a:srgbClr val="6F7070"/>
              </a:solidFill>
              <a:prstDash val="solid"/>
              <a:round/>
              <a:headEnd type="none" w="med" len="med"/>
              <a:tailEnd type="none" w="med" len="med"/>
            </a:ln>
            <a:effectLst/>
          </p:spPr>
        </p:cxnSp>
        <p:grpSp>
          <p:nvGrpSpPr>
            <p:cNvPr id="635" name="Group 634"/>
            <p:cNvGrpSpPr/>
            <p:nvPr/>
          </p:nvGrpSpPr>
          <p:grpSpPr>
            <a:xfrm>
              <a:off x="5862355" y="5409482"/>
              <a:ext cx="221892" cy="686694"/>
              <a:chOff x="5958014" y="5074509"/>
              <a:chExt cx="211608" cy="667264"/>
            </a:xfrm>
            <a:solidFill>
              <a:schemeClr val="bg1"/>
            </a:solidFill>
          </p:grpSpPr>
          <p:cxnSp>
            <p:nvCxnSpPr>
              <p:cNvPr id="716" name="Straight Connector 715"/>
              <p:cNvCxnSpPr/>
              <p:nvPr/>
            </p:nvCxnSpPr>
            <p:spPr bwMode="auto">
              <a:xfrm flipV="1">
                <a:off x="5958014" y="5074509"/>
                <a:ext cx="0" cy="667264"/>
              </a:xfrm>
              <a:prstGeom prst="line">
                <a:avLst/>
              </a:prstGeom>
              <a:grpFill/>
              <a:ln w="12700" cap="flat" cmpd="sng" algn="ctr">
                <a:solidFill>
                  <a:srgbClr val="6F7070"/>
                </a:solidFill>
                <a:prstDash val="solid"/>
                <a:round/>
                <a:headEnd type="none" w="med" len="med"/>
                <a:tailEnd type="none" w="med" len="med"/>
              </a:ln>
              <a:effectLst/>
            </p:spPr>
          </p:cxnSp>
          <p:cxnSp>
            <p:nvCxnSpPr>
              <p:cNvPr id="717" name="Straight Connector 716"/>
              <p:cNvCxnSpPr/>
              <p:nvPr/>
            </p:nvCxnSpPr>
            <p:spPr bwMode="auto">
              <a:xfrm flipV="1">
                <a:off x="6099086" y="5074509"/>
                <a:ext cx="0" cy="667264"/>
              </a:xfrm>
              <a:prstGeom prst="line">
                <a:avLst/>
              </a:prstGeom>
              <a:grpFill/>
              <a:ln w="12700" cap="flat" cmpd="sng" algn="ctr">
                <a:solidFill>
                  <a:srgbClr val="6F7070"/>
                </a:solidFill>
                <a:prstDash val="solid"/>
                <a:round/>
                <a:headEnd type="none" w="med" len="med"/>
                <a:tailEnd type="none" w="med" len="med"/>
              </a:ln>
              <a:effectLst/>
            </p:spPr>
          </p:cxnSp>
          <p:cxnSp>
            <p:nvCxnSpPr>
              <p:cNvPr id="718" name="Straight Connector 717"/>
              <p:cNvCxnSpPr/>
              <p:nvPr/>
            </p:nvCxnSpPr>
            <p:spPr bwMode="auto">
              <a:xfrm flipV="1">
                <a:off x="6169622" y="5074509"/>
                <a:ext cx="0" cy="667264"/>
              </a:xfrm>
              <a:prstGeom prst="line">
                <a:avLst/>
              </a:prstGeom>
              <a:grpFill/>
              <a:ln w="12700" cap="flat" cmpd="sng" algn="ctr">
                <a:solidFill>
                  <a:srgbClr val="6F7070"/>
                </a:solidFill>
                <a:prstDash val="solid"/>
                <a:round/>
                <a:headEnd type="none" w="med" len="med"/>
                <a:tailEnd type="none" w="med" len="med"/>
              </a:ln>
              <a:effectLst/>
            </p:spPr>
          </p:cxnSp>
        </p:grpSp>
        <p:cxnSp>
          <p:nvCxnSpPr>
            <p:cNvPr id="636" name="Straight Connector 635"/>
            <p:cNvCxnSpPr/>
            <p:nvPr/>
          </p:nvCxnSpPr>
          <p:spPr bwMode="auto">
            <a:xfrm flipV="1">
              <a:off x="6158211" y="5428912"/>
              <a:ext cx="0" cy="667264"/>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37" name="Straight Connector 636"/>
            <p:cNvCxnSpPr/>
            <p:nvPr/>
          </p:nvCxnSpPr>
          <p:spPr bwMode="auto">
            <a:xfrm flipV="1">
              <a:off x="9782449" y="5428912"/>
              <a:ext cx="0" cy="667264"/>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38" name="Straight Connector 637"/>
            <p:cNvCxnSpPr/>
            <p:nvPr/>
          </p:nvCxnSpPr>
          <p:spPr bwMode="auto">
            <a:xfrm flipV="1">
              <a:off x="6232175"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39" name="Straight Connector 638"/>
            <p:cNvCxnSpPr/>
            <p:nvPr/>
          </p:nvCxnSpPr>
          <p:spPr bwMode="auto">
            <a:xfrm flipV="1">
              <a:off x="6306139"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40" name="Straight Connector 639"/>
            <p:cNvCxnSpPr/>
            <p:nvPr/>
          </p:nvCxnSpPr>
          <p:spPr bwMode="auto">
            <a:xfrm flipV="1">
              <a:off x="6380103" y="5951928"/>
              <a:ext cx="0" cy="144248"/>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41" name="Straight Connector 640"/>
            <p:cNvCxnSpPr/>
            <p:nvPr/>
          </p:nvCxnSpPr>
          <p:spPr bwMode="auto">
            <a:xfrm flipV="1">
              <a:off x="6528031"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42" name="Straight Connector 641"/>
            <p:cNvCxnSpPr/>
            <p:nvPr/>
          </p:nvCxnSpPr>
          <p:spPr bwMode="auto">
            <a:xfrm flipV="1">
              <a:off x="6454067"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grpSp>
          <p:nvGrpSpPr>
            <p:cNvPr id="643" name="Group 642"/>
            <p:cNvGrpSpPr/>
            <p:nvPr/>
          </p:nvGrpSpPr>
          <p:grpSpPr>
            <a:xfrm>
              <a:off x="6601995" y="6034478"/>
              <a:ext cx="147928" cy="61697"/>
              <a:chOff x="6663374" y="5635591"/>
              <a:chExt cx="141072" cy="106181"/>
            </a:xfrm>
            <a:solidFill>
              <a:schemeClr val="bg1"/>
            </a:solidFill>
          </p:grpSpPr>
          <p:cxnSp>
            <p:nvCxnSpPr>
              <p:cNvPr id="713" name="Straight Connector 712"/>
              <p:cNvCxnSpPr/>
              <p:nvPr/>
            </p:nvCxnSpPr>
            <p:spPr bwMode="auto">
              <a:xfrm flipV="1">
                <a:off x="6663374" y="5635591"/>
                <a:ext cx="0" cy="106181"/>
              </a:xfrm>
              <a:prstGeom prst="line">
                <a:avLst/>
              </a:prstGeom>
              <a:grpFill/>
              <a:ln w="12700" cap="flat" cmpd="sng" algn="ctr">
                <a:solidFill>
                  <a:srgbClr val="6F7070"/>
                </a:solidFill>
                <a:prstDash val="solid"/>
                <a:round/>
                <a:headEnd type="none" w="med" len="med"/>
                <a:tailEnd type="none" w="med" len="med"/>
              </a:ln>
              <a:effectLst/>
            </p:spPr>
          </p:cxnSp>
          <p:cxnSp>
            <p:nvCxnSpPr>
              <p:cNvPr id="714" name="Straight Connector 713"/>
              <p:cNvCxnSpPr/>
              <p:nvPr/>
            </p:nvCxnSpPr>
            <p:spPr bwMode="auto">
              <a:xfrm flipV="1">
                <a:off x="6733910" y="5635591"/>
                <a:ext cx="0" cy="106181"/>
              </a:xfrm>
              <a:prstGeom prst="line">
                <a:avLst/>
              </a:prstGeom>
              <a:grpFill/>
              <a:ln w="12700" cap="flat" cmpd="sng" algn="ctr">
                <a:solidFill>
                  <a:srgbClr val="6F7070"/>
                </a:solidFill>
                <a:prstDash val="solid"/>
                <a:round/>
                <a:headEnd type="none" w="med" len="med"/>
                <a:tailEnd type="none" w="med" len="med"/>
              </a:ln>
              <a:effectLst/>
            </p:spPr>
          </p:cxnSp>
          <p:cxnSp>
            <p:nvCxnSpPr>
              <p:cNvPr id="715" name="Straight Connector 714"/>
              <p:cNvCxnSpPr/>
              <p:nvPr/>
            </p:nvCxnSpPr>
            <p:spPr bwMode="auto">
              <a:xfrm flipV="1">
                <a:off x="6804446" y="5635591"/>
                <a:ext cx="0" cy="106181"/>
              </a:xfrm>
              <a:prstGeom prst="line">
                <a:avLst/>
              </a:prstGeom>
              <a:grpFill/>
              <a:ln w="12700" cap="flat" cmpd="sng" algn="ctr">
                <a:solidFill>
                  <a:srgbClr val="6F7070"/>
                </a:solidFill>
                <a:prstDash val="solid"/>
                <a:round/>
                <a:headEnd type="none" w="med" len="med"/>
                <a:tailEnd type="none" w="med" len="med"/>
              </a:ln>
              <a:effectLst/>
            </p:spPr>
          </p:cxnSp>
        </p:grpSp>
        <p:cxnSp>
          <p:nvCxnSpPr>
            <p:cNvPr id="644" name="Straight Connector 643"/>
            <p:cNvCxnSpPr/>
            <p:nvPr/>
          </p:nvCxnSpPr>
          <p:spPr bwMode="auto">
            <a:xfrm flipV="1">
              <a:off x="6823887"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45" name="Straight Connector 644"/>
            <p:cNvCxnSpPr/>
            <p:nvPr/>
          </p:nvCxnSpPr>
          <p:spPr bwMode="auto">
            <a:xfrm flipV="1">
              <a:off x="6897851" y="5942403"/>
              <a:ext cx="0" cy="153773"/>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46" name="Straight Connector 645"/>
            <p:cNvCxnSpPr/>
            <p:nvPr/>
          </p:nvCxnSpPr>
          <p:spPr bwMode="auto">
            <a:xfrm flipV="1">
              <a:off x="6971815" y="5955103"/>
              <a:ext cx="0" cy="141073"/>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47" name="Straight Connector 646"/>
            <p:cNvCxnSpPr/>
            <p:nvPr/>
          </p:nvCxnSpPr>
          <p:spPr bwMode="auto">
            <a:xfrm flipV="1">
              <a:off x="7045779"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48" name="Straight Connector 647"/>
            <p:cNvCxnSpPr/>
            <p:nvPr/>
          </p:nvCxnSpPr>
          <p:spPr bwMode="auto">
            <a:xfrm flipV="1">
              <a:off x="7119743" y="6037653"/>
              <a:ext cx="0" cy="58523"/>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49" name="Straight Connector 648"/>
            <p:cNvCxnSpPr/>
            <p:nvPr/>
          </p:nvCxnSpPr>
          <p:spPr bwMode="auto">
            <a:xfrm flipV="1">
              <a:off x="7193708" y="5964628"/>
              <a:ext cx="0" cy="131548"/>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0" name="Straight Connector 649"/>
            <p:cNvCxnSpPr/>
            <p:nvPr/>
          </p:nvCxnSpPr>
          <p:spPr bwMode="auto">
            <a:xfrm flipV="1">
              <a:off x="7415600"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1" name="Straight Connector 650"/>
            <p:cNvCxnSpPr/>
            <p:nvPr/>
          </p:nvCxnSpPr>
          <p:spPr bwMode="auto">
            <a:xfrm flipV="1">
              <a:off x="7489564" y="5942403"/>
              <a:ext cx="0" cy="153773"/>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2" name="Straight Connector 651"/>
            <p:cNvCxnSpPr/>
            <p:nvPr/>
          </p:nvCxnSpPr>
          <p:spPr bwMode="auto">
            <a:xfrm flipV="1">
              <a:off x="7637492"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3" name="Straight Connector 652"/>
            <p:cNvCxnSpPr/>
            <p:nvPr/>
          </p:nvCxnSpPr>
          <p:spPr bwMode="auto">
            <a:xfrm flipV="1">
              <a:off x="7267672"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4" name="Straight Connector 653"/>
            <p:cNvCxnSpPr/>
            <p:nvPr/>
          </p:nvCxnSpPr>
          <p:spPr bwMode="auto">
            <a:xfrm flipV="1">
              <a:off x="7341636"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5" name="Straight Connector 654"/>
            <p:cNvCxnSpPr/>
            <p:nvPr/>
          </p:nvCxnSpPr>
          <p:spPr bwMode="auto">
            <a:xfrm flipV="1">
              <a:off x="7563528"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6" name="Straight Connector 655"/>
            <p:cNvCxnSpPr/>
            <p:nvPr/>
          </p:nvCxnSpPr>
          <p:spPr bwMode="auto">
            <a:xfrm flipV="1">
              <a:off x="7711456"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7" name="Straight Connector 656"/>
            <p:cNvCxnSpPr/>
            <p:nvPr/>
          </p:nvCxnSpPr>
          <p:spPr bwMode="auto">
            <a:xfrm flipV="1">
              <a:off x="7785420"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8" name="Straight Connector 657"/>
            <p:cNvCxnSpPr/>
            <p:nvPr/>
          </p:nvCxnSpPr>
          <p:spPr bwMode="auto">
            <a:xfrm flipV="1">
              <a:off x="7859384"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59" name="Straight Connector 658"/>
            <p:cNvCxnSpPr/>
            <p:nvPr/>
          </p:nvCxnSpPr>
          <p:spPr bwMode="auto">
            <a:xfrm flipV="1">
              <a:off x="7933348"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60" name="Straight Connector 659"/>
            <p:cNvCxnSpPr/>
            <p:nvPr/>
          </p:nvCxnSpPr>
          <p:spPr bwMode="auto">
            <a:xfrm flipV="1">
              <a:off x="8007312"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61" name="Straight Connector 660"/>
            <p:cNvCxnSpPr/>
            <p:nvPr/>
          </p:nvCxnSpPr>
          <p:spPr bwMode="auto">
            <a:xfrm flipV="1">
              <a:off x="8155240"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62" name="Straight Connector 661"/>
            <p:cNvCxnSpPr/>
            <p:nvPr/>
          </p:nvCxnSpPr>
          <p:spPr bwMode="auto">
            <a:xfrm flipV="1">
              <a:off x="8451096"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63" name="Straight Connector 662"/>
            <p:cNvCxnSpPr/>
            <p:nvPr/>
          </p:nvCxnSpPr>
          <p:spPr bwMode="auto">
            <a:xfrm flipV="1">
              <a:off x="8525060"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64" name="Straight Connector 663"/>
            <p:cNvCxnSpPr/>
            <p:nvPr/>
          </p:nvCxnSpPr>
          <p:spPr bwMode="auto">
            <a:xfrm flipV="1">
              <a:off x="8672988"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65" name="Straight Connector 664"/>
            <p:cNvCxnSpPr/>
            <p:nvPr/>
          </p:nvCxnSpPr>
          <p:spPr bwMode="auto">
            <a:xfrm flipV="1">
              <a:off x="8081276"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grpSp>
          <p:nvGrpSpPr>
            <p:cNvPr id="666" name="Group 665"/>
            <p:cNvGrpSpPr/>
            <p:nvPr/>
          </p:nvGrpSpPr>
          <p:grpSpPr>
            <a:xfrm>
              <a:off x="8229204" y="6028128"/>
              <a:ext cx="147928" cy="68047"/>
              <a:chOff x="8215166" y="5635591"/>
              <a:chExt cx="141072" cy="106181"/>
            </a:xfrm>
            <a:solidFill>
              <a:schemeClr val="bg1"/>
            </a:solidFill>
          </p:grpSpPr>
          <p:cxnSp>
            <p:nvCxnSpPr>
              <p:cNvPr id="710" name="Straight Connector 709"/>
              <p:cNvCxnSpPr/>
              <p:nvPr/>
            </p:nvCxnSpPr>
            <p:spPr bwMode="auto">
              <a:xfrm flipV="1">
                <a:off x="8285702" y="5635591"/>
                <a:ext cx="0" cy="106181"/>
              </a:xfrm>
              <a:prstGeom prst="line">
                <a:avLst/>
              </a:prstGeom>
              <a:grpFill/>
              <a:ln w="12700" cap="flat" cmpd="sng" algn="ctr">
                <a:solidFill>
                  <a:srgbClr val="6F7070"/>
                </a:solidFill>
                <a:prstDash val="solid"/>
                <a:round/>
                <a:headEnd type="none" w="med" len="med"/>
                <a:tailEnd type="none" w="med" len="med"/>
              </a:ln>
              <a:effectLst/>
            </p:spPr>
          </p:cxnSp>
          <p:cxnSp>
            <p:nvCxnSpPr>
              <p:cNvPr id="711" name="Straight Connector 710"/>
              <p:cNvCxnSpPr/>
              <p:nvPr/>
            </p:nvCxnSpPr>
            <p:spPr bwMode="auto">
              <a:xfrm flipV="1">
                <a:off x="8215166" y="5635591"/>
                <a:ext cx="0" cy="106181"/>
              </a:xfrm>
              <a:prstGeom prst="line">
                <a:avLst/>
              </a:prstGeom>
              <a:grpFill/>
              <a:ln w="12700" cap="flat" cmpd="sng" algn="ctr">
                <a:solidFill>
                  <a:srgbClr val="6F7070"/>
                </a:solidFill>
                <a:prstDash val="solid"/>
                <a:round/>
                <a:headEnd type="none" w="med" len="med"/>
                <a:tailEnd type="none" w="med" len="med"/>
              </a:ln>
              <a:effectLst/>
            </p:spPr>
          </p:cxnSp>
          <p:cxnSp>
            <p:nvCxnSpPr>
              <p:cNvPr id="712" name="Straight Connector 711"/>
              <p:cNvCxnSpPr/>
              <p:nvPr/>
            </p:nvCxnSpPr>
            <p:spPr bwMode="auto">
              <a:xfrm flipV="1">
                <a:off x="8356238" y="5635591"/>
                <a:ext cx="0" cy="106181"/>
              </a:xfrm>
              <a:prstGeom prst="line">
                <a:avLst/>
              </a:prstGeom>
              <a:grpFill/>
              <a:ln w="12700" cap="flat" cmpd="sng" algn="ctr">
                <a:solidFill>
                  <a:srgbClr val="6F7070"/>
                </a:solidFill>
                <a:prstDash val="solid"/>
                <a:round/>
                <a:headEnd type="none" w="med" len="med"/>
                <a:tailEnd type="none" w="med" len="med"/>
              </a:ln>
              <a:effectLst/>
            </p:spPr>
          </p:cxnSp>
        </p:grpSp>
        <p:cxnSp>
          <p:nvCxnSpPr>
            <p:cNvPr id="667" name="Straight Connector 666"/>
            <p:cNvCxnSpPr/>
            <p:nvPr/>
          </p:nvCxnSpPr>
          <p:spPr bwMode="auto">
            <a:xfrm flipV="1">
              <a:off x="8599024"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68" name="Straight Connector 667"/>
            <p:cNvCxnSpPr/>
            <p:nvPr/>
          </p:nvCxnSpPr>
          <p:spPr bwMode="auto">
            <a:xfrm flipV="1">
              <a:off x="8746952"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69" name="Straight Connector 668"/>
            <p:cNvCxnSpPr/>
            <p:nvPr/>
          </p:nvCxnSpPr>
          <p:spPr bwMode="auto">
            <a:xfrm flipV="1">
              <a:off x="8894880" y="5936053"/>
              <a:ext cx="0" cy="160123"/>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0" name="Straight Connector 669"/>
            <p:cNvCxnSpPr/>
            <p:nvPr/>
          </p:nvCxnSpPr>
          <p:spPr bwMode="auto">
            <a:xfrm flipV="1">
              <a:off x="9042808" y="6037653"/>
              <a:ext cx="0" cy="58523"/>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1" name="Straight Connector 670"/>
            <p:cNvCxnSpPr/>
            <p:nvPr/>
          </p:nvCxnSpPr>
          <p:spPr bwMode="auto">
            <a:xfrm flipV="1">
              <a:off x="9190736" y="5942403"/>
              <a:ext cx="0" cy="153773"/>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2" name="Straight Connector 671"/>
            <p:cNvCxnSpPr/>
            <p:nvPr/>
          </p:nvCxnSpPr>
          <p:spPr bwMode="auto">
            <a:xfrm flipV="1">
              <a:off x="9264700"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3" name="Straight Connector 672"/>
            <p:cNvCxnSpPr/>
            <p:nvPr/>
          </p:nvCxnSpPr>
          <p:spPr bwMode="auto">
            <a:xfrm flipV="1">
              <a:off x="9412629" y="6031303"/>
              <a:ext cx="0" cy="64873"/>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4" name="Straight Connector 673"/>
            <p:cNvCxnSpPr/>
            <p:nvPr/>
          </p:nvCxnSpPr>
          <p:spPr bwMode="auto">
            <a:xfrm flipV="1">
              <a:off x="9560557" y="5945578"/>
              <a:ext cx="0" cy="150598"/>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5" name="Straight Connector 674"/>
            <p:cNvCxnSpPr/>
            <p:nvPr/>
          </p:nvCxnSpPr>
          <p:spPr bwMode="auto">
            <a:xfrm flipV="1">
              <a:off x="9634521"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6" name="Straight Connector 675"/>
            <p:cNvCxnSpPr/>
            <p:nvPr/>
          </p:nvCxnSpPr>
          <p:spPr bwMode="auto">
            <a:xfrm flipV="1">
              <a:off x="8820916"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7" name="Straight Connector 676"/>
            <p:cNvCxnSpPr/>
            <p:nvPr/>
          </p:nvCxnSpPr>
          <p:spPr bwMode="auto">
            <a:xfrm flipV="1">
              <a:off x="8968844"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8" name="Straight Connector 677"/>
            <p:cNvCxnSpPr/>
            <p:nvPr/>
          </p:nvCxnSpPr>
          <p:spPr bwMode="auto">
            <a:xfrm flipV="1">
              <a:off x="9116772"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79" name="Straight Connector 678"/>
            <p:cNvCxnSpPr/>
            <p:nvPr/>
          </p:nvCxnSpPr>
          <p:spPr bwMode="auto">
            <a:xfrm flipV="1">
              <a:off x="9338665"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80" name="Straight Connector 679"/>
            <p:cNvCxnSpPr/>
            <p:nvPr/>
          </p:nvCxnSpPr>
          <p:spPr bwMode="auto">
            <a:xfrm flipV="1">
              <a:off x="9486593" y="5989994"/>
              <a:ext cx="0" cy="106181"/>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81" name="Straight Connector 680"/>
            <p:cNvCxnSpPr/>
            <p:nvPr/>
          </p:nvCxnSpPr>
          <p:spPr bwMode="auto">
            <a:xfrm flipV="1">
              <a:off x="9930377" y="5428912"/>
              <a:ext cx="0" cy="667264"/>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82" name="Straight Connector 681"/>
            <p:cNvCxnSpPr/>
            <p:nvPr/>
          </p:nvCxnSpPr>
          <p:spPr bwMode="auto">
            <a:xfrm flipV="1">
              <a:off x="10152269" y="5428912"/>
              <a:ext cx="0" cy="667264"/>
            </a:xfrm>
            <a:prstGeom prst="line">
              <a:avLst/>
            </a:prstGeom>
            <a:solidFill>
              <a:schemeClr val="accent1"/>
            </a:solidFill>
            <a:ln w="12700" cap="flat" cmpd="sng" algn="ctr">
              <a:solidFill>
                <a:srgbClr val="6F7070"/>
              </a:solidFill>
              <a:prstDash val="solid"/>
              <a:round/>
              <a:headEnd type="none" w="med" len="med"/>
              <a:tailEnd type="none" w="med" len="med"/>
            </a:ln>
            <a:effectLst/>
          </p:spPr>
        </p:cxnSp>
        <p:grpSp>
          <p:nvGrpSpPr>
            <p:cNvPr id="683" name="Group 682"/>
            <p:cNvGrpSpPr/>
            <p:nvPr/>
          </p:nvGrpSpPr>
          <p:grpSpPr>
            <a:xfrm>
              <a:off x="9708485" y="5409482"/>
              <a:ext cx="517748" cy="686694"/>
              <a:chOff x="9625886" y="5074509"/>
              <a:chExt cx="493752" cy="667264"/>
            </a:xfrm>
            <a:solidFill>
              <a:schemeClr val="bg1"/>
            </a:solidFill>
          </p:grpSpPr>
          <p:cxnSp>
            <p:nvCxnSpPr>
              <p:cNvPr id="705" name="Straight Connector 704"/>
              <p:cNvCxnSpPr/>
              <p:nvPr/>
            </p:nvCxnSpPr>
            <p:spPr bwMode="auto">
              <a:xfrm flipV="1">
                <a:off x="9625886" y="5074509"/>
                <a:ext cx="0" cy="667264"/>
              </a:xfrm>
              <a:prstGeom prst="line">
                <a:avLst/>
              </a:prstGeom>
              <a:grpFill/>
              <a:ln w="12700" cap="flat" cmpd="sng" algn="ctr">
                <a:solidFill>
                  <a:srgbClr val="6F7070"/>
                </a:solidFill>
                <a:prstDash val="solid"/>
                <a:round/>
                <a:headEnd type="none" w="med" len="med"/>
                <a:tailEnd type="none" w="med" len="med"/>
              </a:ln>
              <a:effectLst/>
            </p:spPr>
          </p:cxnSp>
          <p:cxnSp>
            <p:nvCxnSpPr>
              <p:cNvPr id="706" name="Straight Connector 705"/>
              <p:cNvCxnSpPr/>
              <p:nvPr/>
            </p:nvCxnSpPr>
            <p:spPr bwMode="auto">
              <a:xfrm flipV="1">
                <a:off x="9766958" y="5074509"/>
                <a:ext cx="0" cy="667264"/>
              </a:xfrm>
              <a:prstGeom prst="line">
                <a:avLst/>
              </a:prstGeom>
              <a:grpFill/>
              <a:ln w="12700" cap="flat" cmpd="sng" algn="ctr">
                <a:solidFill>
                  <a:srgbClr val="6F7070"/>
                </a:solidFill>
                <a:prstDash val="solid"/>
                <a:round/>
                <a:headEnd type="none" w="med" len="med"/>
                <a:tailEnd type="none" w="med" len="med"/>
              </a:ln>
              <a:effectLst/>
            </p:spPr>
          </p:cxnSp>
          <p:cxnSp>
            <p:nvCxnSpPr>
              <p:cNvPr id="707" name="Straight Connector 706"/>
              <p:cNvCxnSpPr/>
              <p:nvPr/>
            </p:nvCxnSpPr>
            <p:spPr bwMode="auto">
              <a:xfrm flipV="1">
                <a:off x="9908030" y="5074509"/>
                <a:ext cx="0" cy="667264"/>
              </a:xfrm>
              <a:prstGeom prst="line">
                <a:avLst/>
              </a:prstGeom>
              <a:grpFill/>
              <a:ln w="12700" cap="flat" cmpd="sng" algn="ctr">
                <a:solidFill>
                  <a:srgbClr val="6F7070"/>
                </a:solidFill>
                <a:prstDash val="solid"/>
                <a:round/>
                <a:headEnd type="none" w="med" len="med"/>
                <a:tailEnd type="none" w="med" len="med"/>
              </a:ln>
              <a:effectLst/>
            </p:spPr>
          </p:cxnSp>
          <p:cxnSp>
            <p:nvCxnSpPr>
              <p:cNvPr id="708" name="Straight Connector 707"/>
              <p:cNvCxnSpPr/>
              <p:nvPr/>
            </p:nvCxnSpPr>
            <p:spPr bwMode="auto">
              <a:xfrm flipV="1">
                <a:off x="9978566" y="5074509"/>
                <a:ext cx="0" cy="667264"/>
              </a:xfrm>
              <a:prstGeom prst="line">
                <a:avLst/>
              </a:prstGeom>
              <a:grpFill/>
              <a:ln w="12700" cap="flat" cmpd="sng" algn="ctr">
                <a:solidFill>
                  <a:srgbClr val="6F7070"/>
                </a:solidFill>
                <a:prstDash val="solid"/>
                <a:round/>
                <a:headEnd type="none" w="med" len="med"/>
                <a:tailEnd type="none" w="med" len="med"/>
              </a:ln>
              <a:effectLst/>
            </p:spPr>
          </p:cxnSp>
          <p:cxnSp>
            <p:nvCxnSpPr>
              <p:cNvPr id="709" name="Straight Connector 708"/>
              <p:cNvCxnSpPr/>
              <p:nvPr/>
            </p:nvCxnSpPr>
            <p:spPr bwMode="auto">
              <a:xfrm flipV="1">
                <a:off x="10119638" y="5074509"/>
                <a:ext cx="0" cy="667264"/>
              </a:xfrm>
              <a:prstGeom prst="line">
                <a:avLst/>
              </a:prstGeom>
              <a:grpFill/>
              <a:ln w="12700" cap="flat" cmpd="sng" algn="ctr">
                <a:solidFill>
                  <a:srgbClr val="6F7070"/>
                </a:solidFill>
                <a:prstDash val="solid"/>
                <a:round/>
                <a:headEnd type="none" w="med" len="med"/>
                <a:tailEnd type="none" w="med" len="med"/>
              </a:ln>
              <a:effectLst/>
            </p:spPr>
          </p:cxnSp>
        </p:grpSp>
        <p:cxnSp>
          <p:nvCxnSpPr>
            <p:cNvPr id="684" name="Straight Connector 683"/>
            <p:cNvCxnSpPr/>
            <p:nvPr/>
          </p:nvCxnSpPr>
          <p:spPr bwMode="auto">
            <a:xfrm flipV="1">
              <a:off x="10300229" y="5428912"/>
              <a:ext cx="0" cy="667264"/>
            </a:xfrm>
            <a:prstGeom prst="line">
              <a:avLst/>
            </a:prstGeom>
            <a:solidFill>
              <a:schemeClr val="accent1"/>
            </a:solidFill>
            <a:ln w="12700" cap="flat" cmpd="sng" algn="ctr">
              <a:solidFill>
                <a:srgbClr val="6F7070"/>
              </a:solidFill>
              <a:prstDash val="solid"/>
              <a:round/>
              <a:headEnd type="none" w="med" len="med"/>
              <a:tailEnd type="none" w="med" len="med"/>
            </a:ln>
            <a:effectLst/>
          </p:spPr>
        </p:cxnSp>
        <p:sp>
          <p:nvSpPr>
            <p:cNvPr id="685" name="Rectangle 684"/>
            <p:cNvSpPr/>
            <p:nvPr/>
          </p:nvSpPr>
          <p:spPr bwMode="auto">
            <a:xfrm>
              <a:off x="5758736" y="5425260"/>
              <a:ext cx="47942" cy="46710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dirty="0" err="1">
                <a:latin typeface="Calibri" pitchFamily="34" charset="0"/>
              </a:endParaRPr>
            </a:p>
          </p:txBody>
        </p:sp>
        <p:sp>
          <p:nvSpPr>
            <p:cNvPr id="686" name="Rectangle 685"/>
            <p:cNvSpPr/>
            <p:nvPr/>
          </p:nvSpPr>
          <p:spPr bwMode="auto">
            <a:xfrm>
              <a:off x="5920946" y="5428697"/>
              <a:ext cx="47941" cy="26085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0000" lnSpcReduction="20000"/>
            </a:bodyPr>
            <a:lstStyle/>
            <a:p>
              <a:pPr algn="ctr" defTabSz="914126" eaLnBrk="0" hangingPunct="0"/>
              <a:endParaRPr lang="en-US" dirty="0" err="1">
                <a:latin typeface="Calibri" pitchFamily="34" charset="0"/>
              </a:endParaRPr>
            </a:p>
          </p:txBody>
        </p:sp>
        <p:sp>
          <p:nvSpPr>
            <p:cNvPr id="687" name="Rectangle 686"/>
            <p:cNvSpPr/>
            <p:nvPr/>
          </p:nvSpPr>
          <p:spPr bwMode="auto">
            <a:xfrm>
              <a:off x="5683039" y="5428697"/>
              <a:ext cx="63270" cy="683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dirty="0" err="1">
                <a:latin typeface="Calibri" pitchFamily="34" charset="0"/>
              </a:endParaRPr>
            </a:p>
          </p:txBody>
        </p:sp>
        <p:sp>
          <p:nvSpPr>
            <p:cNvPr id="688" name="Rectangle 687"/>
            <p:cNvSpPr/>
            <p:nvPr/>
          </p:nvSpPr>
          <p:spPr bwMode="auto">
            <a:xfrm>
              <a:off x="6133621" y="5425259"/>
              <a:ext cx="66875" cy="1474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dirty="0" err="1">
                <a:latin typeface="Calibri" pitchFamily="34" charset="0"/>
              </a:endParaRPr>
            </a:p>
          </p:txBody>
        </p:sp>
        <p:sp>
          <p:nvSpPr>
            <p:cNvPr id="689" name="Rectangle 688"/>
            <p:cNvSpPr/>
            <p:nvPr/>
          </p:nvSpPr>
          <p:spPr bwMode="auto">
            <a:xfrm>
              <a:off x="9759909" y="5425260"/>
              <a:ext cx="47942" cy="46710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dirty="0" err="1">
                <a:latin typeface="Calibri" pitchFamily="34" charset="0"/>
              </a:endParaRPr>
            </a:p>
          </p:txBody>
        </p:sp>
        <p:sp>
          <p:nvSpPr>
            <p:cNvPr id="690" name="Rectangle 689"/>
            <p:cNvSpPr/>
            <p:nvPr/>
          </p:nvSpPr>
          <p:spPr bwMode="auto">
            <a:xfrm>
              <a:off x="9922119" y="5428697"/>
              <a:ext cx="47941" cy="26085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0000" lnSpcReduction="20000"/>
            </a:bodyPr>
            <a:lstStyle/>
            <a:p>
              <a:pPr algn="ctr" defTabSz="914126" eaLnBrk="0" hangingPunct="0"/>
              <a:endParaRPr lang="en-US" dirty="0" err="1">
                <a:latin typeface="Calibri" pitchFamily="34" charset="0"/>
              </a:endParaRPr>
            </a:p>
          </p:txBody>
        </p:sp>
        <p:sp>
          <p:nvSpPr>
            <p:cNvPr id="691" name="Rectangle 690"/>
            <p:cNvSpPr/>
            <p:nvPr/>
          </p:nvSpPr>
          <p:spPr bwMode="auto">
            <a:xfrm>
              <a:off x="10134794" y="5425259"/>
              <a:ext cx="66875" cy="1474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dirty="0" err="1">
                <a:latin typeface="Calibri" pitchFamily="34" charset="0"/>
              </a:endParaRPr>
            </a:p>
          </p:txBody>
        </p:sp>
        <p:cxnSp>
          <p:nvCxnSpPr>
            <p:cNvPr id="692" name="Straight Connector 691"/>
            <p:cNvCxnSpPr/>
            <p:nvPr/>
          </p:nvCxnSpPr>
          <p:spPr bwMode="auto">
            <a:xfrm>
              <a:off x="5566825" y="6030313"/>
              <a:ext cx="4728018"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93" name="Straight Connector 692"/>
            <p:cNvCxnSpPr/>
            <p:nvPr/>
          </p:nvCxnSpPr>
          <p:spPr bwMode="auto">
            <a:xfrm>
              <a:off x="5566825" y="5965616"/>
              <a:ext cx="624151"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94" name="Straight Connector 693"/>
            <p:cNvCxnSpPr/>
            <p:nvPr/>
          </p:nvCxnSpPr>
          <p:spPr bwMode="auto">
            <a:xfrm>
              <a:off x="7376535" y="5965616"/>
              <a:ext cx="226176"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95" name="Straight Connector 694"/>
            <p:cNvCxnSpPr/>
            <p:nvPr/>
          </p:nvCxnSpPr>
          <p:spPr bwMode="auto">
            <a:xfrm>
              <a:off x="8579028" y="5965616"/>
              <a:ext cx="425146"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96" name="Straight Connector 695"/>
            <p:cNvCxnSpPr/>
            <p:nvPr/>
          </p:nvCxnSpPr>
          <p:spPr bwMode="auto">
            <a:xfrm>
              <a:off x="9384092" y="5965616"/>
              <a:ext cx="723653"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97" name="Straight Connector 696"/>
            <p:cNvCxnSpPr/>
            <p:nvPr/>
          </p:nvCxnSpPr>
          <p:spPr bwMode="auto">
            <a:xfrm>
              <a:off x="9646416" y="5905231"/>
              <a:ext cx="651287"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98" name="Straight Connector 697"/>
            <p:cNvCxnSpPr/>
            <p:nvPr/>
          </p:nvCxnSpPr>
          <p:spPr bwMode="auto">
            <a:xfrm>
              <a:off x="9963014" y="5823280"/>
              <a:ext cx="334689"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699" name="Straight Connector 698"/>
            <p:cNvCxnSpPr/>
            <p:nvPr/>
          </p:nvCxnSpPr>
          <p:spPr bwMode="auto">
            <a:xfrm>
              <a:off x="9424798" y="5823280"/>
              <a:ext cx="334689"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700" name="Straight Connector 699"/>
            <p:cNvCxnSpPr/>
            <p:nvPr/>
          </p:nvCxnSpPr>
          <p:spPr bwMode="auto">
            <a:xfrm>
              <a:off x="9632847" y="5577427"/>
              <a:ext cx="334689"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701" name="Straight Connector 700"/>
            <p:cNvCxnSpPr/>
            <p:nvPr/>
          </p:nvCxnSpPr>
          <p:spPr bwMode="auto">
            <a:xfrm>
              <a:off x="10062516" y="5473910"/>
              <a:ext cx="239710"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702" name="Straight Connector 701"/>
            <p:cNvCxnSpPr/>
            <p:nvPr/>
          </p:nvCxnSpPr>
          <p:spPr bwMode="auto">
            <a:xfrm>
              <a:off x="5679895" y="5823280"/>
              <a:ext cx="334689"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703" name="Straight Connector 702"/>
            <p:cNvCxnSpPr/>
            <p:nvPr/>
          </p:nvCxnSpPr>
          <p:spPr bwMode="auto">
            <a:xfrm>
              <a:off x="5887945" y="5577427"/>
              <a:ext cx="334689"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cxnSp>
          <p:nvCxnSpPr>
            <p:cNvPr id="704" name="Straight Connector 703"/>
            <p:cNvCxnSpPr/>
            <p:nvPr/>
          </p:nvCxnSpPr>
          <p:spPr bwMode="auto">
            <a:xfrm>
              <a:off x="5684418" y="5767208"/>
              <a:ext cx="633197" cy="0"/>
            </a:xfrm>
            <a:prstGeom prst="line">
              <a:avLst/>
            </a:prstGeom>
            <a:solidFill>
              <a:schemeClr val="accent1"/>
            </a:solidFill>
            <a:ln w="12700" cap="flat" cmpd="sng" algn="ctr">
              <a:solidFill>
                <a:srgbClr val="6F7070"/>
              </a:solidFill>
              <a:prstDash val="solid"/>
              <a:round/>
              <a:headEnd type="none" w="med" len="med"/>
              <a:tailEnd type="none" w="med" len="med"/>
            </a:ln>
            <a:effectLst/>
          </p:spPr>
        </p:cxnSp>
      </p:grpSp>
      <p:sp>
        <p:nvSpPr>
          <p:cNvPr id="562" name="Rounded Rectangle 561"/>
          <p:cNvSpPr/>
          <p:nvPr/>
        </p:nvSpPr>
        <p:spPr bwMode="auto">
          <a:xfrm>
            <a:off x="4826846" y="3739815"/>
            <a:ext cx="4734970" cy="2358538"/>
          </a:xfrm>
          <a:prstGeom prst="roundRect">
            <a:avLst>
              <a:gd name="adj" fmla="val 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endParaRPr lang="en-US" sz="2399" dirty="0">
              <a:solidFill>
                <a:schemeClr val="tx1"/>
              </a:solidFill>
              <a:latin typeface="Calibri Light" charset="0"/>
              <a:ea typeface="Calibri Light" charset="0"/>
              <a:cs typeface="Calibri Light" charset="0"/>
            </a:endParaRPr>
          </a:p>
        </p:txBody>
      </p:sp>
      <p:sp>
        <p:nvSpPr>
          <p:cNvPr id="720" name="Arc 719"/>
          <p:cNvSpPr>
            <a:spLocks noChangeAspect="1"/>
          </p:cNvSpPr>
          <p:nvPr/>
        </p:nvSpPr>
        <p:spPr bwMode="auto">
          <a:xfrm flipH="1">
            <a:off x="8327617" y="2904881"/>
            <a:ext cx="1531839" cy="1335820"/>
          </a:xfrm>
          <a:prstGeom prst="arc">
            <a:avLst>
              <a:gd name="adj1" fmla="val 7976050"/>
              <a:gd name="adj2" fmla="val 13656086"/>
            </a:avLst>
          </a:prstGeom>
          <a:noFill/>
          <a:ln w="19050" cap="rnd" cmpd="sng" algn="ctr">
            <a:solidFill>
              <a:schemeClr val="accent2"/>
            </a:solidFill>
            <a:prstDash val="solid"/>
            <a:round/>
            <a:headEnd type="none" w="med" len="med"/>
            <a:tailEnd type="arrow" w="lg" len="med"/>
          </a:ln>
          <a:effectLst/>
        </p:spPr>
        <p:txBody>
          <a:bodyPr vert="horz" wrap="square" lIns="91416" tIns="45708" rIns="91416" bIns="45708" numCol="1" rtlCol="0" anchor="t" anchorCtr="0" compatLnSpc="1">
            <a:prstTxWarp prst="textNoShape">
              <a:avLst/>
            </a:prstTxWarp>
          </a:bodyPr>
          <a:lstStyle/>
          <a:p>
            <a:pPr defTabSz="914126" eaLnBrk="0" hangingPunct="0">
              <a:spcBef>
                <a:spcPct val="0"/>
              </a:spcBef>
            </a:pPr>
            <a:endParaRPr lang="en-US" sz="1799">
              <a:latin typeface="Verdana" pitchFamily="34" charset="0"/>
            </a:endParaRPr>
          </a:p>
        </p:txBody>
      </p:sp>
      <p:sp>
        <p:nvSpPr>
          <p:cNvPr id="721" name="Rectangle 720"/>
          <p:cNvSpPr/>
          <p:nvPr/>
        </p:nvSpPr>
        <p:spPr bwMode="auto">
          <a:xfrm>
            <a:off x="6071037" y="3363683"/>
            <a:ext cx="2256578" cy="288249"/>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85000" lnSpcReduction="20000"/>
          </a:bodyPr>
          <a:lstStyle/>
          <a:p>
            <a:pPr algn="ctr"/>
            <a:r>
              <a:rPr lang="en-US" dirty="0">
                <a:solidFill>
                  <a:schemeClr val="accent2"/>
                </a:solidFill>
                <a:latin typeface="Calibri" pitchFamily="34" charset="0"/>
              </a:rPr>
              <a:t>API Interconnectivity</a:t>
            </a:r>
          </a:p>
        </p:txBody>
      </p:sp>
      <p:sp>
        <p:nvSpPr>
          <p:cNvPr id="722" name="Oval 721"/>
          <p:cNvSpPr/>
          <p:nvPr/>
        </p:nvSpPr>
        <p:spPr bwMode="auto">
          <a:xfrm>
            <a:off x="4477918" y="3502284"/>
            <a:ext cx="102469" cy="102469"/>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defTabSz="914126" eaLnBrk="0" hangingPunct="0"/>
            <a:endParaRPr lang="en-US" dirty="0" err="1">
              <a:latin typeface="Calibri" pitchFamily="34" charset="0"/>
            </a:endParaRPr>
          </a:p>
        </p:txBody>
      </p:sp>
      <p:sp>
        <p:nvSpPr>
          <p:cNvPr id="723" name="Oval 722"/>
          <p:cNvSpPr/>
          <p:nvPr/>
        </p:nvSpPr>
        <p:spPr bwMode="auto">
          <a:xfrm>
            <a:off x="9805586" y="3502284"/>
            <a:ext cx="102469" cy="102469"/>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defTabSz="914126" eaLnBrk="0" hangingPunct="0"/>
            <a:endParaRPr lang="en-US" dirty="0" err="1">
              <a:latin typeface="Calibri" pitchFamily="34" charset="0"/>
            </a:endParaRPr>
          </a:p>
        </p:txBody>
      </p:sp>
      <p:sp>
        <p:nvSpPr>
          <p:cNvPr id="743" name="Rectangle 742"/>
          <p:cNvSpPr/>
          <p:nvPr/>
        </p:nvSpPr>
        <p:spPr>
          <a:xfrm>
            <a:off x="5008574" y="1004240"/>
            <a:ext cx="4365041" cy="461537"/>
          </a:xfrm>
          <a:prstGeom prst="rect">
            <a:avLst/>
          </a:prstGeom>
        </p:spPr>
        <p:txBody>
          <a:bodyPr wrap="none">
            <a:spAutoFit/>
          </a:bodyPr>
          <a:lstStyle/>
          <a:p>
            <a:pPr algn="ctr" eaLnBrk="0" hangingPunct="0"/>
            <a:r>
              <a:rPr lang="en-US" sz="2399" dirty="0">
                <a:solidFill>
                  <a:schemeClr val="accent2"/>
                </a:solidFill>
                <a:latin typeface="Calibri" panose="020F0502020204030204" pitchFamily="34" charset="0"/>
                <a:ea typeface="Calibri Light" charset="0"/>
                <a:cs typeface="Calibri" panose="020F0502020204030204" pitchFamily="34" charset="0"/>
              </a:rPr>
              <a:t>Optimized Customer Engagement</a:t>
            </a:r>
          </a:p>
        </p:txBody>
      </p:sp>
      <p:sp>
        <p:nvSpPr>
          <p:cNvPr id="744" name="TextBox 743"/>
          <p:cNvSpPr txBox="1"/>
          <p:nvPr/>
        </p:nvSpPr>
        <p:spPr>
          <a:xfrm>
            <a:off x="9921948" y="1873913"/>
            <a:ext cx="1498664" cy="738664"/>
          </a:xfrm>
          <a:prstGeom prst="rect">
            <a:avLst/>
          </a:prstGeom>
          <a:noFill/>
        </p:spPr>
        <p:txBody>
          <a:bodyPr wrap="square" rtlCol="0">
            <a:spAutoFit/>
          </a:bodyPr>
          <a:lstStyle/>
          <a:p>
            <a:r>
              <a:rPr lang="en-US" sz="1400" dirty="0">
                <a:solidFill>
                  <a:schemeClr val="tx2"/>
                </a:solidFill>
                <a:latin typeface="Calibri" charset="0"/>
                <a:ea typeface="Calibri" charset="0"/>
                <a:cs typeface="Calibri" charset="0"/>
              </a:rPr>
              <a:t>Real-time Continuous Integration</a:t>
            </a:r>
          </a:p>
        </p:txBody>
      </p:sp>
      <p:grpSp>
        <p:nvGrpSpPr>
          <p:cNvPr id="764" name="Group 763"/>
          <p:cNvGrpSpPr/>
          <p:nvPr/>
        </p:nvGrpSpPr>
        <p:grpSpPr>
          <a:xfrm>
            <a:off x="4948906" y="4621982"/>
            <a:ext cx="4515960" cy="694763"/>
            <a:chOff x="8580875" y="2658546"/>
            <a:chExt cx="4520536" cy="696804"/>
          </a:xfrm>
        </p:grpSpPr>
        <p:sp>
          <p:nvSpPr>
            <p:cNvPr id="765" name="Rectangle fill"/>
            <p:cNvSpPr/>
            <p:nvPr/>
          </p:nvSpPr>
          <p:spPr bwMode="auto">
            <a:xfrm>
              <a:off x="8580875" y="2658546"/>
              <a:ext cx="4517488" cy="693756"/>
            </a:xfrm>
            <a:prstGeom prst="roundRect">
              <a:avLst>
                <a:gd name="adj" fmla="val 0"/>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algn="ctr" defTabSz="914126" eaLnBrk="0" hangingPunct="0"/>
              <a:endParaRPr lang="en-US" sz="2399" dirty="0">
                <a:solidFill>
                  <a:schemeClr val="tx1"/>
                </a:solidFill>
                <a:latin typeface="Calibri Light" charset="0"/>
                <a:ea typeface="Calibri Light" charset="0"/>
                <a:cs typeface="Calibri Light" charset="0"/>
              </a:endParaRPr>
            </a:p>
          </p:txBody>
        </p:sp>
        <p:grpSp>
          <p:nvGrpSpPr>
            <p:cNvPr id="766" name="bars"/>
            <p:cNvGrpSpPr/>
            <p:nvPr/>
          </p:nvGrpSpPr>
          <p:grpSpPr>
            <a:xfrm>
              <a:off x="8652439" y="2797814"/>
              <a:ext cx="4393536" cy="551935"/>
              <a:chOff x="5717059" y="4112245"/>
              <a:chExt cx="4440196" cy="551935"/>
            </a:xfrm>
            <a:solidFill>
              <a:schemeClr val="bg2">
                <a:lumMod val="50000"/>
              </a:schemeClr>
            </a:solidFill>
          </p:grpSpPr>
          <p:sp>
            <p:nvSpPr>
              <p:cNvPr id="768" name="Rectangle 767"/>
              <p:cNvSpPr/>
              <p:nvPr/>
            </p:nvSpPr>
            <p:spPr bwMode="auto">
              <a:xfrm>
                <a:off x="5717059" y="4285239"/>
                <a:ext cx="156519" cy="37894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925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69" name="Rectangle 768"/>
              <p:cNvSpPr/>
              <p:nvPr/>
            </p:nvSpPr>
            <p:spPr bwMode="auto">
              <a:xfrm>
                <a:off x="5906791" y="4573564"/>
                <a:ext cx="97053"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0" name="Rectangle 769"/>
              <p:cNvSpPr/>
              <p:nvPr/>
            </p:nvSpPr>
            <p:spPr bwMode="auto">
              <a:xfrm>
                <a:off x="6137033" y="4466472"/>
                <a:ext cx="210281" cy="197708"/>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325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1" name="Rectangle 770"/>
              <p:cNvSpPr/>
              <p:nvPr/>
            </p:nvSpPr>
            <p:spPr bwMode="auto">
              <a:xfrm>
                <a:off x="6391465" y="4293477"/>
                <a:ext cx="45719" cy="370703"/>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925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2" name="Rectangle 771"/>
              <p:cNvSpPr/>
              <p:nvPr/>
            </p:nvSpPr>
            <p:spPr bwMode="auto">
              <a:xfrm>
                <a:off x="6823140" y="4375855"/>
                <a:ext cx="45719" cy="28832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625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3" name="Rectangle 772"/>
              <p:cNvSpPr/>
              <p:nvPr/>
            </p:nvSpPr>
            <p:spPr bwMode="auto">
              <a:xfrm>
                <a:off x="7054215" y="4507661"/>
                <a:ext cx="210281" cy="15651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4" name="Rectangle 773"/>
              <p:cNvSpPr/>
              <p:nvPr/>
            </p:nvSpPr>
            <p:spPr bwMode="auto">
              <a:xfrm>
                <a:off x="7635940" y="4573564"/>
                <a:ext cx="44887"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5" name="Rectangle 774"/>
              <p:cNvSpPr/>
              <p:nvPr/>
            </p:nvSpPr>
            <p:spPr bwMode="auto">
              <a:xfrm>
                <a:off x="6480503" y="4601902"/>
                <a:ext cx="210281" cy="62278"/>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6" name="Rectangle 775"/>
              <p:cNvSpPr/>
              <p:nvPr/>
            </p:nvSpPr>
            <p:spPr bwMode="auto">
              <a:xfrm>
                <a:off x="6913011" y="4573564"/>
                <a:ext cx="97053"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7" name="Rectangle 776"/>
              <p:cNvSpPr/>
              <p:nvPr/>
            </p:nvSpPr>
            <p:spPr bwMode="auto">
              <a:xfrm>
                <a:off x="7914710" y="4573564"/>
                <a:ext cx="145581"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8" name="Rectangle 777"/>
              <p:cNvSpPr/>
              <p:nvPr/>
            </p:nvSpPr>
            <p:spPr bwMode="auto">
              <a:xfrm>
                <a:off x="8104442" y="4515274"/>
                <a:ext cx="210281" cy="14890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79" name="Rectangle 778"/>
              <p:cNvSpPr/>
              <p:nvPr/>
            </p:nvSpPr>
            <p:spPr bwMode="auto">
              <a:xfrm>
                <a:off x="8358873" y="4573564"/>
                <a:ext cx="44887"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0" name="Rectangle 779"/>
              <p:cNvSpPr/>
              <p:nvPr/>
            </p:nvSpPr>
            <p:spPr bwMode="auto">
              <a:xfrm>
                <a:off x="8536950" y="4573564"/>
                <a:ext cx="210281"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1" name="Rectangle 780"/>
              <p:cNvSpPr/>
              <p:nvPr/>
            </p:nvSpPr>
            <p:spPr bwMode="auto">
              <a:xfrm>
                <a:off x="8791381" y="4474709"/>
                <a:ext cx="210281" cy="18947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2" name="Rectangle 781"/>
              <p:cNvSpPr/>
              <p:nvPr/>
            </p:nvSpPr>
            <p:spPr bwMode="auto">
              <a:xfrm>
                <a:off x="9045813" y="4573564"/>
                <a:ext cx="97053"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3" name="Rectangle 782"/>
              <p:cNvSpPr/>
              <p:nvPr/>
            </p:nvSpPr>
            <p:spPr bwMode="auto">
              <a:xfrm>
                <a:off x="9454131" y="4606714"/>
                <a:ext cx="194105" cy="5746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4" name="Rectangle 783"/>
              <p:cNvSpPr/>
              <p:nvPr/>
            </p:nvSpPr>
            <p:spPr bwMode="auto">
              <a:xfrm>
                <a:off x="7397684" y="4573564"/>
                <a:ext cx="194105"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5" name="Rectangle 784"/>
              <p:cNvSpPr/>
              <p:nvPr/>
            </p:nvSpPr>
            <p:spPr bwMode="auto">
              <a:xfrm>
                <a:off x="10011674" y="4573564"/>
                <a:ext cx="145581"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6" name="Rectangle 785"/>
              <p:cNvSpPr/>
              <p:nvPr/>
            </p:nvSpPr>
            <p:spPr bwMode="auto">
              <a:xfrm>
                <a:off x="9781425" y="4112245"/>
                <a:ext cx="87505" cy="55193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7" name="Rectangle 786"/>
              <p:cNvSpPr/>
              <p:nvPr/>
            </p:nvSpPr>
            <p:spPr bwMode="auto">
              <a:xfrm>
                <a:off x="9276055" y="4573564"/>
                <a:ext cx="44887"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8" name="Rectangle 787"/>
              <p:cNvSpPr/>
              <p:nvPr/>
            </p:nvSpPr>
            <p:spPr bwMode="auto">
              <a:xfrm>
                <a:off x="9186185" y="4334666"/>
                <a:ext cx="45719" cy="329514"/>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75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89" name="Rectangle 788"/>
              <p:cNvSpPr/>
              <p:nvPr/>
            </p:nvSpPr>
            <p:spPr bwMode="auto">
              <a:xfrm>
                <a:off x="9921797" y="4359380"/>
                <a:ext cx="45719" cy="30480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0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90" name="Rectangle 789"/>
              <p:cNvSpPr/>
              <p:nvPr/>
            </p:nvSpPr>
            <p:spPr bwMode="auto">
              <a:xfrm>
                <a:off x="9363775" y="4467148"/>
                <a:ext cx="46205" cy="197032"/>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325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91" name="Rectangle 790"/>
              <p:cNvSpPr/>
              <p:nvPr/>
            </p:nvSpPr>
            <p:spPr bwMode="auto">
              <a:xfrm>
                <a:off x="8447911" y="4573564"/>
                <a:ext cx="44887"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92" name="Rectangle 791"/>
              <p:cNvSpPr/>
              <p:nvPr/>
            </p:nvSpPr>
            <p:spPr bwMode="auto">
              <a:xfrm>
                <a:off x="7724978" y="4606714"/>
                <a:ext cx="145581" cy="5746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93" name="Rectangle 792"/>
              <p:cNvSpPr/>
              <p:nvPr/>
            </p:nvSpPr>
            <p:spPr bwMode="auto">
              <a:xfrm>
                <a:off x="6734934" y="4573564"/>
                <a:ext cx="44887"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94" name="Rectangle 793"/>
              <p:cNvSpPr/>
              <p:nvPr/>
            </p:nvSpPr>
            <p:spPr bwMode="auto">
              <a:xfrm>
                <a:off x="7308646" y="4573564"/>
                <a:ext cx="44887" cy="9061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95" name="Rectangle 794"/>
              <p:cNvSpPr/>
              <p:nvPr/>
            </p:nvSpPr>
            <p:spPr bwMode="auto">
              <a:xfrm>
                <a:off x="6047163" y="4375855"/>
                <a:ext cx="45719" cy="28832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62500" lnSpcReduction="2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sp>
            <p:nvSpPr>
              <p:cNvPr id="796" name="Rectangle 795"/>
              <p:cNvSpPr/>
              <p:nvPr/>
            </p:nvSpPr>
            <p:spPr bwMode="auto">
              <a:xfrm>
                <a:off x="9692387" y="4227574"/>
                <a:ext cx="45719" cy="436606"/>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lnSpcReduction="10000"/>
              </a:bodyPr>
              <a:lstStyle/>
              <a:p>
                <a:pPr algn="ctr" defTabSz="914126" eaLnBrk="0" hangingPunct="0"/>
                <a:endParaRPr lang="en-US" sz="2399" b="1" dirty="0" err="1">
                  <a:ln w="22225">
                    <a:solidFill>
                      <a:schemeClr val="accent2"/>
                    </a:solidFill>
                    <a:prstDash val="solid"/>
                  </a:ln>
                  <a:solidFill>
                    <a:schemeClr val="accent2">
                      <a:lumMod val="40000"/>
                      <a:lumOff val="60000"/>
                    </a:schemeClr>
                  </a:solidFill>
                  <a:latin typeface="Calibri" pitchFamily="34" charset="0"/>
                </a:endParaRPr>
              </a:p>
            </p:txBody>
          </p:sp>
        </p:grpSp>
        <p:sp>
          <p:nvSpPr>
            <p:cNvPr id="767" name="Rectangle outline"/>
            <p:cNvSpPr/>
            <p:nvPr/>
          </p:nvSpPr>
          <p:spPr bwMode="auto">
            <a:xfrm>
              <a:off x="8583923" y="2661594"/>
              <a:ext cx="4517488" cy="693756"/>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45708" tIns="0" rIns="45708" bIns="91416" rtlCol="0" anchor="ctr">
              <a:noAutofit/>
            </a:bodyPr>
            <a:lstStyle/>
            <a:p>
              <a:pPr algn="ctr" defTabSz="914126" eaLnBrk="0" hangingPunct="0"/>
              <a:r>
                <a:rPr lang="en-US" sz="2399" dirty="0">
                  <a:solidFill>
                    <a:schemeClr val="bg1"/>
                  </a:solidFill>
                  <a:latin typeface="Calibri" panose="020F0502020204030204" pitchFamily="34" charset="0"/>
                  <a:ea typeface="Calibri Light" charset="0"/>
                  <a:cs typeface="Calibri" panose="020F0502020204030204" pitchFamily="34" charset="0"/>
                </a:rPr>
                <a:t>In-Line Analytics</a:t>
              </a:r>
            </a:p>
          </p:txBody>
        </p:sp>
      </p:grpSp>
      <p:grpSp>
        <p:nvGrpSpPr>
          <p:cNvPr id="797" name="Group 796"/>
          <p:cNvGrpSpPr/>
          <p:nvPr/>
        </p:nvGrpSpPr>
        <p:grpSpPr>
          <a:xfrm>
            <a:off x="4939766" y="3840473"/>
            <a:ext cx="4515960" cy="694763"/>
            <a:chOff x="8582399" y="1670638"/>
            <a:chExt cx="4517488" cy="693756"/>
          </a:xfrm>
        </p:grpSpPr>
        <p:sp>
          <p:nvSpPr>
            <p:cNvPr id="798" name="Rectangle fill"/>
            <p:cNvSpPr/>
            <p:nvPr/>
          </p:nvSpPr>
          <p:spPr bwMode="auto">
            <a:xfrm>
              <a:off x="8582399" y="1670638"/>
              <a:ext cx="4517488" cy="693756"/>
            </a:xfrm>
            <a:prstGeom prst="roundRect">
              <a:avLst>
                <a:gd name="adj" fmla="val 0"/>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algn="ctr" defTabSz="914126" eaLnBrk="0" hangingPunct="0"/>
              <a:endParaRPr lang="en-US" sz="2399" dirty="0">
                <a:solidFill>
                  <a:schemeClr val="tx1"/>
                </a:solidFill>
                <a:latin typeface="Calibri Light" charset="0"/>
                <a:ea typeface="Calibri Light" charset="0"/>
                <a:cs typeface="Calibri Light" charset="0"/>
              </a:endParaRPr>
            </a:p>
          </p:txBody>
        </p:sp>
        <p:grpSp>
          <p:nvGrpSpPr>
            <p:cNvPr id="799" name="lines"/>
            <p:cNvGrpSpPr/>
            <p:nvPr/>
          </p:nvGrpSpPr>
          <p:grpSpPr>
            <a:xfrm>
              <a:off x="8658885" y="1753764"/>
              <a:ext cx="4357676" cy="598882"/>
              <a:chOff x="8656409" y="1753764"/>
              <a:chExt cx="4357676" cy="598882"/>
            </a:xfrm>
          </p:grpSpPr>
          <p:cxnSp>
            <p:nvCxnSpPr>
              <p:cNvPr id="801" name="Straight Connector 800"/>
              <p:cNvCxnSpPr/>
              <p:nvPr/>
            </p:nvCxnSpPr>
            <p:spPr bwMode="auto">
              <a:xfrm flipV="1">
                <a:off x="8656409" y="1944264"/>
                <a:ext cx="0" cy="408381"/>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02" name="Straight Connector 801"/>
              <p:cNvCxnSpPr/>
              <p:nvPr/>
            </p:nvCxnSpPr>
            <p:spPr bwMode="auto">
              <a:xfrm flipV="1">
                <a:off x="8726694"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03" name="Straight Connector 802"/>
              <p:cNvCxnSpPr/>
              <p:nvPr/>
            </p:nvCxnSpPr>
            <p:spPr bwMode="auto">
              <a:xfrm flipV="1">
                <a:off x="8867264" y="2195089"/>
                <a:ext cx="0" cy="15755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04" name="Straight Connector 803"/>
              <p:cNvCxnSpPr/>
              <p:nvPr/>
            </p:nvCxnSpPr>
            <p:spPr bwMode="auto">
              <a:xfrm flipV="1">
                <a:off x="8937549" y="1864889"/>
                <a:ext cx="0" cy="48775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05" name="Straight Connector 804"/>
              <p:cNvCxnSpPr/>
              <p:nvPr/>
            </p:nvCxnSpPr>
            <p:spPr bwMode="auto">
              <a:xfrm flipV="1">
                <a:off x="9078120" y="2283989"/>
                <a:ext cx="0" cy="6865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06" name="Straight Connector 805"/>
              <p:cNvCxnSpPr/>
              <p:nvPr/>
            </p:nvCxnSpPr>
            <p:spPr bwMode="auto">
              <a:xfrm flipV="1">
                <a:off x="9148405" y="2208257"/>
                <a:ext cx="0" cy="144389"/>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07" name="Straight Connector 806"/>
              <p:cNvCxnSpPr/>
              <p:nvPr/>
            </p:nvCxnSpPr>
            <p:spPr bwMode="auto">
              <a:xfrm flipV="1">
                <a:off x="9288975"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08" name="Straight Connector 807"/>
              <p:cNvCxnSpPr/>
              <p:nvPr/>
            </p:nvCxnSpPr>
            <p:spPr bwMode="auto">
              <a:xfrm flipV="1">
                <a:off x="9359260"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09" name="Straight Connector 808"/>
              <p:cNvCxnSpPr/>
              <p:nvPr/>
            </p:nvCxnSpPr>
            <p:spPr bwMode="auto">
              <a:xfrm flipV="1">
                <a:off x="9499830"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0" name="Straight Connector 809"/>
              <p:cNvCxnSpPr/>
              <p:nvPr/>
            </p:nvCxnSpPr>
            <p:spPr bwMode="auto">
              <a:xfrm flipV="1">
                <a:off x="9429545" y="2283989"/>
                <a:ext cx="0" cy="6865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1" name="Straight Connector 810"/>
              <p:cNvCxnSpPr/>
              <p:nvPr/>
            </p:nvCxnSpPr>
            <p:spPr bwMode="auto">
              <a:xfrm flipV="1">
                <a:off x="9570115" y="2223664"/>
                <a:ext cx="0" cy="128981"/>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2" name="Straight Connector 811"/>
              <p:cNvCxnSpPr/>
              <p:nvPr/>
            </p:nvCxnSpPr>
            <p:spPr bwMode="auto">
              <a:xfrm flipV="1">
                <a:off x="9640400" y="2290339"/>
                <a:ext cx="0" cy="6230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3" name="Straight Connector 812"/>
              <p:cNvCxnSpPr/>
              <p:nvPr/>
            </p:nvCxnSpPr>
            <p:spPr bwMode="auto">
              <a:xfrm flipV="1">
                <a:off x="9710686"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4" name="Straight Connector 813"/>
              <p:cNvCxnSpPr/>
              <p:nvPr/>
            </p:nvCxnSpPr>
            <p:spPr bwMode="auto">
              <a:xfrm flipV="1">
                <a:off x="9780971" y="2178278"/>
                <a:ext cx="0" cy="174367"/>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5" name="Straight Connector 814"/>
              <p:cNvCxnSpPr/>
              <p:nvPr/>
            </p:nvCxnSpPr>
            <p:spPr bwMode="auto">
              <a:xfrm flipV="1">
                <a:off x="9921541"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6" name="Straight Connector 815"/>
              <p:cNvCxnSpPr/>
              <p:nvPr/>
            </p:nvCxnSpPr>
            <p:spPr bwMode="auto">
              <a:xfrm flipV="1">
                <a:off x="9991826"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7" name="Straight Connector 816"/>
              <p:cNvCxnSpPr/>
              <p:nvPr/>
            </p:nvCxnSpPr>
            <p:spPr bwMode="auto">
              <a:xfrm flipV="1">
                <a:off x="10132396" y="2287164"/>
                <a:ext cx="0" cy="65481"/>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8" name="Straight Connector 817"/>
              <p:cNvCxnSpPr/>
              <p:nvPr/>
            </p:nvCxnSpPr>
            <p:spPr bwMode="auto">
              <a:xfrm flipV="1">
                <a:off x="10343251"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19" name="Straight Connector 818"/>
              <p:cNvCxnSpPr/>
              <p:nvPr/>
            </p:nvCxnSpPr>
            <p:spPr bwMode="auto">
              <a:xfrm flipV="1">
                <a:off x="10413536"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0" name="Straight Connector 819"/>
              <p:cNvCxnSpPr/>
              <p:nvPr/>
            </p:nvCxnSpPr>
            <p:spPr bwMode="auto">
              <a:xfrm flipV="1">
                <a:off x="10554107"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1" name="Straight Connector 820"/>
              <p:cNvCxnSpPr/>
              <p:nvPr/>
            </p:nvCxnSpPr>
            <p:spPr bwMode="auto">
              <a:xfrm flipV="1">
                <a:off x="10624392" y="2281091"/>
                <a:ext cx="0" cy="71554"/>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2" name="Straight Connector 821"/>
              <p:cNvCxnSpPr/>
              <p:nvPr/>
            </p:nvCxnSpPr>
            <p:spPr bwMode="auto">
              <a:xfrm flipV="1">
                <a:off x="10694677" y="2199082"/>
                <a:ext cx="0" cy="15356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3" name="Straight Connector 822"/>
              <p:cNvCxnSpPr/>
              <p:nvPr/>
            </p:nvCxnSpPr>
            <p:spPr bwMode="auto">
              <a:xfrm flipV="1">
                <a:off x="11046102" y="2280814"/>
                <a:ext cx="0" cy="71831"/>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4" name="Straight Connector 823"/>
              <p:cNvCxnSpPr/>
              <p:nvPr/>
            </p:nvCxnSpPr>
            <p:spPr bwMode="auto">
              <a:xfrm flipV="1">
                <a:off x="11186673" y="2280814"/>
                <a:ext cx="0" cy="71831"/>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5" name="Straight Connector 824"/>
              <p:cNvCxnSpPr/>
              <p:nvPr/>
            </p:nvCxnSpPr>
            <p:spPr bwMode="auto">
              <a:xfrm flipV="1">
                <a:off x="11327243"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6" name="Straight Connector 825"/>
              <p:cNvCxnSpPr/>
              <p:nvPr/>
            </p:nvCxnSpPr>
            <p:spPr bwMode="auto">
              <a:xfrm flipV="1">
                <a:off x="11538098" y="2170379"/>
                <a:ext cx="0" cy="18226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7" name="Straight Connector 826"/>
              <p:cNvCxnSpPr/>
              <p:nvPr/>
            </p:nvCxnSpPr>
            <p:spPr bwMode="auto">
              <a:xfrm flipV="1">
                <a:off x="10975817" y="2174480"/>
                <a:ext cx="0" cy="178165"/>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8" name="Straight Connector 827"/>
              <p:cNvCxnSpPr/>
              <p:nvPr/>
            </p:nvCxnSpPr>
            <p:spPr bwMode="auto">
              <a:xfrm flipV="1">
                <a:off x="11116387"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29" name="Straight Connector 828"/>
              <p:cNvCxnSpPr/>
              <p:nvPr/>
            </p:nvCxnSpPr>
            <p:spPr bwMode="auto">
              <a:xfrm flipV="1">
                <a:off x="11256958"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0" name="Straight Connector 829"/>
              <p:cNvCxnSpPr/>
              <p:nvPr/>
            </p:nvCxnSpPr>
            <p:spPr bwMode="auto">
              <a:xfrm flipV="1">
                <a:off x="11467813"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1" name="Straight Connector 830"/>
              <p:cNvCxnSpPr/>
              <p:nvPr/>
            </p:nvCxnSpPr>
            <p:spPr bwMode="auto">
              <a:xfrm flipV="1">
                <a:off x="11608383" y="2274464"/>
                <a:ext cx="0" cy="78181"/>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2" name="Straight Connector 831"/>
              <p:cNvCxnSpPr/>
              <p:nvPr/>
            </p:nvCxnSpPr>
            <p:spPr bwMode="auto">
              <a:xfrm flipV="1">
                <a:off x="11748953"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3" name="Straight Connector 832"/>
              <p:cNvCxnSpPr/>
              <p:nvPr/>
            </p:nvCxnSpPr>
            <p:spPr bwMode="auto">
              <a:xfrm flipV="1">
                <a:off x="11889523"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4" name="Straight Connector 833"/>
              <p:cNvCxnSpPr/>
              <p:nvPr/>
            </p:nvCxnSpPr>
            <p:spPr bwMode="auto">
              <a:xfrm flipV="1">
                <a:off x="12030094" y="2277639"/>
                <a:ext cx="0" cy="7500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5" name="Straight Connector 834"/>
              <p:cNvCxnSpPr/>
              <p:nvPr/>
            </p:nvCxnSpPr>
            <p:spPr bwMode="auto">
              <a:xfrm flipV="1">
                <a:off x="12100379"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6" name="Straight Connector 835"/>
              <p:cNvCxnSpPr/>
              <p:nvPr/>
            </p:nvCxnSpPr>
            <p:spPr bwMode="auto">
              <a:xfrm flipV="1">
                <a:off x="12240949"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7" name="Straight Connector 836"/>
              <p:cNvCxnSpPr/>
              <p:nvPr/>
            </p:nvCxnSpPr>
            <p:spPr bwMode="auto">
              <a:xfrm flipV="1">
                <a:off x="12381519"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8" name="Straight Connector 837"/>
              <p:cNvCxnSpPr/>
              <p:nvPr/>
            </p:nvCxnSpPr>
            <p:spPr bwMode="auto">
              <a:xfrm flipV="1">
                <a:off x="12451804"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39" name="Straight Connector 838"/>
              <p:cNvCxnSpPr/>
              <p:nvPr/>
            </p:nvCxnSpPr>
            <p:spPr bwMode="auto">
              <a:xfrm flipV="1">
                <a:off x="12592374"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0" name="Straight Connector 839"/>
              <p:cNvCxnSpPr/>
              <p:nvPr/>
            </p:nvCxnSpPr>
            <p:spPr bwMode="auto">
              <a:xfrm flipV="1">
                <a:off x="11819238" y="2289292"/>
                <a:ext cx="0" cy="6335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1" name="Straight Connector 840"/>
              <p:cNvCxnSpPr/>
              <p:nvPr/>
            </p:nvCxnSpPr>
            <p:spPr bwMode="auto">
              <a:xfrm flipV="1">
                <a:off x="11959809"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2" name="Straight Connector 841"/>
              <p:cNvCxnSpPr/>
              <p:nvPr/>
            </p:nvCxnSpPr>
            <p:spPr bwMode="auto">
              <a:xfrm flipV="1">
                <a:off x="12170664" y="2194982"/>
                <a:ext cx="0" cy="15766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3" name="Straight Connector 842"/>
              <p:cNvCxnSpPr/>
              <p:nvPr/>
            </p:nvCxnSpPr>
            <p:spPr bwMode="auto">
              <a:xfrm flipV="1">
                <a:off x="12662660" y="2096664"/>
                <a:ext cx="0" cy="255981"/>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4" name="Straight Connector 843"/>
              <p:cNvCxnSpPr/>
              <p:nvPr/>
            </p:nvCxnSpPr>
            <p:spPr bwMode="auto">
              <a:xfrm flipV="1">
                <a:off x="12732945"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5" name="Straight Connector 844"/>
              <p:cNvCxnSpPr/>
              <p:nvPr/>
            </p:nvCxnSpPr>
            <p:spPr bwMode="auto">
              <a:xfrm flipV="1">
                <a:off x="12873515" y="1947439"/>
                <a:ext cx="0" cy="40520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6" name="Straight Connector 845"/>
              <p:cNvCxnSpPr/>
              <p:nvPr/>
            </p:nvCxnSpPr>
            <p:spPr bwMode="auto">
              <a:xfrm flipV="1">
                <a:off x="13014085" y="2243571"/>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7" name="Straight Connector 846"/>
              <p:cNvCxnSpPr/>
              <p:nvPr/>
            </p:nvCxnSpPr>
            <p:spPr bwMode="auto">
              <a:xfrm flipV="1">
                <a:off x="8867264" y="1953789"/>
                <a:ext cx="0" cy="15755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8" name="Straight Connector 847"/>
              <p:cNvCxnSpPr/>
              <p:nvPr/>
            </p:nvCxnSpPr>
            <p:spPr bwMode="auto">
              <a:xfrm flipV="1">
                <a:off x="8726694" y="1817264"/>
                <a:ext cx="0" cy="382981"/>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49" name="Straight Connector 848"/>
              <p:cNvCxnSpPr/>
              <p:nvPr/>
            </p:nvCxnSpPr>
            <p:spPr bwMode="auto">
              <a:xfrm flipV="1">
                <a:off x="9078120" y="1753764"/>
                <a:ext cx="0" cy="37345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50" name="Straight Connector 849"/>
              <p:cNvCxnSpPr/>
              <p:nvPr/>
            </p:nvCxnSpPr>
            <p:spPr bwMode="auto">
              <a:xfrm flipV="1">
                <a:off x="12592374" y="1836314"/>
                <a:ext cx="0" cy="30360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51" name="Straight Connector 850"/>
              <p:cNvCxnSpPr/>
              <p:nvPr/>
            </p:nvCxnSpPr>
            <p:spPr bwMode="auto">
              <a:xfrm flipV="1">
                <a:off x="12662660" y="1891146"/>
                <a:ext cx="0" cy="109073"/>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52" name="Straight Connector 851"/>
              <p:cNvCxnSpPr/>
              <p:nvPr/>
            </p:nvCxnSpPr>
            <p:spPr bwMode="auto">
              <a:xfrm flipV="1">
                <a:off x="12732945" y="1764147"/>
                <a:ext cx="0" cy="199167"/>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53" name="Straight Connector 852"/>
              <p:cNvCxnSpPr/>
              <p:nvPr/>
            </p:nvCxnSpPr>
            <p:spPr bwMode="auto">
              <a:xfrm flipV="1">
                <a:off x="12732945" y="2004589"/>
                <a:ext cx="0" cy="174626"/>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cxnSp>
            <p:nvCxnSpPr>
              <p:cNvPr id="854" name="Straight Connector 853"/>
              <p:cNvCxnSpPr/>
              <p:nvPr/>
            </p:nvCxnSpPr>
            <p:spPr bwMode="auto">
              <a:xfrm flipV="1">
                <a:off x="13014085" y="1925214"/>
                <a:ext cx="0" cy="230581"/>
              </a:xfrm>
              <a:prstGeom prst="line">
                <a:avLst/>
              </a:prstGeom>
              <a:solidFill>
                <a:schemeClr val="accent1"/>
              </a:solidFill>
              <a:ln w="38100" cap="flat" cmpd="sng" algn="ctr">
                <a:solidFill>
                  <a:schemeClr val="bg2">
                    <a:lumMod val="50000"/>
                  </a:schemeClr>
                </a:solidFill>
                <a:prstDash val="solid"/>
                <a:round/>
                <a:headEnd type="none" w="med" len="med"/>
                <a:tailEnd type="none" w="med" len="med"/>
              </a:ln>
              <a:effectLst/>
            </p:spPr>
          </p:cxnSp>
        </p:grpSp>
        <p:sp>
          <p:nvSpPr>
            <p:cNvPr id="800" name="Rectangle  outline"/>
            <p:cNvSpPr/>
            <p:nvPr/>
          </p:nvSpPr>
          <p:spPr bwMode="auto">
            <a:xfrm>
              <a:off x="8582399" y="1670638"/>
              <a:ext cx="4517488" cy="693756"/>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45708" tIns="0" rIns="45708" bIns="91416" rtlCol="0" anchor="ctr">
              <a:noAutofit/>
            </a:bodyPr>
            <a:lstStyle/>
            <a:p>
              <a:pPr algn="ctr" defTabSz="914126" eaLnBrk="0" hangingPunct="0"/>
              <a:r>
                <a:rPr lang="en-US" sz="2399" dirty="0">
                  <a:solidFill>
                    <a:schemeClr val="bg1"/>
                  </a:solidFill>
                  <a:latin typeface="Calibri" panose="020F0502020204030204" pitchFamily="34" charset="0"/>
                  <a:ea typeface="Calibri Light" charset="0"/>
                  <a:cs typeface="Calibri" panose="020F0502020204030204" pitchFamily="34" charset="0"/>
                </a:rPr>
                <a:t>Intelligent Orchestration </a:t>
              </a:r>
            </a:p>
          </p:txBody>
        </p:sp>
      </p:grpSp>
      <p:sp>
        <p:nvSpPr>
          <p:cNvPr id="860" name="Arc 859"/>
          <p:cNvSpPr>
            <a:spLocks noChangeAspect="1"/>
          </p:cNvSpPr>
          <p:nvPr/>
        </p:nvSpPr>
        <p:spPr bwMode="auto">
          <a:xfrm rot="718941" flipV="1">
            <a:off x="4515642" y="2899275"/>
            <a:ext cx="1754207" cy="1529734"/>
          </a:xfrm>
          <a:prstGeom prst="arc">
            <a:avLst>
              <a:gd name="adj1" fmla="val 7976050"/>
              <a:gd name="adj2" fmla="val 13656086"/>
            </a:avLst>
          </a:prstGeom>
          <a:noFill/>
          <a:ln w="19050" cap="rnd" cmpd="sng" algn="ctr">
            <a:solidFill>
              <a:schemeClr val="accent2"/>
            </a:solidFill>
            <a:prstDash val="solid"/>
            <a:round/>
            <a:headEnd type="none" w="med" len="med"/>
            <a:tailEnd type="arrow" w="lg" len="med"/>
          </a:ln>
          <a:effectLst/>
        </p:spPr>
        <p:txBody>
          <a:bodyPr vert="horz" wrap="square" lIns="91416" tIns="45708" rIns="91416" bIns="45708" numCol="1" rtlCol="0" anchor="t" anchorCtr="0" compatLnSpc="1">
            <a:prstTxWarp prst="textNoShape">
              <a:avLst/>
            </a:prstTxWarp>
          </a:bodyPr>
          <a:lstStyle/>
          <a:p>
            <a:pPr defTabSz="914126" eaLnBrk="0" hangingPunct="0">
              <a:spcBef>
                <a:spcPct val="0"/>
              </a:spcBef>
            </a:pPr>
            <a:endParaRPr lang="en-US" sz="1799">
              <a:latin typeface="Verdana" pitchFamily="34" charset="0"/>
            </a:endParaRPr>
          </a:p>
        </p:txBody>
      </p:sp>
      <p:grpSp>
        <p:nvGrpSpPr>
          <p:cNvPr id="316" name="Group 315"/>
          <p:cNvGrpSpPr/>
          <p:nvPr/>
        </p:nvGrpSpPr>
        <p:grpSpPr>
          <a:xfrm>
            <a:off x="4955463" y="1563512"/>
            <a:ext cx="841029" cy="1707631"/>
            <a:chOff x="5737780" y="1947073"/>
            <a:chExt cx="841248" cy="1220815"/>
          </a:xfrm>
        </p:grpSpPr>
        <p:sp>
          <p:nvSpPr>
            <p:cNvPr id="317" name="Triangle 4"/>
            <p:cNvSpPr/>
            <p:nvPr/>
          </p:nvSpPr>
          <p:spPr bwMode="auto">
            <a:xfrm>
              <a:off x="5944147" y="1947073"/>
              <a:ext cx="428514" cy="151010"/>
            </a:xfrm>
            <a:prstGeom prst="triangl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rtlCol="0" anchor="ctr">
              <a:normAutofit fontScale="25000" lnSpcReduction="20000"/>
            </a:bodyPr>
            <a:lstStyle/>
            <a:p>
              <a:pPr algn="ctr" defTabSz="914126" eaLnBrk="0" hangingPunct="0"/>
              <a:endParaRPr lang="en-US" sz="1200" dirty="0" err="1">
                <a:latin typeface="Calibri" pitchFamily="34" charset="0"/>
              </a:endParaRPr>
            </a:p>
          </p:txBody>
        </p:sp>
        <p:sp>
          <p:nvSpPr>
            <p:cNvPr id="318" name="Rectangle 317"/>
            <p:cNvSpPr/>
            <p:nvPr/>
          </p:nvSpPr>
          <p:spPr bwMode="auto">
            <a:xfrm rot="10800000" flipH="1" flipV="1">
              <a:off x="5737780" y="2068643"/>
              <a:ext cx="841248" cy="1099245"/>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45708" rIns="0" bIns="0" rtlCol="0" anchor="ctr">
              <a:noAutofit/>
            </a:bodyPr>
            <a:lstStyle/>
            <a:p>
              <a:pPr algn="ctr" eaLnBrk="0" hangingPunct="0">
                <a:lnSpc>
                  <a:spcPct val="80000"/>
                </a:lnSpc>
              </a:pPr>
              <a:r>
                <a:rPr lang="en-US" sz="1200" b="1" dirty="0">
                  <a:solidFill>
                    <a:schemeClr val="tx2"/>
                  </a:solidFill>
                  <a:latin typeface="Calibri" charset="0"/>
                  <a:ea typeface="Calibri" charset="0"/>
                  <a:cs typeface="Calibri" charset="0"/>
                </a:rPr>
                <a:t>Marketing</a:t>
              </a:r>
            </a:p>
          </p:txBody>
        </p:sp>
      </p:grpSp>
      <p:grpSp>
        <p:nvGrpSpPr>
          <p:cNvPr id="319" name="Group 318"/>
          <p:cNvGrpSpPr/>
          <p:nvPr/>
        </p:nvGrpSpPr>
        <p:grpSpPr>
          <a:xfrm>
            <a:off x="5870412" y="1563512"/>
            <a:ext cx="841029" cy="1707631"/>
            <a:chOff x="6636088" y="1947073"/>
            <a:chExt cx="841248" cy="1220815"/>
          </a:xfrm>
        </p:grpSpPr>
        <p:sp>
          <p:nvSpPr>
            <p:cNvPr id="320" name="Triangle 533"/>
            <p:cNvSpPr/>
            <p:nvPr/>
          </p:nvSpPr>
          <p:spPr bwMode="auto">
            <a:xfrm>
              <a:off x="6842455" y="1947073"/>
              <a:ext cx="428514" cy="151010"/>
            </a:xfrm>
            <a:prstGeom prst="triangl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rtlCol="0" anchor="ctr">
              <a:normAutofit fontScale="25000" lnSpcReduction="20000"/>
            </a:bodyPr>
            <a:lstStyle/>
            <a:p>
              <a:pPr algn="ctr" defTabSz="914126" eaLnBrk="0" hangingPunct="0"/>
              <a:endParaRPr lang="en-US" sz="1200" dirty="0" err="1">
                <a:latin typeface="Calibri" pitchFamily="34" charset="0"/>
              </a:endParaRPr>
            </a:p>
          </p:txBody>
        </p:sp>
        <p:sp>
          <p:nvSpPr>
            <p:cNvPr id="321" name="Rectangle 320"/>
            <p:cNvSpPr/>
            <p:nvPr/>
          </p:nvSpPr>
          <p:spPr bwMode="auto">
            <a:xfrm rot="10800000" flipH="1" flipV="1">
              <a:off x="6636088" y="2068642"/>
              <a:ext cx="841248" cy="1099246"/>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45708" rIns="0" bIns="0" rtlCol="0" anchor="ctr">
              <a:noAutofit/>
            </a:bodyPr>
            <a:lstStyle/>
            <a:p>
              <a:pPr algn="ctr" defTabSz="914126" eaLnBrk="0" hangingPunct="0">
                <a:lnSpc>
                  <a:spcPct val="80000"/>
                </a:lnSpc>
              </a:pPr>
              <a:r>
                <a:rPr lang="en-US" sz="1200" b="1" dirty="0">
                  <a:solidFill>
                    <a:schemeClr val="tx2"/>
                  </a:solidFill>
                  <a:latin typeface="Calibri" charset="0"/>
                  <a:ea typeface="Calibri" charset="0"/>
                  <a:cs typeface="Calibri" charset="0"/>
                </a:rPr>
                <a:t>Product /</a:t>
              </a:r>
              <a:br>
                <a:rPr lang="en-US" sz="1200" b="1" dirty="0">
                  <a:solidFill>
                    <a:schemeClr val="tx2"/>
                  </a:solidFill>
                  <a:latin typeface="Calibri" charset="0"/>
                  <a:ea typeface="Calibri" charset="0"/>
                  <a:cs typeface="Calibri" charset="0"/>
                </a:rPr>
              </a:br>
              <a:r>
                <a:rPr lang="en-US" sz="1200" b="1" dirty="0">
                  <a:solidFill>
                    <a:schemeClr val="tx2"/>
                  </a:solidFill>
                  <a:latin typeface="Calibri" charset="0"/>
                  <a:ea typeface="Calibri" charset="0"/>
                  <a:cs typeface="Calibri" charset="0"/>
                </a:rPr>
                <a:t> </a:t>
              </a:r>
              <a:r>
                <a:rPr lang="en-US" sz="1200" b="1" dirty="0" err="1">
                  <a:solidFill>
                    <a:schemeClr val="tx2"/>
                  </a:solidFill>
                  <a:latin typeface="Calibri" charset="0"/>
                  <a:ea typeface="Calibri" charset="0"/>
                  <a:cs typeface="Calibri" charset="0"/>
                </a:rPr>
                <a:t>IoT</a:t>
              </a:r>
              <a:endParaRPr lang="en-US" sz="1200" b="1" dirty="0">
                <a:solidFill>
                  <a:schemeClr val="tx2"/>
                </a:solidFill>
                <a:latin typeface="Calibri" charset="0"/>
                <a:ea typeface="Calibri" charset="0"/>
                <a:cs typeface="Calibri" charset="0"/>
              </a:endParaRPr>
            </a:p>
          </p:txBody>
        </p:sp>
      </p:grpSp>
      <p:grpSp>
        <p:nvGrpSpPr>
          <p:cNvPr id="322" name="Group 321"/>
          <p:cNvGrpSpPr/>
          <p:nvPr/>
        </p:nvGrpSpPr>
        <p:grpSpPr>
          <a:xfrm>
            <a:off x="6785360" y="1563512"/>
            <a:ext cx="841029" cy="1707631"/>
            <a:chOff x="7543110" y="1947073"/>
            <a:chExt cx="841248" cy="1220815"/>
          </a:xfrm>
        </p:grpSpPr>
        <p:sp>
          <p:nvSpPr>
            <p:cNvPr id="323" name="Triangle 534"/>
            <p:cNvSpPr/>
            <p:nvPr/>
          </p:nvSpPr>
          <p:spPr bwMode="auto">
            <a:xfrm>
              <a:off x="7749477" y="1947073"/>
              <a:ext cx="428514" cy="151010"/>
            </a:xfrm>
            <a:prstGeom prst="triangl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rtlCol="0" anchor="ctr">
              <a:normAutofit fontScale="25000" lnSpcReduction="20000"/>
            </a:bodyPr>
            <a:lstStyle/>
            <a:p>
              <a:pPr algn="ctr" defTabSz="914126" eaLnBrk="0" hangingPunct="0"/>
              <a:endParaRPr lang="en-US" sz="1200" dirty="0" err="1">
                <a:latin typeface="Calibri" pitchFamily="34" charset="0"/>
              </a:endParaRPr>
            </a:p>
          </p:txBody>
        </p:sp>
        <p:sp>
          <p:nvSpPr>
            <p:cNvPr id="324" name="Rectangle 323"/>
            <p:cNvSpPr/>
            <p:nvPr/>
          </p:nvSpPr>
          <p:spPr bwMode="auto">
            <a:xfrm rot="10800000" flipH="1" flipV="1">
              <a:off x="7543110" y="2068642"/>
              <a:ext cx="841248" cy="1099246"/>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45708" rIns="0" bIns="0" rtlCol="0" anchor="ctr">
              <a:noAutofit/>
            </a:bodyPr>
            <a:lstStyle/>
            <a:p>
              <a:pPr algn="ctr" defTabSz="914126" eaLnBrk="0" hangingPunct="0">
                <a:lnSpc>
                  <a:spcPct val="80000"/>
                </a:lnSpc>
              </a:pPr>
              <a:r>
                <a:rPr lang="en-US" sz="1200" b="1" dirty="0" err="1">
                  <a:solidFill>
                    <a:schemeClr val="tx2"/>
                  </a:solidFill>
                  <a:latin typeface="Calibri" charset="0"/>
                  <a:ea typeface="Calibri" charset="0"/>
                  <a:cs typeface="Calibri" charset="0"/>
                </a:rPr>
                <a:t>eCommerce</a:t>
              </a:r>
              <a:endParaRPr lang="en-US" sz="1200" b="1" dirty="0">
                <a:solidFill>
                  <a:schemeClr val="tx2"/>
                </a:solidFill>
                <a:latin typeface="Calibri" charset="0"/>
                <a:ea typeface="Calibri" charset="0"/>
                <a:cs typeface="Calibri" charset="0"/>
              </a:endParaRPr>
            </a:p>
          </p:txBody>
        </p:sp>
      </p:grpSp>
      <p:grpSp>
        <p:nvGrpSpPr>
          <p:cNvPr id="325" name="Group 324"/>
          <p:cNvGrpSpPr/>
          <p:nvPr/>
        </p:nvGrpSpPr>
        <p:grpSpPr>
          <a:xfrm>
            <a:off x="7700309" y="1563512"/>
            <a:ext cx="841029" cy="1707631"/>
            <a:chOff x="8450131" y="1947073"/>
            <a:chExt cx="841248" cy="1220815"/>
          </a:xfrm>
        </p:grpSpPr>
        <p:sp>
          <p:nvSpPr>
            <p:cNvPr id="326" name="Triangle 535"/>
            <p:cNvSpPr/>
            <p:nvPr/>
          </p:nvSpPr>
          <p:spPr bwMode="auto">
            <a:xfrm>
              <a:off x="8656498" y="1947073"/>
              <a:ext cx="428514" cy="151010"/>
            </a:xfrm>
            <a:prstGeom prst="triangl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rtlCol="0" anchor="ctr">
              <a:normAutofit fontScale="25000" lnSpcReduction="20000"/>
            </a:bodyPr>
            <a:lstStyle/>
            <a:p>
              <a:pPr algn="ctr" defTabSz="914126" eaLnBrk="0" hangingPunct="0"/>
              <a:endParaRPr lang="en-US" sz="1200" dirty="0" err="1">
                <a:latin typeface="Calibri" pitchFamily="34" charset="0"/>
              </a:endParaRPr>
            </a:p>
          </p:txBody>
        </p:sp>
        <p:sp>
          <p:nvSpPr>
            <p:cNvPr id="327" name="Rectangle 326"/>
            <p:cNvSpPr/>
            <p:nvPr/>
          </p:nvSpPr>
          <p:spPr bwMode="auto">
            <a:xfrm rot="10800000" flipH="1" flipV="1">
              <a:off x="8450131" y="2068643"/>
              <a:ext cx="841248" cy="1099245"/>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45708" rIns="0" bIns="0" rtlCol="0" anchor="ctr">
              <a:noAutofit/>
            </a:bodyPr>
            <a:lstStyle/>
            <a:p>
              <a:pPr algn="ctr" defTabSz="914126" eaLnBrk="0" hangingPunct="0">
                <a:lnSpc>
                  <a:spcPct val="80000"/>
                </a:lnSpc>
              </a:pPr>
              <a:r>
                <a:rPr lang="en-US" sz="1200" b="1" dirty="0">
                  <a:solidFill>
                    <a:schemeClr val="tx2"/>
                  </a:solidFill>
                  <a:latin typeface="Calibri" charset="0"/>
                  <a:ea typeface="Calibri" charset="0"/>
                  <a:cs typeface="Calibri" charset="0"/>
                </a:rPr>
                <a:t>Sales / </a:t>
              </a:r>
            </a:p>
            <a:p>
              <a:pPr algn="ctr" defTabSz="914126" eaLnBrk="0" hangingPunct="0">
                <a:lnSpc>
                  <a:spcPct val="80000"/>
                </a:lnSpc>
              </a:pPr>
              <a:r>
                <a:rPr lang="en-US" sz="1200" b="1" dirty="0">
                  <a:solidFill>
                    <a:schemeClr val="tx2"/>
                  </a:solidFill>
                  <a:latin typeface="Calibri" charset="0"/>
                  <a:ea typeface="Calibri" charset="0"/>
                  <a:cs typeface="Calibri" charset="0"/>
                </a:rPr>
                <a:t>CRM</a:t>
              </a:r>
            </a:p>
          </p:txBody>
        </p:sp>
      </p:grpSp>
      <p:grpSp>
        <p:nvGrpSpPr>
          <p:cNvPr id="328" name="Group 327"/>
          <p:cNvGrpSpPr/>
          <p:nvPr/>
        </p:nvGrpSpPr>
        <p:grpSpPr>
          <a:xfrm>
            <a:off x="8615257" y="1563512"/>
            <a:ext cx="841029" cy="1707631"/>
            <a:chOff x="9348956" y="1947073"/>
            <a:chExt cx="841248" cy="1220815"/>
          </a:xfrm>
        </p:grpSpPr>
        <p:sp>
          <p:nvSpPr>
            <p:cNvPr id="329" name="Triangle 536"/>
            <p:cNvSpPr/>
            <p:nvPr/>
          </p:nvSpPr>
          <p:spPr bwMode="auto">
            <a:xfrm>
              <a:off x="9555323" y="1947073"/>
              <a:ext cx="428514" cy="151010"/>
            </a:xfrm>
            <a:prstGeom prst="triangl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tIns="45708" rIns="45708" rtlCol="0" anchor="ctr">
              <a:normAutofit fontScale="25000" lnSpcReduction="20000"/>
            </a:bodyPr>
            <a:lstStyle/>
            <a:p>
              <a:pPr algn="ctr" defTabSz="914126" eaLnBrk="0" hangingPunct="0"/>
              <a:endParaRPr lang="en-US" sz="1200" dirty="0" err="1">
                <a:latin typeface="Calibri" pitchFamily="34" charset="0"/>
              </a:endParaRPr>
            </a:p>
          </p:txBody>
        </p:sp>
        <p:sp>
          <p:nvSpPr>
            <p:cNvPr id="330" name="Rectangle 329"/>
            <p:cNvSpPr/>
            <p:nvPr/>
          </p:nvSpPr>
          <p:spPr bwMode="auto">
            <a:xfrm rot="10800000" flipH="1" flipV="1">
              <a:off x="9348956" y="2068644"/>
              <a:ext cx="841248" cy="1099244"/>
            </a:xfrm>
            <a:prstGeom prst="rect">
              <a:avLst/>
            </a:prstGeom>
            <a:solidFill>
              <a:schemeClr val="bg1"/>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45708" rIns="0" bIns="0" rtlCol="0" anchor="ctr">
              <a:noAutofit/>
            </a:bodyPr>
            <a:lstStyle/>
            <a:p>
              <a:pPr algn="ctr" defTabSz="914126" eaLnBrk="0" hangingPunct="0">
                <a:lnSpc>
                  <a:spcPct val="80000"/>
                </a:lnSpc>
              </a:pPr>
              <a:r>
                <a:rPr lang="en-US" sz="1200" b="1" dirty="0">
                  <a:solidFill>
                    <a:schemeClr val="tx2"/>
                  </a:solidFill>
                  <a:latin typeface="Calibri" charset="0"/>
                  <a:ea typeface="Calibri" charset="0"/>
                  <a:cs typeface="Calibri" charset="0"/>
                </a:rPr>
                <a:t>Service /</a:t>
              </a:r>
            </a:p>
            <a:p>
              <a:pPr algn="ctr" defTabSz="914126" eaLnBrk="0" hangingPunct="0">
                <a:lnSpc>
                  <a:spcPct val="80000"/>
                </a:lnSpc>
              </a:pPr>
              <a:r>
                <a:rPr lang="en-US" sz="1200" b="1" dirty="0">
                  <a:solidFill>
                    <a:schemeClr val="tx2"/>
                  </a:solidFill>
                  <a:latin typeface="Calibri" charset="0"/>
                  <a:ea typeface="Calibri" charset="0"/>
                  <a:cs typeface="Calibri" charset="0"/>
                </a:rPr>
                <a:t> Support</a:t>
              </a:r>
            </a:p>
          </p:txBody>
        </p:sp>
      </p:grpSp>
      <p:sp>
        <p:nvSpPr>
          <p:cNvPr id="331" name="Freeform 330"/>
          <p:cNvSpPr/>
          <p:nvPr/>
        </p:nvSpPr>
        <p:spPr bwMode="auto">
          <a:xfrm flipV="1">
            <a:off x="4982593" y="2688529"/>
            <a:ext cx="800146" cy="551866"/>
          </a:xfrm>
          <a:custGeom>
            <a:avLst/>
            <a:gdLst>
              <a:gd name="connsiteX0" fmla="*/ 785817 w 800354"/>
              <a:gd name="connsiteY0" fmla="*/ 29075 h 552010"/>
              <a:gd name="connsiteX1" fmla="*/ 800354 w 800354"/>
              <a:gd name="connsiteY1" fmla="*/ 14537 h 552010"/>
              <a:gd name="connsiteX2" fmla="*/ 785817 w 800354"/>
              <a:gd name="connsiteY2" fmla="*/ 0 h 552010"/>
              <a:gd name="connsiteX3" fmla="*/ 771280 w 800354"/>
              <a:gd name="connsiteY3" fmla="*/ 14537 h 552010"/>
              <a:gd name="connsiteX4" fmla="*/ 785817 w 800354"/>
              <a:gd name="connsiteY4" fmla="*/ 29075 h 552010"/>
              <a:gd name="connsiteX5" fmla="*/ 734401 w 800354"/>
              <a:gd name="connsiteY5" fmla="*/ 29075 h 552010"/>
              <a:gd name="connsiteX6" fmla="*/ 748938 w 800354"/>
              <a:gd name="connsiteY6" fmla="*/ 14537 h 552010"/>
              <a:gd name="connsiteX7" fmla="*/ 734401 w 800354"/>
              <a:gd name="connsiteY7" fmla="*/ 0 h 552010"/>
              <a:gd name="connsiteX8" fmla="*/ 719864 w 800354"/>
              <a:gd name="connsiteY8" fmla="*/ 14537 h 552010"/>
              <a:gd name="connsiteX9" fmla="*/ 734401 w 800354"/>
              <a:gd name="connsiteY9" fmla="*/ 29075 h 552010"/>
              <a:gd name="connsiteX10" fmla="*/ 682983 w 800354"/>
              <a:gd name="connsiteY10" fmla="*/ 29075 h 552010"/>
              <a:gd name="connsiteX11" fmla="*/ 697521 w 800354"/>
              <a:gd name="connsiteY11" fmla="*/ 14537 h 552010"/>
              <a:gd name="connsiteX12" fmla="*/ 682983 w 800354"/>
              <a:gd name="connsiteY12" fmla="*/ 0 h 552010"/>
              <a:gd name="connsiteX13" fmla="*/ 668446 w 800354"/>
              <a:gd name="connsiteY13" fmla="*/ 14537 h 552010"/>
              <a:gd name="connsiteX14" fmla="*/ 682983 w 800354"/>
              <a:gd name="connsiteY14" fmla="*/ 29075 h 552010"/>
              <a:gd name="connsiteX15" fmla="*/ 631565 w 800354"/>
              <a:gd name="connsiteY15" fmla="*/ 29075 h 552010"/>
              <a:gd name="connsiteX16" fmla="*/ 646102 w 800354"/>
              <a:gd name="connsiteY16" fmla="*/ 14537 h 552010"/>
              <a:gd name="connsiteX17" fmla="*/ 631565 w 800354"/>
              <a:gd name="connsiteY17" fmla="*/ 0 h 552010"/>
              <a:gd name="connsiteX18" fmla="*/ 617027 w 800354"/>
              <a:gd name="connsiteY18" fmla="*/ 14537 h 552010"/>
              <a:gd name="connsiteX19" fmla="*/ 631565 w 800354"/>
              <a:gd name="connsiteY19" fmla="*/ 29075 h 552010"/>
              <a:gd name="connsiteX20" fmla="*/ 580146 w 800354"/>
              <a:gd name="connsiteY20" fmla="*/ 29075 h 552010"/>
              <a:gd name="connsiteX21" fmla="*/ 594683 w 800354"/>
              <a:gd name="connsiteY21" fmla="*/ 14537 h 552010"/>
              <a:gd name="connsiteX22" fmla="*/ 580146 w 800354"/>
              <a:gd name="connsiteY22" fmla="*/ 0 h 552010"/>
              <a:gd name="connsiteX23" fmla="*/ 565608 w 800354"/>
              <a:gd name="connsiteY23" fmla="*/ 14537 h 552010"/>
              <a:gd name="connsiteX24" fmla="*/ 580146 w 800354"/>
              <a:gd name="connsiteY24" fmla="*/ 29075 h 552010"/>
              <a:gd name="connsiteX25" fmla="*/ 528726 w 800354"/>
              <a:gd name="connsiteY25" fmla="*/ 29075 h 552010"/>
              <a:gd name="connsiteX26" fmla="*/ 543263 w 800354"/>
              <a:gd name="connsiteY26" fmla="*/ 14537 h 552010"/>
              <a:gd name="connsiteX27" fmla="*/ 528726 w 800354"/>
              <a:gd name="connsiteY27" fmla="*/ 0 h 552010"/>
              <a:gd name="connsiteX28" fmla="*/ 514189 w 800354"/>
              <a:gd name="connsiteY28" fmla="*/ 14537 h 552010"/>
              <a:gd name="connsiteX29" fmla="*/ 528726 w 800354"/>
              <a:gd name="connsiteY29" fmla="*/ 29075 h 552010"/>
              <a:gd name="connsiteX30" fmla="*/ 477307 w 800354"/>
              <a:gd name="connsiteY30" fmla="*/ 29075 h 552010"/>
              <a:gd name="connsiteX31" fmla="*/ 491844 w 800354"/>
              <a:gd name="connsiteY31" fmla="*/ 14537 h 552010"/>
              <a:gd name="connsiteX32" fmla="*/ 477307 w 800354"/>
              <a:gd name="connsiteY32" fmla="*/ 0 h 552010"/>
              <a:gd name="connsiteX33" fmla="*/ 462770 w 800354"/>
              <a:gd name="connsiteY33" fmla="*/ 14537 h 552010"/>
              <a:gd name="connsiteX34" fmla="*/ 477307 w 800354"/>
              <a:gd name="connsiteY34" fmla="*/ 29075 h 552010"/>
              <a:gd name="connsiteX35" fmla="*/ 425888 w 800354"/>
              <a:gd name="connsiteY35" fmla="*/ 29075 h 552010"/>
              <a:gd name="connsiteX36" fmla="*/ 440425 w 800354"/>
              <a:gd name="connsiteY36" fmla="*/ 14537 h 552010"/>
              <a:gd name="connsiteX37" fmla="*/ 425888 w 800354"/>
              <a:gd name="connsiteY37" fmla="*/ 0 h 552010"/>
              <a:gd name="connsiteX38" fmla="*/ 411351 w 800354"/>
              <a:gd name="connsiteY38" fmla="*/ 14537 h 552010"/>
              <a:gd name="connsiteX39" fmla="*/ 425888 w 800354"/>
              <a:gd name="connsiteY39" fmla="*/ 29075 h 552010"/>
              <a:gd name="connsiteX40" fmla="*/ 374469 w 800354"/>
              <a:gd name="connsiteY40" fmla="*/ 29075 h 552010"/>
              <a:gd name="connsiteX41" fmla="*/ 389006 w 800354"/>
              <a:gd name="connsiteY41" fmla="*/ 14537 h 552010"/>
              <a:gd name="connsiteX42" fmla="*/ 374469 w 800354"/>
              <a:gd name="connsiteY42" fmla="*/ 0 h 552010"/>
              <a:gd name="connsiteX43" fmla="*/ 359932 w 800354"/>
              <a:gd name="connsiteY43" fmla="*/ 14537 h 552010"/>
              <a:gd name="connsiteX44" fmla="*/ 374469 w 800354"/>
              <a:gd name="connsiteY44" fmla="*/ 29075 h 552010"/>
              <a:gd name="connsiteX45" fmla="*/ 323051 w 800354"/>
              <a:gd name="connsiteY45" fmla="*/ 29075 h 552010"/>
              <a:gd name="connsiteX46" fmla="*/ 337589 w 800354"/>
              <a:gd name="connsiteY46" fmla="*/ 14537 h 552010"/>
              <a:gd name="connsiteX47" fmla="*/ 323051 w 800354"/>
              <a:gd name="connsiteY47" fmla="*/ 0 h 552010"/>
              <a:gd name="connsiteX48" fmla="*/ 308514 w 800354"/>
              <a:gd name="connsiteY48" fmla="*/ 14537 h 552010"/>
              <a:gd name="connsiteX49" fmla="*/ 323051 w 800354"/>
              <a:gd name="connsiteY49" fmla="*/ 29075 h 552010"/>
              <a:gd name="connsiteX50" fmla="*/ 271633 w 800354"/>
              <a:gd name="connsiteY50" fmla="*/ 29075 h 552010"/>
              <a:gd name="connsiteX51" fmla="*/ 286170 w 800354"/>
              <a:gd name="connsiteY51" fmla="*/ 14537 h 552010"/>
              <a:gd name="connsiteX52" fmla="*/ 271633 w 800354"/>
              <a:gd name="connsiteY52" fmla="*/ 0 h 552010"/>
              <a:gd name="connsiteX53" fmla="*/ 257095 w 800354"/>
              <a:gd name="connsiteY53" fmla="*/ 14537 h 552010"/>
              <a:gd name="connsiteX54" fmla="*/ 271633 w 800354"/>
              <a:gd name="connsiteY54" fmla="*/ 29075 h 552010"/>
              <a:gd name="connsiteX55" fmla="*/ 220214 w 800354"/>
              <a:gd name="connsiteY55" fmla="*/ 29075 h 552010"/>
              <a:gd name="connsiteX56" fmla="*/ 234751 w 800354"/>
              <a:gd name="connsiteY56" fmla="*/ 14537 h 552010"/>
              <a:gd name="connsiteX57" fmla="*/ 220214 w 800354"/>
              <a:gd name="connsiteY57" fmla="*/ 0 h 552010"/>
              <a:gd name="connsiteX58" fmla="*/ 205676 w 800354"/>
              <a:gd name="connsiteY58" fmla="*/ 14537 h 552010"/>
              <a:gd name="connsiteX59" fmla="*/ 220214 w 800354"/>
              <a:gd name="connsiteY59" fmla="*/ 29075 h 552010"/>
              <a:gd name="connsiteX60" fmla="*/ 168794 w 800354"/>
              <a:gd name="connsiteY60" fmla="*/ 29075 h 552010"/>
              <a:gd name="connsiteX61" fmla="*/ 183331 w 800354"/>
              <a:gd name="connsiteY61" fmla="*/ 14537 h 552010"/>
              <a:gd name="connsiteX62" fmla="*/ 168794 w 800354"/>
              <a:gd name="connsiteY62" fmla="*/ 0 h 552010"/>
              <a:gd name="connsiteX63" fmla="*/ 154257 w 800354"/>
              <a:gd name="connsiteY63" fmla="*/ 14537 h 552010"/>
              <a:gd name="connsiteX64" fmla="*/ 168794 w 800354"/>
              <a:gd name="connsiteY64" fmla="*/ 29075 h 552010"/>
              <a:gd name="connsiteX65" fmla="*/ 117375 w 800354"/>
              <a:gd name="connsiteY65" fmla="*/ 29075 h 552010"/>
              <a:gd name="connsiteX66" fmla="*/ 131912 w 800354"/>
              <a:gd name="connsiteY66" fmla="*/ 14537 h 552010"/>
              <a:gd name="connsiteX67" fmla="*/ 117375 w 800354"/>
              <a:gd name="connsiteY67" fmla="*/ 0 h 552010"/>
              <a:gd name="connsiteX68" fmla="*/ 102838 w 800354"/>
              <a:gd name="connsiteY68" fmla="*/ 14537 h 552010"/>
              <a:gd name="connsiteX69" fmla="*/ 117375 w 800354"/>
              <a:gd name="connsiteY69" fmla="*/ 29075 h 552010"/>
              <a:gd name="connsiteX70" fmla="*/ 65956 w 800354"/>
              <a:gd name="connsiteY70" fmla="*/ 29075 h 552010"/>
              <a:gd name="connsiteX71" fmla="*/ 80493 w 800354"/>
              <a:gd name="connsiteY71" fmla="*/ 14537 h 552010"/>
              <a:gd name="connsiteX72" fmla="*/ 65956 w 800354"/>
              <a:gd name="connsiteY72" fmla="*/ 0 h 552010"/>
              <a:gd name="connsiteX73" fmla="*/ 51419 w 800354"/>
              <a:gd name="connsiteY73" fmla="*/ 14537 h 552010"/>
              <a:gd name="connsiteX74" fmla="*/ 65956 w 800354"/>
              <a:gd name="connsiteY74" fmla="*/ 29075 h 552010"/>
              <a:gd name="connsiteX75" fmla="*/ 14537 w 800354"/>
              <a:gd name="connsiteY75" fmla="*/ 29075 h 552010"/>
              <a:gd name="connsiteX76" fmla="*/ 29074 w 800354"/>
              <a:gd name="connsiteY76" fmla="*/ 14537 h 552010"/>
              <a:gd name="connsiteX77" fmla="*/ 14537 w 800354"/>
              <a:gd name="connsiteY77" fmla="*/ 0 h 552010"/>
              <a:gd name="connsiteX78" fmla="*/ 0 w 800354"/>
              <a:gd name="connsiteY78" fmla="*/ 14537 h 552010"/>
              <a:gd name="connsiteX79" fmla="*/ 14537 w 800354"/>
              <a:gd name="connsiteY79" fmla="*/ 29075 h 552010"/>
              <a:gd name="connsiteX80" fmla="*/ 785817 w 800354"/>
              <a:gd name="connsiteY80" fmla="*/ 81571 h 552010"/>
              <a:gd name="connsiteX81" fmla="*/ 800354 w 800354"/>
              <a:gd name="connsiteY81" fmla="*/ 67034 h 552010"/>
              <a:gd name="connsiteX82" fmla="*/ 785817 w 800354"/>
              <a:gd name="connsiteY82" fmla="*/ 52497 h 552010"/>
              <a:gd name="connsiteX83" fmla="*/ 771280 w 800354"/>
              <a:gd name="connsiteY83" fmla="*/ 67034 h 552010"/>
              <a:gd name="connsiteX84" fmla="*/ 785817 w 800354"/>
              <a:gd name="connsiteY84" fmla="*/ 81571 h 552010"/>
              <a:gd name="connsiteX85" fmla="*/ 734401 w 800354"/>
              <a:gd name="connsiteY85" fmla="*/ 81571 h 552010"/>
              <a:gd name="connsiteX86" fmla="*/ 748938 w 800354"/>
              <a:gd name="connsiteY86" fmla="*/ 67034 h 552010"/>
              <a:gd name="connsiteX87" fmla="*/ 734401 w 800354"/>
              <a:gd name="connsiteY87" fmla="*/ 52497 h 552010"/>
              <a:gd name="connsiteX88" fmla="*/ 719864 w 800354"/>
              <a:gd name="connsiteY88" fmla="*/ 67034 h 552010"/>
              <a:gd name="connsiteX89" fmla="*/ 734401 w 800354"/>
              <a:gd name="connsiteY89" fmla="*/ 81571 h 552010"/>
              <a:gd name="connsiteX90" fmla="*/ 682983 w 800354"/>
              <a:gd name="connsiteY90" fmla="*/ 81571 h 552010"/>
              <a:gd name="connsiteX91" fmla="*/ 697521 w 800354"/>
              <a:gd name="connsiteY91" fmla="*/ 67034 h 552010"/>
              <a:gd name="connsiteX92" fmla="*/ 682983 w 800354"/>
              <a:gd name="connsiteY92" fmla="*/ 52497 h 552010"/>
              <a:gd name="connsiteX93" fmla="*/ 668446 w 800354"/>
              <a:gd name="connsiteY93" fmla="*/ 67034 h 552010"/>
              <a:gd name="connsiteX94" fmla="*/ 682983 w 800354"/>
              <a:gd name="connsiteY94" fmla="*/ 81571 h 552010"/>
              <a:gd name="connsiteX95" fmla="*/ 631565 w 800354"/>
              <a:gd name="connsiteY95" fmla="*/ 81571 h 552010"/>
              <a:gd name="connsiteX96" fmla="*/ 646102 w 800354"/>
              <a:gd name="connsiteY96" fmla="*/ 67034 h 552010"/>
              <a:gd name="connsiteX97" fmla="*/ 631565 w 800354"/>
              <a:gd name="connsiteY97" fmla="*/ 52497 h 552010"/>
              <a:gd name="connsiteX98" fmla="*/ 617027 w 800354"/>
              <a:gd name="connsiteY98" fmla="*/ 67034 h 552010"/>
              <a:gd name="connsiteX99" fmla="*/ 631565 w 800354"/>
              <a:gd name="connsiteY99" fmla="*/ 81571 h 552010"/>
              <a:gd name="connsiteX100" fmla="*/ 580146 w 800354"/>
              <a:gd name="connsiteY100" fmla="*/ 81571 h 552010"/>
              <a:gd name="connsiteX101" fmla="*/ 594683 w 800354"/>
              <a:gd name="connsiteY101" fmla="*/ 67034 h 552010"/>
              <a:gd name="connsiteX102" fmla="*/ 580146 w 800354"/>
              <a:gd name="connsiteY102" fmla="*/ 52497 h 552010"/>
              <a:gd name="connsiteX103" fmla="*/ 565608 w 800354"/>
              <a:gd name="connsiteY103" fmla="*/ 67034 h 552010"/>
              <a:gd name="connsiteX104" fmla="*/ 580146 w 800354"/>
              <a:gd name="connsiteY104" fmla="*/ 81571 h 552010"/>
              <a:gd name="connsiteX105" fmla="*/ 528726 w 800354"/>
              <a:gd name="connsiteY105" fmla="*/ 81571 h 552010"/>
              <a:gd name="connsiteX106" fmla="*/ 543263 w 800354"/>
              <a:gd name="connsiteY106" fmla="*/ 67034 h 552010"/>
              <a:gd name="connsiteX107" fmla="*/ 528726 w 800354"/>
              <a:gd name="connsiteY107" fmla="*/ 52497 h 552010"/>
              <a:gd name="connsiteX108" fmla="*/ 514189 w 800354"/>
              <a:gd name="connsiteY108" fmla="*/ 67034 h 552010"/>
              <a:gd name="connsiteX109" fmla="*/ 528726 w 800354"/>
              <a:gd name="connsiteY109" fmla="*/ 81571 h 552010"/>
              <a:gd name="connsiteX110" fmla="*/ 477307 w 800354"/>
              <a:gd name="connsiteY110" fmla="*/ 81571 h 552010"/>
              <a:gd name="connsiteX111" fmla="*/ 491844 w 800354"/>
              <a:gd name="connsiteY111" fmla="*/ 67034 h 552010"/>
              <a:gd name="connsiteX112" fmla="*/ 477307 w 800354"/>
              <a:gd name="connsiteY112" fmla="*/ 52497 h 552010"/>
              <a:gd name="connsiteX113" fmla="*/ 462770 w 800354"/>
              <a:gd name="connsiteY113" fmla="*/ 67034 h 552010"/>
              <a:gd name="connsiteX114" fmla="*/ 477307 w 800354"/>
              <a:gd name="connsiteY114" fmla="*/ 81571 h 552010"/>
              <a:gd name="connsiteX115" fmla="*/ 425888 w 800354"/>
              <a:gd name="connsiteY115" fmla="*/ 81571 h 552010"/>
              <a:gd name="connsiteX116" fmla="*/ 440425 w 800354"/>
              <a:gd name="connsiteY116" fmla="*/ 67034 h 552010"/>
              <a:gd name="connsiteX117" fmla="*/ 425888 w 800354"/>
              <a:gd name="connsiteY117" fmla="*/ 52497 h 552010"/>
              <a:gd name="connsiteX118" fmla="*/ 411351 w 800354"/>
              <a:gd name="connsiteY118" fmla="*/ 67034 h 552010"/>
              <a:gd name="connsiteX119" fmla="*/ 425888 w 800354"/>
              <a:gd name="connsiteY119" fmla="*/ 81571 h 552010"/>
              <a:gd name="connsiteX120" fmla="*/ 374469 w 800354"/>
              <a:gd name="connsiteY120" fmla="*/ 81571 h 552010"/>
              <a:gd name="connsiteX121" fmla="*/ 389006 w 800354"/>
              <a:gd name="connsiteY121" fmla="*/ 67034 h 552010"/>
              <a:gd name="connsiteX122" fmla="*/ 374469 w 800354"/>
              <a:gd name="connsiteY122" fmla="*/ 52497 h 552010"/>
              <a:gd name="connsiteX123" fmla="*/ 359932 w 800354"/>
              <a:gd name="connsiteY123" fmla="*/ 67034 h 552010"/>
              <a:gd name="connsiteX124" fmla="*/ 374469 w 800354"/>
              <a:gd name="connsiteY124" fmla="*/ 81571 h 552010"/>
              <a:gd name="connsiteX125" fmla="*/ 323051 w 800354"/>
              <a:gd name="connsiteY125" fmla="*/ 81571 h 552010"/>
              <a:gd name="connsiteX126" fmla="*/ 337589 w 800354"/>
              <a:gd name="connsiteY126" fmla="*/ 67034 h 552010"/>
              <a:gd name="connsiteX127" fmla="*/ 323051 w 800354"/>
              <a:gd name="connsiteY127" fmla="*/ 52497 h 552010"/>
              <a:gd name="connsiteX128" fmla="*/ 308514 w 800354"/>
              <a:gd name="connsiteY128" fmla="*/ 67034 h 552010"/>
              <a:gd name="connsiteX129" fmla="*/ 323051 w 800354"/>
              <a:gd name="connsiteY129" fmla="*/ 81571 h 552010"/>
              <a:gd name="connsiteX130" fmla="*/ 271633 w 800354"/>
              <a:gd name="connsiteY130" fmla="*/ 81571 h 552010"/>
              <a:gd name="connsiteX131" fmla="*/ 286170 w 800354"/>
              <a:gd name="connsiteY131" fmla="*/ 67034 h 552010"/>
              <a:gd name="connsiteX132" fmla="*/ 271633 w 800354"/>
              <a:gd name="connsiteY132" fmla="*/ 52497 h 552010"/>
              <a:gd name="connsiteX133" fmla="*/ 257095 w 800354"/>
              <a:gd name="connsiteY133" fmla="*/ 67034 h 552010"/>
              <a:gd name="connsiteX134" fmla="*/ 271633 w 800354"/>
              <a:gd name="connsiteY134" fmla="*/ 81571 h 552010"/>
              <a:gd name="connsiteX135" fmla="*/ 220214 w 800354"/>
              <a:gd name="connsiteY135" fmla="*/ 81571 h 552010"/>
              <a:gd name="connsiteX136" fmla="*/ 234751 w 800354"/>
              <a:gd name="connsiteY136" fmla="*/ 67034 h 552010"/>
              <a:gd name="connsiteX137" fmla="*/ 220214 w 800354"/>
              <a:gd name="connsiteY137" fmla="*/ 52497 h 552010"/>
              <a:gd name="connsiteX138" fmla="*/ 205676 w 800354"/>
              <a:gd name="connsiteY138" fmla="*/ 67034 h 552010"/>
              <a:gd name="connsiteX139" fmla="*/ 220214 w 800354"/>
              <a:gd name="connsiteY139" fmla="*/ 81571 h 552010"/>
              <a:gd name="connsiteX140" fmla="*/ 168794 w 800354"/>
              <a:gd name="connsiteY140" fmla="*/ 81571 h 552010"/>
              <a:gd name="connsiteX141" fmla="*/ 183331 w 800354"/>
              <a:gd name="connsiteY141" fmla="*/ 67034 h 552010"/>
              <a:gd name="connsiteX142" fmla="*/ 168794 w 800354"/>
              <a:gd name="connsiteY142" fmla="*/ 52497 h 552010"/>
              <a:gd name="connsiteX143" fmla="*/ 154257 w 800354"/>
              <a:gd name="connsiteY143" fmla="*/ 67034 h 552010"/>
              <a:gd name="connsiteX144" fmla="*/ 168794 w 800354"/>
              <a:gd name="connsiteY144" fmla="*/ 81571 h 552010"/>
              <a:gd name="connsiteX145" fmla="*/ 117375 w 800354"/>
              <a:gd name="connsiteY145" fmla="*/ 81571 h 552010"/>
              <a:gd name="connsiteX146" fmla="*/ 131912 w 800354"/>
              <a:gd name="connsiteY146" fmla="*/ 67034 h 552010"/>
              <a:gd name="connsiteX147" fmla="*/ 117375 w 800354"/>
              <a:gd name="connsiteY147" fmla="*/ 52497 h 552010"/>
              <a:gd name="connsiteX148" fmla="*/ 102838 w 800354"/>
              <a:gd name="connsiteY148" fmla="*/ 67034 h 552010"/>
              <a:gd name="connsiteX149" fmla="*/ 117375 w 800354"/>
              <a:gd name="connsiteY149" fmla="*/ 81571 h 552010"/>
              <a:gd name="connsiteX150" fmla="*/ 65956 w 800354"/>
              <a:gd name="connsiteY150" fmla="*/ 81571 h 552010"/>
              <a:gd name="connsiteX151" fmla="*/ 80493 w 800354"/>
              <a:gd name="connsiteY151" fmla="*/ 67034 h 552010"/>
              <a:gd name="connsiteX152" fmla="*/ 65956 w 800354"/>
              <a:gd name="connsiteY152" fmla="*/ 52497 h 552010"/>
              <a:gd name="connsiteX153" fmla="*/ 51419 w 800354"/>
              <a:gd name="connsiteY153" fmla="*/ 67034 h 552010"/>
              <a:gd name="connsiteX154" fmla="*/ 65956 w 800354"/>
              <a:gd name="connsiteY154" fmla="*/ 81571 h 552010"/>
              <a:gd name="connsiteX155" fmla="*/ 14537 w 800354"/>
              <a:gd name="connsiteY155" fmla="*/ 81571 h 552010"/>
              <a:gd name="connsiteX156" fmla="*/ 29074 w 800354"/>
              <a:gd name="connsiteY156" fmla="*/ 67034 h 552010"/>
              <a:gd name="connsiteX157" fmla="*/ 14537 w 800354"/>
              <a:gd name="connsiteY157" fmla="*/ 52497 h 552010"/>
              <a:gd name="connsiteX158" fmla="*/ 0 w 800354"/>
              <a:gd name="connsiteY158" fmla="*/ 67034 h 552010"/>
              <a:gd name="connsiteX159" fmla="*/ 14537 w 800354"/>
              <a:gd name="connsiteY159" fmla="*/ 81571 h 552010"/>
              <a:gd name="connsiteX160" fmla="*/ 785817 w 800354"/>
              <a:gd name="connsiteY160" fmla="*/ 136085 h 552010"/>
              <a:gd name="connsiteX161" fmla="*/ 800354 w 800354"/>
              <a:gd name="connsiteY161" fmla="*/ 121547 h 552010"/>
              <a:gd name="connsiteX162" fmla="*/ 785817 w 800354"/>
              <a:gd name="connsiteY162" fmla="*/ 107010 h 552010"/>
              <a:gd name="connsiteX163" fmla="*/ 771280 w 800354"/>
              <a:gd name="connsiteY163" fmla="*/ 121547 h 552010"/>
              <a:gd name="connsiteX164" fmla="*/ 785817 w 800354"/>
              <a:gd name="connsiteY164" fmla="*/ 136085 h 552010"/>
              <a:gd name="connsiteX165" fmla="*/ 734401 w 800354"/>
              <a:gd name="connsiteY165" fmla="*/ 136085 h 552010"/>
              <a:gd name="connsiteX166" fmla="*/ 748938 w 800354"/>
              <a:gd name="connsiteY166" fmla="*/ 121547 h 552010"/>
              <a:gd name="connsiteX167" fmla="*/ 734401 w 800354"/>
              <a:gd name="connsiteY167" fmla="*/ 107010 h 552010"/>
              <a:gd name="connsiteX168" fmla="*/ 719864 w 800354"/>
              <a:gd name="connsiteY168" fmla="*/ 121547 h 552010"/>
              <a:gd name="connsiteX169" fmla="*/ 734401 w 800354"/>
              <a:gd name="connsiteY169" fmla="*/ 136085 h 552010"/>
              <a:gd name="connsiteX170" fmla="*/ 682983 w 800354"/>
              <a:gd name="connsiteY170" fmla="*/ 136085 h 552010"/>
              <a:gd name="connsiteX171" fmla="*/ 697521 w 800354"/>
              <a:gd name="connsiteY171" fmla="*/ 121547 h 552010"/>
              <a:gd name="connsiteX172" fmla="*/ 682983 w 800354"/>
              <a:gd name="connsiteY172" fmla="*/ 107010 h 552010"/>
              <a:gd name="connsiteX173" fmla="*/ 668446 w 800354"/>
              <a:gd name="connsiteY173" fmla="*/ 121547 h 552010"/>
              <a:gd name="connsiteX174" fmla="*/ 682983 w 800354"/>
              <a:gd name="connsiteY174" fmla="*/ 136085 h 552010"/>
              <a:gd name="connsiteX175" fmla="*/ 631565 w 800354"/>
              <a:gd name="connsiteY175" fmla="*/ 136085 h 552010"/>
              <a:gd name="connsiteX176" fmla="*/ 646102 w 800354"/>
              <a:gd name="connsiteY176" fmla="*/ 121547 h 552010"/>
              <a:gd name="connsiteX177" fmla="*/ 631565 w 800354"/>
              <a:gd name="connsiteY177" fmla="*/ 107010 h 552010"/>
              <a:gd name="connsiteX178" fmla="*/ 617027 w 800354"/>
              <a:gd name="connsiteY178" fmla="*/ 121547 h 552010"/>
              <a:gd name="connsiteX179" fmla="*/ 631565 w 800354"/>
              <a:gd name="connsiteY179" fmla="*/ 136085 h 552010"/>
              <a:gd name="connsiteX180" fmla="*/ 580146 w 800354"/>
              <a:gd name="connsiteY180" fmla="*/ 136085 h 552010"/>
              <a:gd name="connsiteX181" fmla="*/ 594683 w 800354"/>
              <a:gd name="connsiteY181" fmla="*/ 121547 h 552010"/>
              <a:gd name="connsiteX182" fmla="*/ 580146 w 800354"/>
              <a:gd name="connsiteY182" fmla="*/ 107010 h 552010"/>
              <a:gd name="connsiteX183" fmla="*/ 565608 w 800354"/>
              <a:gd name="connsiteY183" fmla="*/ 121547 h 552010"/>
              <a:gd name="connsiteX184" fmla="*/ 580146 w 800354"/>
              <a:gd name="connsiteY184" fmla="*/ 136085 h 552010"/>
              <a:gd name="connsiteX185" fmla="*/ 528726 w 800354"/>
              <a:gd name="connsiteY185" fmla="*/ 136085 h 552010"/>
              <a:gd name="connsiteX186" fmla="*/ 543263 w 800354"/>
              <a:gd name="connsiteY186" fmla="*/ 121547 h 552010"/>
              <a:gd name="connsiteX187" fmla="*/ 528726 w 800354"/>
              <a:gd name="connsiteY187" fmla="*/ 107010 h 552010"/>
              <a:gd name="connsiteX188" fmla="*/ 514189 w 800354"/>
              <a:gd name="connsiteY188" fmla="*/ 121547 h 552010"/>
              <a:gd name="connsiteX189" fmla="*/ 528726 w 800354"/>
              <a:gd name="connsiteY189" fmla="*/ 136085 h 552010"/>
              <a:gd name="connsiteX190" fmla="*/ 477307 w 800354"/>
              <a:gd name="connsiteY190" fmla="*/ 136085 h 552010"/>
              <a:gd name="connsiteX191" fmla="*/ 491844 w 800354"/>
              <a:gd name="connsiteY191" fmla="*/ 121547 h 552010"/>
              <a:gd name="connsiteX192" fmla="*/ 477307 w 800354"/>
              <a:gd name="connsiteY192" fmla="*/ 107010 h 552010"/>
              <a:gd name="connsiteX193" fmla="*/ 462770 w 800354"/>
              <a:gd name="connsiteY193" fmla="*/ 121547 h 552010"/>
              <a:gd name="connsiteX194" fmla="*/ 477307 w 800354"/>
              <a:gd name="connsiteY194" fmla="*/ 136085 h 552010"/>
              <a:gd name="connsiteX195" fmla="*/ 425888 w 800354"/>
              <a:gd name="connsiteY195" fmla="*/ 136085 h 552010"/>
              <a:gd name="connsiteX196" fmla="*/ 440425 w 800354"/>
              <a:gd name="connsiteY196" fmla="*/ 121547 h 552010"/>
              <a:gd name="connsiteX197" fmla="*/ 425888 w 800354"/>
              <a:gd name="connsiteY197" fmla="*/ 107010 h 552010"/>
              <a:gd name="connsiteX198" fmla="*/ 411351 w 800354"/>
              <a:gd name="connsiteY198" fmla="*/ 121547 h 552010"/>
              <a:gd name="connsiteX199" fmla="*/ 425888 w 800354"/>
              <a:gd name="connsiteY199" fmla="*/ 136085 h 552010"/>
              <a:gd name="connsiteX200" fmla="*/ 374469 w 800354"/>
              <a:gd name="connsiteY200" fmla="*/ 136085 h 552010"/>
              <a:gd name="connsiteX201" fmla="*/ 389006 w 800354"/>
              <a:gd name="connsiteY201" fmla="*/ 121547 h 552010"/>
              <a:gd name="connsiteX202" fmla="*/ 374469 w 800354"/>
              <a:gd name="connsiteY202" fmla="*/ 107010 h 552010"/>
              <a:gd name="connsiteX203" fmla="*/ 359932 w 800354"/>
              <a:gd name="connsiteY203" fmla="*/ 121547 h 552010"/>
              <a:gd name="connsiteX204" fmla="*/ 374469 w 800354"/>
              <a:gd name="connsiteY204" fmla="*/ 136085 h 552010"/>
              <a:gd name="connsiteX205" fmla="*/ 323051 w 800354"/>
              <a:gd name="connsiteY205" fmla="*/ 136085 h 552010"/>
              <a:gd name="connsiteX206" fmla="*/ 337589 w 800354"/>
              <a:gd name="connsiteY206" fmla="*/ 121547 h 552010"/>
              <a:gd name="connsiteX207" fmla="*/ 323051 w 800354"/>
              <a:gd name="connsiteY207" fmla="*/ 107010 h 552010"/>
              <a:gd name="connsiteX208" fmla="*/ 308514 w 800354"/>
              <a:gd name="connsiteY208" fmla="*/ 121547 h 552010"/>
              <a:gd name="connsiteX209" fmla="*/ 323051 w 800354"/>
              <a:gd name="connsiteY209" fmla="*/ 136085 h 552010"/>
              <a:gd name="connsiteX210" fmla="*/ 271633 w 800354"/>
              <a:gd name="connsiteY210" fmla="*/ 136085 h 552010"/>
              <a:gd name="connsiteX211" fmla="*/ 286170 w 800354"/>
              <a:gd name="connsiteY211" fmla="*/ 121547 h 552010"/>
              <a:gd name="connsiteX212" fmla="*/ 271633 w 800354"/>
              <a:gd name="connsiteY212" fmla="*/ 107010 h 552010"/>
              <a:gd name="connsiteX213" fmla="*/ 257095 w 800354"/>
              <a:gd name="connsiteY213" fmla="*/ 121547 h 552010"/>
              <a:gd name="connsiteX214" fmla="*/ 271633 w 800354"/>
              <a:gd name="connsiteY214" fmla="*/ 136085 h 552010"/>
              <a:gd name="connsiteX215" fmla="*/ 220214 w 800354"/>
              <a:gd name="connsiteY215" fmla="*/ 136085 h 552010"/>
              <a:gd name="connsiteX216" fmla="*/ 234751 w 800354"/>
              <a:gd name="connsiteY216" fmla="*/ 121547 h 552010"/>
              <a:gd name="connsiteX217" fmla="*/ 220214 w 800354"/>
              <a:gd name="connsiteY217" fmla="*/ 107010 h 552010"/>
              <a:gd name="connsiteX218" fmla="*/ 205676 w 800354"/>
              <a:gd name="connsiteY218" fmla="*/ 121547 h 552010"/>
              <a:gd name="connsiteX219" fmla="*/ 220214 w 800354"/>
              <a:gd name="connsiteY219" fmla="*/ 136085 h 552010"/>
              <a:gd name="connsiteX220" fmla="*/ 168794 w 800354"/>
              <a:gd name="connsiteY220" fmla="*/ 136085 h 552010"/>
              <a:gd name="connsiteX221" fmla="*/ 183331 w 800354"/>
              <a:gd name="connsiteY221" fmla="*/ 121547 h 552010"/>
              <a:gd name="connsiteX222" fmla="*/ 168794 w 800354"/>
              <a:gd name="connsiteY222" fmla="*/ 107010 h 552010"/>
              <a:gd name="connsiteX223" fmla="*/ 154257 w 800354"/>
              <a:gd name="connsiteY223" fmla="*/ 121547 h 552010"/>
              <a:gd name="connsiteX224" fmla="*/ 168794 w 800354"/>
              <a:gd name="connsiteY224" fmla="*/ 136085 h 552010"/>
              <a:gd name="connsiteX225" fmla="*/ 117375 w 800354"/>
              <a:gd name="connsiteY225" fmla="*/ 136085 h 552010"/>
              <a:gd name="connsiteX226" fmla="*/ 131912 w 800354"/>
              <a:gd name="connsiteY226" fmla="*/ 121547 h 552010"/>
              <a:gd name="connsiteX227" fmla="*/ 117375 w 800354"/>
              <a:gd name="connsiteY227" fmla="*/ 107010 h 552010"/>
              <a:gd name="connsiteX228" fmla="*/ 102838 w 800354"/>
              <a:gd name="connsiteY228" fmla="*/ 121547 h 552010"/>
              <a:gd name="connsiteX229" fmla="*/ 117375 w 800354"/>
              <a:gd name="connsiteY229" fmla="*/ 136085 h 552010"/>
              <a:gd name="connsiteX230" fmla="*/ 65956 w 800354"/>
              <a:gd name="connsiteY230" fmla="*/ 136085 h 552010"/>
              <a:gd name="connsiteX231" fmla="*/ 80493 w 800354"/>
              <a:gd name="connsiteY231" fmla="*/ 121547 h 552010"/>
              <a:gd name="connsiteX232" fmla="*/ 65956 w 800354"/>
              <a:gd name="connsiteY232" fmla="*/ 107010 h 552010"/>
              <a:gd name="connsiteX233" fmla="*/ 51419 w 800354"/>
              <a:gd name="connsiteY233" fmla="*/ 121547 h 552010"/>
              <a:gd name="connsiteX234" fmla="*/ 65956 w 800354"/>
              <a:gd name="connsiteY234" fmla="*/ 136085 h 552010"/>
              <a:gd name="connsiteX235" fmla="*/ 14537 w 800354"/>
              <a:gd name="connsiteY235" fmla="*/ 136085 h 552010"/>
              <a:gd name="connsiteX236" fmla="*/ 29074 w 800354"/>
              <a:gd name="connsiteY236" fmla="*/ 121547 h 552010"/>
              <a:gd name="connsiteX237" fmla="*/ 14537 w 800354"/>
              <a:gd name="connsiteY237" fmla="*/ 107010 h 552010"/>
              <a:gd name="connsiteX238" fmla="*/ 0 w 800354"/>
              <a:gd name="connsiteY238" fmla="*/ 121547 h 552010"/>
              <a:gd name="connsiteX239" fmla="*/ 14537 w 800354"/>
              <a:gd name="connsiteY239" fmla="*/ 136085 h 552010"/>
              <a:gd name="connsiteX240" fmla="*/ 785817 w 800354"/>
              <a:gd name="connsiteY240" fmla="*/ 186562 h 552010"/>
              <a:gd name="connsiteX241" fmla="*/ 800354 w 800354"/>
              <a:gd name="connsiteY241" fmla="*/ 172025 h 552010"/>
              <a:gd name="connsiteX242" fmla="*/ 785817 w 800354"/>
              <a:gd name="connsiteY242" fmla="*/ 157488 h 552010"/>
              <a:gd name="connsiteX243" fmla="*/ 771280 w 800354"/>
              <a:gd name="connsiteY243" fmla="*/ 172025 h 552010"/>
              <a:gd name="connsiteX244" fmla="*/ 785817 w 800354"/>
              <a:gd name="connsiteY244" fmla="*/ 186562 h 552010"/>
              <a:gd name="connsiteX245" fmla="*/ 734401 w 800354"/>
              <a:gd name="connsiteY245" fmla="*/ 186562 h 552010"/>
              <a:gd name="connsiteX246" fmla="*/ 748938 w 800354"/>
              <a:gd name="connsiteY246" fmla="*/ 172025 h 552010"/>
              <a:gd name="connsiteX247" fmla="*/ 734401 w 800354"/>
              <a:gd name="connsiteY247" fmla="*/ 157488 h 552010"/>
              <a:gd name="connsiteX248" fmla="*/ 719864 w 800354"/>
              <a:gd name="connsiteY248" fmla="*/ 172025 h 552010"/>
              <a:gd name="connsiteX249" fmla="*/ 734401 w 800354"/>
              <a:gd name="connsiteY249" fmla="*/ 186562 h 552010"/>
              <a:gd name="connsiteX250" fmla="*/ 682983 w 800354"/>
              <a:gd name="connsiteY250" fmla="*/ 186562 h 552010"/>
              <a:gd name="connsiteX251" fmla="*/ 697521 w 800354"/>
              <a:gd name="connsiteY251" fmla="*/ 172025 h 552010"/>
              <a:gd name="connsiteX252" fmla="*/ 682983 w 800354"/>
              <a:gd name="connsiteY252" fmla="*/ 157488 h 552010"/>
              <a:gd name="connsiteX253" fmla="*/ 668446 w 800354"/>
              <a:gd name="connsiteY253" fmla="*/ 172025 h 552010"/>
              <a:gd name="connsiteX254" fmla="*/ 682983 w 800354"/>
              <a:gd name="connsiteY254" fmla="*/ 186562 h 552010"/>
              <a:gd name="connsiteX255" fmla="*/ 631565 w 800354"/>
              <a:gd name="connsiteY255" fmla="*/ 186562 h 552010"/>
              <a:gd name="connsiteX256" fmla="*/ 646102 w 800354"/>
              <a:gd name="connsiteY256" fmla="*/ 172025 h 552010"/>
              <a:gd name="connsiteX257" fmla="*/ 631565 w 800354"/>
              <a:gd name="connsiteY257" fmla="*/ 157488 h 552010"/>
              <a:gd name="connsiteX258" fmla="*/ 617027 w 800354"/>
              <a:gd name="connsiteY258" fmla="*/ 172025 h 552010"/>
              <a:gd name="connsiteX259" fmla="*/ 631565 w 800354"/>
              <a:gd name="connsiteY259" fmla="*/ 186562 h 552010"/>
              <a:gd name="connsiteX260" fmla="*/ 580146 w 800354"/>
              <a:gd name="connsiteY260" fmla="*/ 186562 h 552010"/>
              <a:gd name="connsiteX261" fmla="*/ 594683 w 800354"/>
              <a:gd name="connsiteY261" fmla="*/ 172025 h 552010"/>
              <a:gd name="connsiteX262" fmla="*/ 580146 w 800354"/>
              <a:gd name="connsiteY262" fmla="*/ 157488 h 552010"/>
              <a:gd name="connsiteX263" fmla="*/ 565608 w 800354"/>
              <a:gd name="connsiteY263" fmla="*/ 172025 h 552010"/>
              <a:gd name="connsiteX264" fmla="*/ 580146 w 800354"/>
              <a:gd name="connsiteY264" fmla="*/ 186562 h 552010"/>
              <a:gd name="connsiteX265" fmla="*/ 528726 w 800354"/>
              <a:gd name="connsiteY265" fmla="*/ 186562 h 552010"/>
              <a:gd name="connsiteX266" fmla="*/ 543263 w 800354"/>
              <a:gd name="connsiteY266" fmla="*/ 172025 h 552010"/>
              <a:gd name="connsiteX267" fmla="*/ 528726 w 800354"/>
              <a:gd name="connsiteY267" fmla="*/ 157488 h 552010"/>
              <a:gd name="connsiteX268" fmla="*/ 514189 w 800354"/>
              <a:gd name="connsiteY268" fmla="*/ 172025 h 552010"/>
              <a:gd name="connsiteX269" fmla="*/ 528726 w 800354"/>
              <a:gd name="connsiteY269" fmla="*/ 186562 h 552010"/>
              <a:gd name="connsiteX270" fmla="*/ 477307 w 800354"/>
              <a:gd name="connsiteY270" fmla="*/ 186562 h 552010"/>
              <a:gd name="connsiteX271" fmla="*/ 491844 w 800354"/>
              <a:gd name="connsiteY271" fmla="*/ 172025 h 552010"/>
              <a:gd name="connsiteX272" fmla="*/ 477307 w 800354"/>
              <a:gd name="connsiteY272" fmla="*/ 157488 h 552010"/>
              <a:gd name="connsiteX273" fmla="*/ 462770 w 800354"/>
              <a:gd name="connsiteY273" fmla="*/ 172025 h 552010"/>
              <a:gd name="connsiteX274" fmla="*/ 477307 w 800354"/>
              <a:gd name="connsiteY274" fmla="*/ 186562 h 552010"/>
              <a:gd name="connsiteX275" fmla="*/ 425888 w 800354"/>
              <a:gd name="connsiteY275" fmla="*/ 186562 h 552010"/>
              <a:gd name="connsiteX276" fmla="*/ 440425 w 800354"/>
              <a:gd name="connsiteY276" fmla="*/ 172025 h 552010"/>
              <a:gd name="connsiteX277" fmla="*/ 425888 w 800354"/>
              <a:gd name="connsiteY277" fmla="*/ 157488 h 552010"/>
              <a:gd name="connsiteX278" fmla="*/ 411351 w 800354"/>
              <a:gd name="connsiteY278" fmla="*/ 172025 h 552010"/>
              <a:gd name="connsiteX279" fmla="*/ 425888 w 800354"/>
              <a:gd name="connsiteY279" fmla="*/ 186562 h 552010"/>
              <a:gd name="connsiteX280" fmla="*/ 374469 w 800354"/>
              <a:gd name="connsiteY280" fmla="*/ 186562 h 552010"/>
              <a:gd name="connsiteX281" fmla="*/ 389006 w 800354"/>
              <a:gd name="connsiteY281" fmla="*/ 172025 h 552010"/>
              <a:gd name="connsiteX282" fmla="*/ 374469 w 800354"/>
              <a:gd name="connsiteY282" fmla="*/ 157488 h 552010"/>
              <a:gd name="connsiteX283" fmla="*/ 359932 w 800354"/>
              <a:gd name="connsiteY283" fmla="*/ 172025 h 552010"/>
              <a:gd name="connsiteX284" fmla="*/ 374469 w 800354"/>
              <a:gd name="connsiteY284" fmla="*/ 186562 h 552010"/>
              <a:gd name="connsiteX285" fmla="*/ 323051 w 800354"/>
              <a:gd name="connsiteY285" fmla="*/ 186562 h 552010"/>
              <a:gd name="connsiteX286" fmla="*/ 337589 w 800354"/>
              <a:gd name="connsiteY286" fmla="*/ 172025 h 552010"/>
              <a:gd name="connsiteX287" fmla="*/ 323051 w 800354"/>
              <a:gd name="connsiteY287" fmla="*/ 157488 h 552010"/>
              <a:gd name="connsiteX288" fmla="*/ 308514 w 800354"/>
              <a:gd name="connsiteY288" fmla="*/ 172025 h 552010"/>
              <a:gd name="connsiteX289" fmla="*/ 323051 w 800354"/>
              <a:gd name="connsiteY289" fmla="*/ 186562 h 552010"/>
              <a:gd name="connsiteX290" fmla="*/ 271633 w 800354"/>
              <a:gd name="connsiteY290" fmla="*/ 186562 h 552010"/>
              <a:gd name="connsiteX291" fmla="*/ 286170 w 800354"/>
              <a:gd name="connsiteY291" fmla="*/ 172025 h 552010"/>
              <a:gd name="connsiteX292" fmla="*/ 271633 w 800354"/>
              <a:gd name="connsiteY292" fmla="*/ 157488 h 552010"/>
              <a:gd name="connsiteX293" fmla="*/ 257095 w 800354"/>
              <a:gd name="connsiteY293" fmla="*/ 172025 h 552010"/>
              <a:gd name="connsiteX294" fmla="*/ 271633 w 800354"/>
              <a:gd name="connsiteY294" fmla="*/ 186562 h 552010"/>
              <a:gd name="connsiteX295" fmla="*/ 220214 w 800354"/>
              <a:gd name="connsiteY295" fmla="*/ 186562 h 552010"/>
              <a:gd name="connsiteX296" fmla="*/ 234751 w 800354"/>
              <a:gd name="connsiteY296" fmla="*/ 172025 h 552010"/>
              <a:gd name="connsiteX297" fmla="*/ 220214 w 800354"/>
              <a:gd name="connsiteY297" fmla="*/ 157488 h 552010"/>
              <a:gd name="connsiteX298" fmla="*/ 205676 w 800354"/>
              <a:gd name="connsiteY298" fmla="*/ 172025 h 552010"/>
              <a:gd name="connsiteX299" fmla="*/ 220214 w 800354"/>
              <a:gd name="connsiteY299" fmla="*/ 186562 h 552010"/>
              <a:gd name="connsiteX300" fmla="*/ 168794 w 800354"/>
              <a:gd name="connsiteY300" fmla="*/ 186562 h 552010"/>
              <a:gd name="connsiteX301" fmla="*/ 183331 w 800354"/>
              <a:gd name="connsiteY301" fmla="*/ 172025 h 552010"/>
              <a:gd name="connsiteX302" fmla="*/ 168794 w 800354"/>
              <a:gd name="connsiteY302" fmla="*/ 157488 h 552010"/>
              <a:gd name="connsiteX303" fmla="*/ 154257 w 800354"/>
              <a:gd name="connsiteY303" fmla="*/ 172025 h 552010"/>
              <a:gd name="connsiteX304" fmla="*/ 168794 w 800354"/>
              <a:gd name="connsiteY304" fmla="*/ 186562 h 552010"/>
              <a:gd name="connsiteX305" fmla="*/ 117375 w 800354"/>
              <a:gd name="connsiteY305" fmla="*/ 186562 h 552010"/>
              <a:gd name="connsiteX306" fmla="*/ 131912 w 800354"/>
              <a:gd name="connsiteY306" fmla="*/ 172025 h 552010"/>
              <a:gd name="connsiteX307" fmla="*/ 117375 w 800354"/>
              <a:gd name="connsiteY307" fmla="*/ 157488 h 552010"/>
              <a:gd name="connsiteX308" fmla="*/ 102838 w 800354"/>
              <a:gd name="connsiteY308" fmla="*/ 172025 h 552010"/>
              <a:gd name="connsiteX309" fmla="*/ 117375 w 800354"/>
              <a:gd name="connsiteY309" fmla="*/ 186562 h 552010"/>
              <a:gd name="connsiteX310" fmla="*/ 65956 w 800354"/>
              <a:gd name="connsiteY310" fmla="*/ 186562 h 552010"/>
              <a:gd name="connsiteX311" fmla="*/ 80493 w 800354"/>
              <a:gd name="connsiteY311" fmla="*/ 172025 h 552010"/>
              <a:gd name="connsiteX312" fmla="*/ 65956 w 800354"/>
              <a:gd name="connsiteY312" fmla="*/ 157488 h 552010"/>
              <a:gd name="connsiteX313" fmla="*/ 51419 w 800354"/>
              <a:gd name="connsiteY313" fmla="*/ 172025 h 552010"/>
              <a:gd name="connsiteX314" fmla="*/ 65956 w 800354"/>
              <a:gd name="connsiteY314" fmla="*/ 186562 h 552010"/>
              <a:gd name="connsiteX315" fmla="*/ 14537 w 800354"/>
              <a:gd name="connsiteY315" fmla="*/ 186562 h 552010"/>
              <a:gd name="connsiteX316" fmla="*/ 29074 w 800354"/>
              <a:gd name="connsiteY316" fmla="*/ 172025 h 552010"/>
              <a:gd name="connsiteX317" fmla="*/ 14537 w 800354"/>
              <a:gd name="connsiteY317" fmla="*/ 157488 h 552010"/>
              <a:gd name="connsiteX318" fmla="*/ 0 w 800354"/>
              <a:gd name="connsiteY318" fmla="*/ 172025 h 552010"/>
              <a:gd name="connsiteX319" fmla="*/ 14537 w 800354"/>
              <a:gd name="connsiteY319" fmla="*/ 186562 h 552010"/>
              <a:gd name="connsiteX320" fmla="*/ 785817 w 800354"/>
              <a:gd name="connsiteY320" fmla="*/ 239057 h 552010"/>
              <a:gd name="connsiteX321" fmla="*/ 800354 w 800354"/>
              <a:gd name="connsiteY321" fmla="*/ 224520 h 552010"/>
              <a:gd name="connsiteX322" fmla="*/ 785817 w 800354"/>
              <a:gd name="connsiteY322" fmla="*/ 209983 h 552010"/>
              <a:gd name="connsiteX323" fmla="*/ 771280 w 800354"/>
              <a:gd name="connsiteY323" fmla="*/ 224520 h 552010"/>
              <a:gd name="connsiteX324" fmla="*/ 785817 w 800354"/>
              <a:gd name="connsiteY324" fmla="*/ 239057 h 552010"/>
              <a:gd name="connsiteX325" fmla="*/ 734401 w 800354"/>
              <a:gd name="connsiteY325" fmla="*/ 239057 h 552010"/>
              <a:gd name="connsiteX326" fmla="*/ 748938 w 800354"/>
              <a:gd name="connsiteY326" fmla="*/ 224520 h 552010"/>
              <a:gd name="connsiteX327" fmla="*/ 734401 w 800354"/>
              <a:gd name="connsiteY327" fmla="*/ 209983 h 552010"/>
              <a:gd name="connsiteX328" fmla="*/ 719864 w 800354"/>
              <a:gd name="connsiteY328" fmla="*/ 224520 h 552010"/>
              <a:gd name="connsiteX329" fmla="*/ 734401 w 800354"/>
              <a:gd name="connsiteY329" fmla="*/ 239057 h 552010"/>
              <a:gd name="connsiteX330" fmla="*/ 682983 w 800354"/>
              <a:gd name="connsiteY330" fmla="*/ 239057 h 552010"/>
              <a:gd name="connsiteX331" fmla="*/ 697521 w 800354"/>
              <a:gd name="connsiteY331" fmla="*/ 224520 h 552010"/>
              <a:gd name="connsiteX332" fmla="*/ 682983 w 800354"/>
              <a:gd name="connsiteY332" fmla="*/ 209983 h 552010"/>
              <a:gd name="connsiteX333" fmla="*/ 668446 w 800354"/>
              <a:gd name="connsiteY333" fmla="*/ 224520 h 552010"/>
              <a:gd name="connsiteX334" fmla="*/ 682983 w 800354"/>
              <a:gd name="connsiteY334" fmla="*/ 239057 h 552010"/>
              <a:gd name="connsiteX335" fmla="*/ 631565 w 800354"/>
              <a:gd name="connsiteY335" fmla="*/ 239057 h 552010"/>
              <a:gd name="connsiteX336" fmla="*/ 646102 w 800354"/>
              <a:gd name="connsiteY336" fmla="*/ 224520 h 552010"/>
              <a:gd name="connsiteX337" fmla="*/ 631565 w 800354"/>
              <a:gd name="connsiteY337" fmla="*/ 209983 h 552010"/>
              <a:gd name="connsiteX338" fmla="*/ 617027 w 800354"/>
              <a:gd name="connsiteY338" fmla="*/ 224520 h 552010"/>
              <a:gd name="connsiteX339" fmla="*/ 631565 w 800354"/>
              <a:gd name="connsiteY339" fmla="*/ 239057 h 552010"/>
              <a:gd name="connsiteX340" fmla="*/ 580146 w 800354"/>
              <a:gd name="connsiteY340" fmla="*/ 239057 h 552010"/>
              <a:gd name="connsiteX341" fmla="*/ 594683 w 800354"/>
              <a:gd name="connsiteY341" fmla="*/ 224520 h 552010"/>
              <a:gd name="connsiteX342" fmla="*/ 580146 w 800354"/>
              <a:gd name="connsiteY342" fmla="*/ 209983 h 552010"/>
              <a:gd name="connsiteX343" fmla="*/ 565608 w 800354"/>
              <a:gd name="connsiteY343" fmla="*/ 224520 h 552010"/>
              <a:gd name="connsiteX344" fmla="*/ 580146 w 800354"/>
              <a:gd name="connsiteY344" fmla="*/ 239057 h 552010"/>
              <a:gd name="connsiteX345" fmla="*/ 528726 w 800354"/>
              <a:gd name="connsiteY345" fmla="*/ 239057 h 552010"/>
              <a:gd name="connsiteX346" fmla="*/ 543263 w 800354"/>
              <a:gd name="connsiteY346" fmla="*/ 224520 h 552010"/>
              <a:gd name="connsiteX347" fmla="*/ 528726 w 800354"/>
              <a:gd name="connsiteY347" fmla="*/ 209983 h 552010"/>
              <a:gd name="connsiteX348" fmla="*/ 514189 w 800354"/>
              <a:gd name="connsiteY348" fmla="*/ 224520 h 552010"/>
              <a:gd name="connsiteX349" fmla="*/ 528726 w 800354"/>
              <a:gd name="connsiteY349" fmla="*/ 239057 h 552010"/>
              <a:gd name="connsiteX350" fmla="*/ 477307 w 800354"/>
              <a:gd name="connsiteY350" fmla="*/ 239057 h 552010"/>
              <a:gd name="connsiteX351" fmla="*/ 491844 w 800354"/>
              <a:gd name="connsiteY351" fmla="*/ 224520 h 552010"/>
              <a:gd name="connsiteX352" fmla="*/ 477307 w 800354"/>
              <a:gd name="connsiteY352" fmla="*/ 209983 h 552010"/>
              <a:gd name="connsiteX353" fmla="*/ 462770 w 800354"/>
              <a:gd name="connsiteY353" fmla="*/ 224520 h 552010"/>
              <a:gd name="connsiteX354" fmla="*/ 477307 w 800354"/>
              <a:gd name="connsiteY354" fmla="*/ 239057 h 552010"/>
              <a:gd name="connsiteX355" fmla="*/ 425888 w 800354"/>
              <a:gd name="connsiteY355" fmla="*/ 239057 h 552010"/>
              <a:gd name="connsiteX356" fmla="*/ 440425 w 800354"/>
              <a:gd name="connsiteY356" fmla="*/ 224520 h 552010"/>
              <a:gd name="connsiteX357" fmla="*/ 425888 w 800354"/>
              <a:gd name="connsiteY357" fmla="*/ 209983 h 552010"/>
              <a:gd name="connsiteX358" fmla="*/ 411351 w 800354"/>
              <a:gd name="connsiteY358" fmla="*/ 224520 h 552010"/>
              <a:gd name="connsiteX359" fmla="*/ 425888 w 800354"/>
              <a:gd name="connsiteY359" fmla="*/ 239057 h 552010"/>
              <a:gd name="connsiteX360" fmla="*/ 374469 w 800354"/>
              <a:gd name="connsiteY360" fmla="*/ 239057 h 552010"/>
              <a:gd name="connsiteX361" fmla="*/ 389006 w 800354"/>
              <a:gd name="connsiteY361" fmla="*/ 224520 h 552010"/>
              <a:gd name="connsiteX362" fmla="*/ 374469 w 800354"/>
              <a:gd name="connsiteY362" fmla="*/ 209983 h 552010"/>
              <a:gd name="connsiteX363" fmla="*/ 359932 w 800354"/>
              <a:gd name="connsiteY363" fmla="*/ 224520 h 552010"/>
              <a:gd name="connsiteX364" fmla="*/ 374469 w 800354"/>
              <a:gd name="connsiteY364" fmla="*/ 239057 h 552010"/>
              <a:gd name="connsiteX365" fmla="*/ 323051 w 800354"/>
              <a:gd name="connsiteY365" fmla="*/ 239057 h 552010"/>
              <a:gd name="connsiteX366" fmla="*/ 337589 w 800354"/>
              <a:gd name="connsiteY366" fmla="*/ 224520 h 552010"/>
              <a:gd name="connsiteX367" fmla="*/ 323051 w 800354"/>
              <a:gd name="connsiteY367" fmla="*/ 209983 h 552010"/>
              <a:gd name="connsiteX368" fmla="*/ 308514 w 800354"/>
              <a:gd name="connsiteY368" fmla="*/ 224520 h 552010"/>
              <a:gd name="connsiteX369" fmla="*/ 323051 w 800354"/>
              <a:gd name="connsiteY369" fmla="*/ 239057 h 552010"/>
              <a:gd name="connsiteX370" fmla="*/ 271633 w 800354"/>
              <a:gd name="connsiteY370" fmla="*/ 239057 h 552010"/>
              <a:gd name="connsiteX371" fmla="*/ 286170 w 800354"/>
              <a:gd name="connsiteY371" fmla="*/ 224520 h 552010"/>
              <a:gd name="connsiteX372" fmla="*/ 271633 w 800354"/>
              <a:gd name="connsiteY372" fmla="*/ 209983 h 552010"/>
              <a:gd name="connsiteX373" fmla="*/ 257095 w 800354"/>
              <a:gd name="connsiteY373" fmla="*/ 224520 h 552010"/>
              <a:gd name="connsiteX374" fmla="*/ 271633 w 800354"/>
              <a:gd name="connsiteY374" fmla="*/ 239057 h 552010"/>
              <a:gd name="connsiteX375" fmla="*/ 220214 w 800354"/>
              <a:gd name="connsiteY375" fmla="*/ 239057 h 552010"/>
              <a:gd name="connsiteX376" fmla="*/ 234751 w 800354"/>
              <a:gd name="connsiteY376" fmla="*/ 224520 h 552010"/>
              <a:gd name="connsiteX377" fmla="*/ 220214 w 800354"/>
              <a:gd name="connsiteY377" fmla="*/ 209983 h 552010"/>
              <a:gd name="connsiteX378" fmla="*/ 205676 w 800354"/>
              <a:gd name="connsiteY378" fmla="*/ 224520 h 552010"/>
              <a:gd name="connsiteX379" fmla="*/ 220214 w 800354"/>
              <a:gd name="connsiteY379" fmla="*/ 239057 h 552010"/>
              <a:gd name="connsiteX380" fmla="*/ 168794 w 800354"/>
              <a:gd name="connsiteY380" fmla="*/ 239057 h 552010"/>
              <a:gd name="connsiteX381" fmla="*/ 183331 w 800354"/>
              <a:gd name="connsiteY381" fmla="*/ 224520 h 552010"/>
              <a:gd name="connsiteX382" fmla="*/ 168794 w 800354"/>
              <a:gd name="connsiteY382" fmla="*/ 209983 h 552010"/>
              <a:gd name="connsiteX383" fmla="*/ 154257 w 800354"/>
              <a:gd name="connsiteY383" fmla="*/ 224520 h 552010"/>
              <a:gd name="connsiteX384" fmla="*/ 168794 w 800354"/>
              <a:gd name="connsiteY384" fmla="*/ 239057 h 552010"/>
              <a:gd name="connsiteX385" fmla="*/ 117375 w 800354"/>
              <a:gd name="connsiteY385" fmla="*/ 239057 h 552010"/>
              <a:gd name="connsiteX386" fmla="*/ 131912 w 800354"/>
              <a:gd name="connsiteY386" fmla="*/ 224520 h 552010"/>
              <a:gd name="connsiteX387" fmla="*/ 117375 w 800354"/>
              <a:gd name="connsiteY387" fmla="*/ 209983 h 552010"/>
              <a:gd name="connsiteX388" fmla="*/ 102838 w 800354"/>
              <a:gd name="connsiteY388" fmla="*/ 224520 h 552010"/>
              <a:gd name="connsiteX389" fmla="*/ 117375 w 800354"/>
              <a:gd name="connsiteY389" fmla="*/ 239057 h 552010"/>
              <a:gd name="connsiteX390" fmla="*/ 65956 w 800354"/>
              <a:gd name="connsiteY390" fmla="*/ 239057 h 552010"/>
              <a:gd name="connsiteX391" fmla="*/ 80493 w 800354"/>
              <a:gd name="connsiteY391" fmla="*/ 224520 h 552010"/>
              <a:gd name="connsiteX392" fmla="*/ 65956 w 800354"/>
              <a:gd name="connsiteY392" fmla="*/ 209983 h 552010"/>
              <a:gd name="connsiteX393" fmla="*/ 51419 w 800354"/>
              <a:gd name="connsiteY393" fmla="*/ 224520 h 552010"/>
              <a:gd name="connsiteX394" fmla="*/ 65956 w 800354"/>
              <a:gd name="connsiteY394" fmla="*/ 239057 h 552010"/>
              <a:gd name="connsiteX395" fmla="*/ 14537 w 800354"/>
              <a:gd name="connsiteY395" fmla="*/ 239057 h 552010"/>
              <a:gd name="connsiteX396" fmla="*/ 29074 w 800354"/>
              <a:gd name="connsiteY396" fmla="*/ 224520 h 552010"/>
              <a:gd name="connsiteX397" fmla="*/ 14537 w 800354"/>
              <a:gd name="connsiteY397" fmla="*/ 209983 h 552010"/>
              <a:gd name="connsiteX398" fmla="*/ 0 w 800354"/>
              <a:gd name="connsiteY398" fmla="*/ 224520 h 552010"/>
              <a:gd name="connsiteX399" fmla="*/ 14537 w 800354"/>
              <a:gd name="connsiteY399" fmla="*/ 239057 h 552010"/>
              <a:gd name="connsiteX400" fmla="*/ 785817 w 800354"/>
              <a:gd name="connsiteY400" fmla="*/ 291552 h 552010"/>
              <a:gd name="connsiteX401" fmla="*/ 800354 w 800354"/>
              <a:gd name="connsiteY401" fmla="*/ 277015 h 552010"/>
              <a:gd name="connsiteX402" fmla="*/ 785817 w 800354"/>
              <a:gd name="connsiteY402" fmla="*/ 262477 h 552010"/>
              <a:gd name="connsiteX403" fmla="*/ 771280 w 800354"/>
              <a:gd name="connsiteY403" fmla="*/ 277015 h 552010"/>
              <a:gd name="connsiteX404" fmla="*/ 785817 w 800354"/>
              <a:gd name="connsiteY404" fmla="*/ 291552 h 552010"/>
              <a:gd name="connsiteX405" fmla="*/ 734401 w 800354"/>
              <a:gd name="connsiteY405" fmla="*/ 291552 h 552010"/>
              <a:gd name="connsiteX406" fmla="*/ 748938 w 800354"/>
              <a:gd name="connsiteY406" fmla="*/ 277015 h 552010"/>
              <a:gd name="connsiteX407" fmla="*/ 734401 w 800354"/>
              <a:gd name="connsiteY407" fmla="*/ 262477 h 552010"/>
              <a:gd name="connsiteX408" fmla="*/ 719864 w 800354"/>
              <a:gd name="connsiteY408" fmla="*/ 277015 h 552010"/>
              <a:gd name="connsiteX409" fmla="*/ 734401 w 800354"/>
              <a:gd name="connsiteY409" fmla="*/ 291552 h 552010"/>
              <a:gd name="connsiteX410" fmla="*/ 682983 w 800354"/>
              <a:gd name="connsiteY410" fmla="*/ 291552 h 552010"/>
              <a:gd name="connsiteX411" fmla="*/ 697521 w 800354"/>
              <a:gd name="connsiteY411" fmla="*/ 277015 h 552010"/>
              <a:gd name="connsiteX412" fmla="*/ 682983 w 800354"/>
              <a:gd name="connsiteY412" fmla="*/ 262477 h 552010"/>
              <a:gd name="connsiteX413" fmla="*/ 668446 w 800354"/>
              <a:gd name="connsiteY413" fmla="*/ 277015 h 552010"/>
              <a:gd name="connsiteX414" fmla="*/ 682983 w 800354"/>
              <a:gd name="connsiteY414" fmla="*/ 291552 h 552010"/>
              <a:gd name="connsiteX415" fmla="*/ 631565 w 800354"/>
              <a:gd name="connsiteY415" fmla="*/ 291552 h 552010"/>
              <a:gd name="connsiteX416" fmla="*/ 646102 w 800354"/>
              <a:gd name="connsiteY416" fmla="*/ 277015 h 552010"/>
              <a:gd name="connsiteX417" fmla="*/ 631565 w 800354"/>
              <a:gd name="connsiteY417" fmla="*/ 262477 h 552010"/>
              <a:gd name="connsiteX418" fmla="*/ 617027 w 800354"/>
              <a:gd name="connsiteY418" fmla="*/ 277015 h 552010"/>
              <a:gd name="connsiteX419" fmla="*/ 631565 w 800354"/>
              <a:gd name="connsiteY419" fmla="*/ 291552 h 552010"/>
              <a:gd name="connsiteX420" fmla="*/ 580146 w 800354"/>
              <a:gd name="connsiteY420" fmla="*/ 291552 h 552010"/>
              <a:gd name="connsiteX421" fmla="*/ 594683 w 800354"/>
              <a:gd name="connsiteY421" fmla="*/ 277015 h 552010"/>
              <a:gd name="connsiteX422" fmla="*/ 580146 w 800354"/>
              <a:gd name="connsiteY422" fmla="*/ 262477 h 552010"/>
              <a:gd name="connsiteX423" fmla="*/ 565608 w 800354"/>
              <a:gd name="connsiteY423" fmla="*/ 277015 h 552010"/>
              <a:gd name="connsiteX424" fmla="*/ 580146 w 800354"/>
              <a:gd name="connsiteY424" fmla="*/ 291552 h 552010"/>
              <a:gd name="connsiteX425" fmla="*/ 528726 w 800354"/>
              <a:gd name="connsiteY425" fmla="*/ 291552 h 552010"/>
              <a:gd name="connsiteX426" fmla="*/ 543263 w 800354"/>
              <a:gd name="connsiteY426" fmla="*/ 277015 h 552010"/>
              <a:gd name="connsiteX427" fmla="*/ 528726 w 800354"/>
              <a:gd name="connsiteY427" fmla="*/ 262477 h 552010"/>
              <a:gd name="connsiteX428" fmla="*/ 514189 w 800354"/>
              <a:gd name="connsiteY428" fmla="*/ 277015 h 552010"/>
              <a:gd name="connsiteX429" fmla="*/ 528726 w 800354"/>
              <a:gd name="connsiteY429" fmla="*/ 291552 h 552010"/>
              <a:gd name="connsiteX430" fmla="*/ 477307 w 800354"/>
              <a:gd name="connsiteY430" fmla="*/ 291552 h 552010"/>
              <a:gd name="connsiteX431" fmla="*/ 491844 w 800354"/>
              <a:gd name="connsiteY431" fmla="*/ 277015 h 552010"/>
              <a:gd name="connsiteX432" fmla="*/ 477307 w 800354"/>
              <a:gd name="connsiteY432" fmla="*/ 262477 h 552010"/>
              <a:gd name="connsiteX433" fmla="*/ 462770 w 800354"/>
              <a:gd name="connsiteY433" fmla="*/ 277015 h 552010"/>
              <a:gd name="connsiteX434" fmla="*/ 477307 w 800354"/>
              <a:gd name="connsiteY434" fmla="*/ 291552 h 552010"/>
              <a:gd name="connsiteX435" fmla="*/ 425888 w 800354"/>
              <a:gd name="connsiteY435" fmla="*/ 291552 h 552010"/>
              <a:gd name="connsiteX436" fmla="*/ 440425 w 800354"/>
              <a:gd name="connsiteY436" fmla="*/ 277015 h 552010"/>
              <a:gd name="connsiteX437" fmla="*/ 425888 w 800354"/>
              <a:gd name="connsiteY437" fmla="*/ 262477 h 552010"/>
              <a:gd name="connsiteX438" fmla="*/ 411351 w 800354"/>
              <a:gd name="connsiteY438" fmla="*/ 277015 h 552010"/>
              <a:gd name="connsiteX439" fmla="*/ 425888 w 800354"/>
              <a:gd name="connsiteY439" fmla="*/ 291552 h 552010"/>
              <a:gd name="connsiteX440" fmla="*/ 374469 w 800354"/>
              <a:gd name="connsiteY440" fmla="*/ 291552 h 552010"/>
              <a:gd name="connsiteX441" fmla="*/ 389006 w 800354"/>
              <a:gd name="connsiteY441" fmla="*/ 277015 h 552010"/>
              <a:gd name="connsiteX442" fmla="*/ 374469 w 800354"/>
              <a:gd name="connsiteY442" fmla="*/ 262477 h 552010"/>
              <a:gd name="connsiteX443" fmla="*/ 359932 w 800354"/>
              <a:gd name="connsiteY443" fmla="*/ 277015 h 552010"/>
              <a:gd name="connsiteX444" fmla="*/ 374469 w 800354"/>
              <a:gd name="connsiteY444" fmla="*/ 291552 h 552010"/>
              <a:gd name="connsiteX445" fmla="*/ 323051 w 800354"/>
              <a:gd name="connsiteY445" fmla="*/ 291552 h 552010"/>
              <a:gd name="connsiteX446" fmla="*/ 337589 w 800354"/>
              <a:gd name="connsiteY446" fmla="*/ 277015 h 552010"/>
              <a:gd name="connsiteX447" fmla="*/ 323051 w 800354"/>
              <a:gd name="connsiteY447" fmla="*/ 262477 h 552010"/>
              <a:gd name="connsiteX448" fmla="*/ 308514 w 800354"/>
              <a:gd name="connsiteY448" fmla="*/ 277015 h 552010"/>
              <a:gd name="connsiteX449" fmla="*/ 323051 w 800354"/>
              <a:gd name="connsiteY449" fmla="*/ 291552 h 552010"/>
              <a:gd name="connsiteX450" fmla="*/ 271633 w 800354"/>
              <a:gd name="connsiteY450" fmla="*/ 291552 h 552010"/>
              <a:gd name="connsiteX451" fmla="*/ 286170 w 800354"/>
              <a:gd name="connsiteY451" fmla="*/ 277015 h 552010"/>
              <a:gd name="connsiteX452" fmla="*/ 271633 w 800354"/>
              <a:gd name="connsiteY452" fmla="*/ 262477 h 552010"/>
              <a:gd name="connsiteX453" fmla="*/ 257095 w 800354"/>
              <a:gd name="connsiteY453" fmla="*/ 277015 h 552010"/>
              <a:gd name="connsiteX454" fmla="*/ 271633 w 800354"/>
              <a:gd name="connsiteY454" fmla="*/ 291552 h 552010"/>
              <a:gd name="connsiteX455" fmla="*/ 220214 w 800354"/>
              <a:gd name="connsiteY455" fmla="*/ 291552 h 552010"/>
              <a:gd name="connsiteX456" fmla="*/ 234751 w 800354"/>
              <a:gd name="connsiteY456" fmla="*/ 277015 h 552010"/>
              <a:gd name="connsiteX457" fmla="*/ 220214 w 800354"/>
              <a:gd name="connsiteY457" fmla="*/ 262477 h 552010"/>
              <a:gd name="connsiteX458" fmla="*/ 205676 w 800354"/>
              <a:gd name="connsiteY458" fmla="*/ 277015 h 552010"/>
              <a:gd name="connsiteX459" fmla="*/ 220214 w 800354"/>
              <a:gd name="connsiteY459" fmla="*/ 291552 h 552010"/>
              <a:gd name="connsiteX460" fmla="*/ 168794 w 800354"/>
              <a:gd name="connsiteY460" fmla="*/ 291552 h 552010"/>
              <a:gd name="connsiteX461" fmla="*/ 183331 w 800354"/>
              <a:gd name="connsiteY461" fmla="*/ 277015 h 552010"/>
              <a:gd name="connsiteX462" fmla="*/ 168794 w 800354"/>
              <a:gd name="connsiteY462" fmla="*/ 262477 h 552010"/>
              <a:gd name="connsiteX463" fmla="*/ 154257 w 800354"/>
              <a:gd name="connsiteY463" fmla="*/ 277015 h 552010"/>
              <a:gd name="connsiteX464" fmla="*/ 168794 w 800354"/>
              <a:gd name="connsiteY464" fmla="*/ 291552 h 552010"/>
              <a:gd name="connsiteX465" fmla="*/ 117375 w 800354"/>
              <a:gd name="connsiteY465" fmla="*/ 291552 h 552010"/>
              <a:gd name="connsiteX466" fmla="*/ 131912 w 800354"/>
              <a:gd name="connsiteY466" fmla="*/ 277015 h 552010"/>
              <a:gd name="connsiteX467" fmla="*/ 117375 w 800354"/>
              <a:gd name="connsiteY467" fmla="*/ 262477 h 552010"/>
              <a:gd name="connsiteX468" fmla="*/ 102838 w 800354"/>
              <a:gd name="connsiteY468" fmla="*/ 277015 h 552010"/>
              <a:gd name="connsiteX469" fmla="*/ 117375 w 800354"/>
              <a:gd name="connsiteY469" fmla="*/ 291552 h 552010"/>
              <a:gd name="connsiteX470" fmla="*/ 65956 w 800354"/>
              <a:gd name="connsiteY470" fmla="*/ 291552 h 552010"/>
              <a:gd name="connsiteX471" fmla="*/ 80493 w 800354"/>
              <a:gd name="connsiteY471" fmla="*/ 277015 h 552010"/>
              <a:gd name="connsiteX472" fmla="*/ 65956 w 800354"/>
              <a:gd name="connsiteY472" fmla="*/ 262477 h 552010"/>
              <a:gd name="connsiteX473" fmla="*/ 51419 w 800354"/>
              <a:gd name="connsiteY473" fmla="*/ 277015 h 552010"/>
              <a:gd name="connsiteX474" fmla="*/ 65956 w 800354"/>
              <a:gd name="connsiteY474" fmla="*/ 291552 h 552010"/>
              <a:gd name="connsiteX475" fmla="*/ 14537 w 800354"/>
              <a:gd name="connsiteY475" fmla="*/ 291552 h 552010"/>
              <a:gd name="connsiteX476" fmla="*/ 29074 w 800354"/>
              <a:gd name="connsiteY476" fmla="*/ 277015 h 552010"/>
              <a:gd name="connsiteX477" fmla="*/ 14537 w 800354"/>
              <a:gd name="connsiteY477" fmla="*/ 262477 h 552010"/>
              <a:gd name="connsiteX478" fmla="*/ 0 w 800354"/>
              <a:gd name="connsiteY478" fmla="*/ 277015 h 552010"/>
              <a:gd name="connsiteX479" fmla="*/ 14537 w 800354"/>
              <a:gd name="connsiteY479" fmla="*/ 291552 h 552010"/>
              <a:gd name="connsiteX480" fmla="*/ 785817 w 800354"/>
              <a:gd name="connsiteY480" fmla="*/ 342029 h 552010"/>
              <a:gd name="connsiteX481" fmla="*/ 800354 w 800354"/>
              <a:gd name="connsiteY481" fmla="*/ 327492 h 552010"/>
              <a:gd name="connsiteX482" fmla="*/ 785817 w 800354"/>
              <a:gd name="connsiteY482" fmla="*/ 312955 h 552010"/>
              <a:gd name="connsiteX483" fmla="*/ 771280 w 800354"/>
              <a:gd name="connsiteY483" fmla="*/ 327492 h 552010"/>
              <a:gd name="connsiteX484" fmla="*/ 785817 w 800354"/>
              <a:gd name="connsiteY484" fmla="*/ 342029 h 552010"/>
              <a:gd name="connsiteX485" fmla="*/ 734401 w 800354"/>
              <a:gd name="connsiteY485" fmla="*/ 342029 h 552010"/>
              <a:gd name="connsiteX486" fmla="*/ 748938 w 800354"/>
              <a:gd name="connsiteY486" fmla="*/ 327492 h 552010"/>
              <a:gd name="connsiteX487" fmla="*/ 734401 w 800354"/>
              <a:gd name="connsiteY487" fmla="*/ 312955 h 552010"/>
              <a:gd name="connsiteX488" fmla="*/ 719864 w 800354"/>
              <a:gd name="connsiteY488" fmla="*/ 327492 h 552010"/>
              <a:gd name="connsiteX489" fmla="*/ 734401 w 800354"/>
              <a:gd name="connsiteY489" fmla="*/ 342029 h 552010"/>
              <a:gd name="connsiteX490" fmla="*/ 682983 w 800354"/>
              <a:gd name="connsiteY490" fmla="*/ 342029 h 552010"/>
              <a:gd name="connsiteX491" fmla="*/ 697521 w 800354"/>
              <a:gd name="connsiteY491" fmla="*/ 327492 h 552010"/>
              <a:gd name="connsiteX492" fmla="*/ 682983 w 800354"/>
              <a:gd name="connsiteY492" fmla="*/ 312955 h 552010"/>
              <a:gd name="connsiteX493" fmla="*/ 668446 w 800354"/>
              <a:gd name="connsiteY493" fmla="*/ 327492 h 552010"/>
              <a:gd name="connsiteX494" fmla="*/ 682983 w 800354"/>
              <a:gd name="connsiteY494" fmla="*/ 342029 h 552010"/>
              <a:gd name="connsiteX495" fmla="*/ 631565 w 800354"/>
              <a:gd name="connsiteY495" fmla="*/ 342029 h 552010"/>
              <a:gd name="connsiteX496" fmla="*/ 646102 w 800354"/>
              <a:gd name="connsiteY496" fmla="*/ 327492 h 552010"/>
              <a:gd name="connsiteX497" fmla="*/ 631565 w 800354"/>
              <a:gd name="connsiteY497" fmla="*/ 312955 h 552010"/>
              <a:gd name="connsiteX498" fmla="*/ 617027 w 800354"/>
              <a:gd name="connsiteY498" fmla="*/ 327492 h 552010"/>
              <a:gd name="connsiteX499" fmla="*/ 631565 w 800354"/>
              <a:gd name="connsiteY499" fmla="*/ 342029 h 552010"/>
              <a:gd name="connsiteX500" fmla="*/ 580146 w 800354"/>
              <a:gd name="connsiteY500" fmla="*/ 342029 h 552010"/>
              <a:gd name="connsiteX501" fmla="*/ 594683 w 800354"/>
              <a:gd name="connsiteY501" fmla="*/ 327492 h 552010"/>
              <a:gd name="connsiteX502" fmla="*/ 580146 w 800354"/>
              <a:gd name="connsiteY502" fmla="*/ 312955 h 552010"/>
              <a:gd name="connsiteX503" fmla="*/ 565608 w 800354"/>
              <a:gd name="connsiteY503" fmla="*/ 327492 h 552010"/>
              <a:gd name="connsiteX504" fmla="*/ 580146 w 800354"/>
              <a:gd name="connsiteY504" fmla="*/ 342029 h 552010"/>
              <a:gd name="connsiteX505" fmla="*/ 528726 w 800354"/>
              <a:gd name="connsiteY505" fmla="*/ 342029 h 552010"/>
              <a:gd name="connsiteX506" fmla="*/ 543263 w 800354"/>
              <a:gd name="connsiteY506" fmla="*/ 327492 h 552010"/>
              <a:gd name="connsiteX507" fmla="*/ 528726 w 800354"/>
              <a:gd name="connsiteY507" fmla="*/ 312955 h 552010"/>
              <a:gd name="connsiteX508" fmla="*/ 514189 w 800354"/>
              <a:gd name="connsiteY508" fmla="*/ 327492 h 552010"/>
              <a:gd name="connsiteX509" fmla="*/ 528726 w 800354"/>
              <a:gd name="connsiteY509" fmla="*/ 342029 h 552010"/>
              <a:gd name="connsiteX510" fmla="*/ 477307 w 800354"/>
              <a:gd name="connsiteY510" fmla="*/ 342029 h 552010"/>
              <a:gd name="connsiteX511" fmla="*/ 491844 w 800354"/>
              <a:gd name="connsiteY511" fmla="*/ 327492 h 552010"/>
              <a:gd name="connsiteX512" fmla="*/ 477307 w 800354"/>
              <a:gd name="connsiteY512" fmla="*/ 312955 h 552010"/>
              <a:gd name="connsiteX513" fmla="*/ 462770 w 800354"/>
              <a:gd name="connsiteY513" fmla="*/ 327492 h 552010"/>
              <a:gd name="connsiteX514" fmla="*/ 477307 w 800354"/>
              <a:gd name="connsiteY514" fmla="*/ 342029 h 552010"/>
              <a:gd name="connsiteX515" fmla="*/ 425888 w 800354"/>
              <a:gd name="connsiteY515" fmla="*/ 342029 h 552010"/>
              <a:gd name="connsiteX516" fmla="*/ 440425 w 800354"/>
              <a:gd name="connsiteY516" fmla="*/ 327492 h 552010"/>
              <a:gd name="connsiteX517" fmla="*/ 425888 w 800354"/>
              <a:gd name="connsiteY517" fmla="*/ 312955 h 552010"/>
              <a:gd name="connsiteX518" fmla="*/ 411351 w 800354"/>
              <a:gd name="connsiteY518" fmla="*/ 327492 h 552010"/>
              <a:gd name="connsiteX519" fmla="*/ 425888 w 800354"/>
              <a:gd name="connsiteY519" fmla="*/ 342029 h 552010"/>
              <a:gd name="connsiteX520" fmla="*/ 374469 w 800354"/>
              <a:gd name="connsiteY520" fmla="*/ 342029 h 552010"/>
              <a:gd name="connsiteX521" fmla="*/ 389006 w 800354"/>
              <a:gd name="connsiteY521" fmla="*/ 327492 h 552010"/>
              <a:gd name="connsiteX522" fmla="*/ 374469 w 800354"/>
              <a:gd name="connsiteY522" fmla="*/ 312955 h 552010"/>
              <a:gd name="connsiteX523" fmla="*/ 359932 w 800354"/>
              <a:gd name="connsiteY523" fmla="*/ 327492 h 552010"/>
              <a:gd name="connsiteX524" fmla="*/ 374469 w 800354"/>
              <a:gd name="connsiteY524" fmla="*/ 342029 h 552010"/>
              <a:gd name="connsiteX525" fmla="*/ 271633 w 800354"/>
              <a:gd name="connsiteY525" fmla="*/ 342029 h 552010"/>
              <a:gd name="connsiteX526" fmla="*/ 286170 w 800354"/>
              <a:gd name="connsiteY526" fmla="*/ 327492 h 552010"/>
              <a:gd name="connsiteX527" fmla="*/ 271633 w 800354"/>
              <a:gd name="connsiteY527" fmla="*/ 312955 h 552010"/>
              <a:gd name="connsiteX528" fmla="*/ 257095 w 800354"/>
              <a:gd name="connsiteY528" fmla="*/ 327492 h 552010"/>
              <a:gd name="connsiteX529" fmla="*/ 271633 w 800354"/>
              <a:gd name="connsiteY529" fmla="*/ 342029 h 552010"/>
              <a:gd name="connsiteX530" fmla="*/ 220214 w 800354"/>
              <a:gd name="connsiteY530" fmla="*/ 342029 h 552010"/>
              <a:gd name="connsiteX531" fmla="*/ 234751 w 800354"/>
              <a:gd name="connsiteY531" fmla="*/ 327492 h 552010"/>
              <a:gd name="connsiteX532" fmla="*/ 220214 w 800354"/>
              <a:gd name="connsiteY532" fmla="*/ 312955 h 552010"/>
              <a:gd name="connsiteX533" fmla="*/ 205676 w 800354"/>
              <a:gd name="connsiteY533" fmla="*/ 327492 h 552010"/>
              <a:gd name="connsiteX534" fmla="*/ 220214 w 800354"/>
              <a:gd name="connsiteY534" fmla="*/ 342029 h 552010"/>
              <a:gd name="connsiteX535" fmla="*/ 168794 w 800354"/>
              <a:gd name="connsiteY535" fmla="*/ 342029 h 552010"/>
              <a:gd name="connsiteX536" fmla="*/ 183331 w 800354"/>
              <a:gd name="connsiteY536" fmla="*/ 327492 h 552010"/>
              <a:gd name="connsiteX537" fmla="*/ 168794 w 800354"/>
              <a:gd name="connsiteY537" fmla="*/ 312955 h 552010"/>
              <a:gd name="connsiteX538" fmla="*/ 154257 w 800354"/>
              <a:gd name="connsiteY538" fmla="*/ 327492 h 552010"/>
              <a:gd name="connsiteX539" fmla="*/ 168794 w 800354"/>
              <a:gd name="connsiteY539" fmla="*/ 342029 h 552010"/>
              <a:gd name="connsiteX540" fmla="*/ 117375 w 800354"/>
              <a:gd name="connsiteY540" fmla="*/ 342029 h 552010"/>
              <a:gd name="connsiteX541" fmla="*/ 131912 w 800354"/>
              <a:gd name="connsiteY541" fmla="*/ 327492 h 552010"/>
              <a:gd name="connsiteX542" fmla="*/ 117375 w 800354"/>
              <a:gd name="connsiteY542" fmla="*/ 312955 h 552010"/>
              <a:gd name="connsiteX543" fmla="*/ 102838 w 800354"/>
              <a:gd name="connsiteY543" fmla="*/ 327492 h 552010"/>
              <a:gd name="connsiteX544" fmla="*/ 117375 w 800354"/>
              <a:gd name="connsiteY544" fmla="*/ 342029 h 552010"/>
              <a:gd name="connsiteX545" fmla="*/ 65956 w 800354"/>
              <a:gd name="connsiteY545" fmla="*/ 342029 h 552010"/>
              <a:gd name="connsiteX546" fmla="*/ 80493 w 800354"/>
              <a:gd name="connsiteY546" fmla="*/ 327492 h 552010"/>
              <a:gd name="connsiteX547" fmla="*/ 65956 w 800354"/>
              <a:gd name="connsiteY547" fmla="*/ 312955 h 552010"/>
              <a:gd name="connsiteX548" fmla="*/ 51419 w 800354"/>
              <a:gd name="connsiteY548" fmla="*/ 327492 h 552010"/>
              <a:gd name="connsiteX549" fmla="*/ 65956 w 800354"/>
              <a:gd name="connsiteY549" fmla="*/ 342029 h 552010"/>
              <a:gd name="connsiteX550" fmla="*/ 14537 w 800354"/>
              <a:gd name="connsiteY550" fmla="*/ 342029 h 552010"/>
              <a:gd name="connsiteX551" fmla="*/ 29074 w 800354"/>
              <a:gd name="connsiteY551" fmla="*/ 327492 h 552010"/>
              <a:gd name="connsiteX552" fmla="*/ 14537 w 800354"/>
              <a:gd name="connsiteY552" fmla="*/ 312955 h 552010"/>
              <a:gd name="connsiteX553" fmla="*/ 0 w 800354"/>
              <a:gd name="connsiteY553" fmla="*/ 327492 h 552010"/>
              <a:gd name="connsiteX554" fmla="*/ 14537 w 800354"/>
              <a:gd name="connsiteY554" fmla="*/ 342029 h 552010"/>
              <a:gd name="connsiteX555" fmla="*/ 785817 w 800354"/>
              <a:gd name="connsiteY555" fmla="*/ 394524 h 552010"/>
              <a:gd name="connsiteX556" fmla="*/ 800354 w 800354"/>
              <a:gd name="connsiteY556" fmla="*/ 379986 h 552010"/>
              <a:gd name="connsiteX557" fmla="*/ 785817 w 800354"/>
              <a:gd name="connsiteY557" fmla="*/ 365449 h 552010"/>
              <a:gd name="connsiteX558" fmla="*/ 771280 w 800354"/>
              <a:gd name="connsiteY558" fmla="*/ 379986 h 552010"/>
              <a:gd name="connsiteX559" fmla="*/ 785817 w 800354"/>
              <a:gd name="connsiteY559" fmla="*/ 394524 h 552010"/>
              <a:gd name="connsiteX560" fmla="*/ 734401 w 800354"/>
              <a:gd name="connsiteY560" fmla="*/ 394524 h 552010"/>
              <a:gd name="connsiteX561" fmla="*/ 748938 w 800354"/>
              <a:gd name="connsiteY561" fmla="*/ 379986 h 552010"/>
              <a:gd name="connsiteX562" fmla="*/ 734401 w 800354"/>
              <a:gd name="connsiteY562" fmla="*/ 365449 h 552010"/>
              <a:gd name="connsiteX563" fmla="*/ 719864 w 800354"/>
              <a:gd name="connsiteY563" fmla="*/ 379986 h 552010"/>
              <a:gd name="connsiteX564" fmla="*/ 734401 w 800354"/>
              <a:gd name="connsiteY564" fmla="*/ 394524 h 552010"/>
              <a:gd name="connsiteX565" fmla="*/ 682983 w 800354"/>
              <a:gd name="connsiteY565" fmla="*/ 394524 h 552010"/>
              <a:gd name="connsiteX566" fmla="*/ 697521 w 800354"/>
              <a:gd name="connsiteY566" fmla="*/ 379986 h 552010"/>
              <a:gd name="connsiteX567" fmla="*/ 682983 w 800354"/>
              <a:gd name="connsiteY567" fmla="*/ 365449 h 552010"/>
              <a:gd name="connsiteX568" fmla="*/ 668446 w 800354"/>
              <a:gd name="connsiteY568" fmla="*/ 379986 h 552010"/>
              <a:gd name="connsiteX569" fmla="*/ 682983 w 800354"/>
              <a:gd name="connsiteY569" fmla="*/ 394524 h 552010"/>
              <a:gd name="connsiteX570" fmla="*/ 631565 w 800354"/>
              <a:gd name="connsiteY570" fmla="*/ 394524 h 552010"/>
              <a:gd name="connsiteX571" fmla="*/ 646102 w 800354"/>
              <a:gd name="connsiteY571" fmla="*/ 379986 h 552010"/>
              <a:gd name="connsiteX572" fmla="*/ 631565 w 800354"/>
              <a:gd name="connsiteY572" fmla="*/ 365449 h 552010"/>
              <a:gd name="connsiteX573" fmla="*/ 617027 w 800354"/>
              <a:gd name="connsiteY573" fmla="*/ 379986 h 552010"/>
              <a:gd name="connsiteX574" fmla="*/ 631565 w 800354"/>
              <a:gd name="connsiteY574" fmla="*/ 394524 h 552010"/>
              <a:gd name="connsiteX575" fmla="*/ 528726 w 800354"/>
              <a:gd name="connsiteY575" fmla="*/ 394524 h 552010"/>
              <a:gd name="connsiteX576" fmla="*/ 543263 w 800354"/>
              <a:gd name="connsiteY576" fmla="*/ 379986 h 552010"/>
              <a:gd name="connsiteX577" fmla="*/ 528726 w 800354"/>
              <a:gd name="connsiteY577" fmla="*/ 365449 h 552010"/>
              <a:gd name="connsiteX578" fmla="*/ 514189 w 800354"/>
              <a:gd name="connsiteY578" fmla="*/ 379986 h 552010"/>
              <a:gd name="connsiteX579" fmla="*/ 528726 w 800354"/>
              <a:gd name="connsiteY579" fmla="*/ 394524 h 552010"/>
              <a:gd name="connsiteX580" fmla="*/ 425888 w 800354"/>
              <a:gd name="connsiteY580" fmla="*/ 394524 h 552010"/>
              <a:gd name="connsiteX581" fmla="*/ 440425 w 800354"/>
              <a:gd name="connsiteY581" fmla="*/ 379986 h 552010"/>
              <a:gd name="connsiteX582" fmla="*/ 425888 w 800354"/>
              <a:gd name="connsiteY582" fmla="*/ 365449 h 552010"/>
              <a:gd name="connsiteX583" fmla="*/ 411351 w 800354"/>
              <a:gd name="connsiteY583" fmla="*/ 379986 h 552010"/>
              <a:gd name="connsiteX584" fmla="*/ 425888 w 800354"/>
              <a:gd name="connsiteY584" fmla="*/ 394524 h 552010"/>
              <a:gd name="connsiteX585" fmla="*/ 374469 w 800354"/>
              <a:gd name="connsiteY585" fmla="*/ 394524 h 552010"/>
              <a:gd name="connsiteX586" fmla="*/ 389006 w 800354"/>
              <a:gd name="connsiteY586" fmla="*/ 379986 h 552010"/>
              <a:gd name="connsiteX587" fmla="*/ 374469 w 800354"/>
              <a:gd name="connsiteY587" fmla="*/ 365449 h 552010"/>
              <a:gd name="connsiteX588" fmla="*/ 359932 w 800354"/>
              <a:gd name="connsiteY588" fmla="*/ 379986 h 552010"/>
              <a:gd name="connsiteX589" fmla="*/ 374469 w 800354"/>
              <a:gd name="connsiteY589" fmla="*/ 394524 h 552010"/>
              <a:gd name="connsiteX590" fmla="*/ 271633 w 800354"/>
              <a:gd name="connsiteY590" fmla="*/ 394524 h 552010"/>
              <a:gd name="connsiteX591" fmla="*/ 286170 w 800354"/>
              <a:gd name="connsiteY591" fmla="*/ 379986 h 552010"/>
              <a:gd name="connsiteX592" fmla="*/ 271633 w 800354"/>
              <a:gd name="connsiteY592" fmla="*/ 365449 h 552010"/>
              <a:gd name="connsiteX593" fmla="*/ 257095 w 800354"/>
              <a:gd name="connsiteY593" fmla="*/ 379986 h 552010"/>
              <a:gd name="connsiteX594" fmla="*/ 271633 w 800354"/>
              <a:gd name="connsiteY594" fmla="*/ 394524 h 552010"/>
              <a:gd name="connsiteX595" fmla="*/ 168794 w 800354"/>
              <a:gd name="connsiteY595" fmla="*/ 394524 h 552010"/>
              <a:gd name="connsiteX596" fmla="*/ 183331 w 800354"/>
              <a:gd name="connsiteY596" fmla="*/ 379986 h 552010"/>
              <a:gd name="connsiteX597" fmla="*/ 168794 w 800354"/>
              <a:gd name="connsiteY597" fmla="*/ 365449 h 552010"/>
              <a:gd name="connsiteX598" fmla="*/ 154257 w 800354"/>
              <a:gd name="connsiteY598" fmla="*/ 379986 h 552010"/>
              <a:gd name="connsiteX599" fmla="*/ 168794 w 800354"/>
              <a:gd name="connsiteY599" fmla="*/ 394524 h 552010"/>
              <a:gd name="connsiteX600" fmla="*/ 117375 w 800354"/>
              <a:gd name="connsiteY600" fmla="*/ 394524 h 552010"/>
              <a:gd name="connsiteX601" fmla="*/ 131912 w 800354"/>
              <a:gd name="connsiteY601" fmla="*/ 379986 h 552010"/>
              <a:gd name="connsiteX602" fmla="*/ 117375 w 800354"/>
              <a:gd name="connsiteY602" fmla="*/ 365449 h 552010"/>
              <a:gd name="connsiteX603" fmla="*/ 102838 w 800354"/>
              <a:gd name="connsiteY603" fmla="*/ 379986 h 552010"/>
              <a:gd name="connsiteX604" fmla="*/ 117375 w 800354"/>
              <a:gd name="connsiteY604" fmla="*/ 394524 h 552010"/>
              <a:gd name="connsiteX605" fmla="*/ 65956 w 800354"/>
              <a:gd name="connsiteY605" fmla="*/ 394524 h 552010"/>
              <a:gd name="connsiteX606" fmla="*/ 80493 w 800354"/>
              <a:gd name="connsiteY606" fmla="*/ 379986 h 552010"/>
              <a:gd name="connsiteX607" fmla="*/ 65956 w 800354"/>
              <a:gd name="connsiteY607" fmla="*/ 365449 h 552010"/>
              <a:gd name="connsiteX608" fmla="*/ 51419 w 800354"/>
              <a:gd name="connsiteY608" fmla="*/ 379986 h 552010"/>
              <a:gd name="connsiteX609" fmla="*/ 65956 w 800354"/>
              <a:gd name="connsiteY609" fmla="*/ 394524 h 552010"/>
              <a:gd name="connsiteX610" fmla="*/ 14537 w 800354"/>
              <a:gd name="connsiteY610" fmla="*/ 394524 h 552010"/>
              <a:gd name="connsiteX611" fmla="*/ 29074 w 800354"/>
              <a:gd name="connsiteY611" fmla="*/ 379986 h 552010"/>
              <a:gd name="connsiteX612" fmla="*/ 14537 w 800354"/>
              <a:gd name="connsiteY612" fmla="*/ 365449 h 552010"/>
              <a:gd name="connsiteX613" fmla="*/ 0 w 800354"/>
              <a:gd name="connsiteY613" fmla="*/ 379986 h 552010"/>
              <a:gd name="connsiteX614" fmla="*/ 14537 w 800354"/>
              <a:gd name="connsiteY614" fmla="*/ 394524 h 552010"/>
              <a:gd name="connsiteX615" fmla="*/ 785817 w 800354"/>
              <a:gd name="connsiteY615" fmla="*/ 449039 h 552010"/>
              <a:gd name="connsiteX616" fmla="*/ 800354 w 800354"/>
              <a:gd name="connsiteY616" fmla="*/ 434502 h 552010"/>
              <a:gd name="connsiteX617" fmla="*/ 785817 w 800354"/>
              <a:gd name="connsiteY617" fmla="*/ 419965 h 552010"/>
              <a:gd name="connsiteX618" fmla="*/ 771280 w 800354"/>
              <a:gd name="connsiteY618" fmla="*/ 434502 h 552010"/>
              <a:gd name="connsiteX619" fmla="*/ 785817 w 800354"/>
              <a:gd name="connsiteY619" fmla="*/ 449039 h 552010"/>
              <a:gd name="connsiteX620" fmla="*/ 734401 w 800354"/>
              <a:gd name="connsiteY620" fmla="*/ 449039 h 552010"/>
              <a:gd name="connsiteX621" fmla="*/ 748938 w 800354"/>
              <a:gd name="connsiteY621" fmla="*/ 434502 h 552010"/>
              <a:gd name="connsiteX622" fmla="*/ 734401 w 800354"/>
              <a:gd name="connsiteY622" fmla="*/ 419965 h 552010"/>
              <a:gd name="connsiteX623" fmla="*/ 719864 w 800354"/>
              <a:gd name="connsiteY623" fmla="*/ 434502 h 552010"/>
              <a:gd name="connsiteX624" fmla="*/ 734401 w 800354"/>
              <a:gd name="connsiteY624" fmla="*/ 449039 h 552010"/>
              <a:gd name="connsiteX625" fmla="*/ 631565 w 800354"/>
              <a:gd name="connsiteY625" fmla="*/ 449039 h 552010"/>
              <a:gd name="connsiteX626" fmla="*/ 646102 w 800354"/>
              <a:gd name="connsiteY626" fmla="*/ 434502 h 552010"/>
              <a:gd name="connsiteX627" fmla="*/ 631565 w 800354"/>
              <a:gd name="connsiteY627" fmla="*/ 419965 h 552010"/>
              <a:gd name="connsiteX628" fmla="*/ 617027 w 800354"/>
              <a:gd name="connsiteY628" fmla="*/ 434502 h 552010"/>
              <a:gd name="connsiteX629" fmla="*/ 631565 w 800354"/>
              <a:gd name="connsiteY629" fmla="*/ 449039 h 552010"/>
              <a:gd name="connsiteX630" fmla="*/ 374469 w 800354"/>
              <a:gd name="connsiteY630" fmla="*/ 449039 h 552010"/>
              <a:gd name="connsiteX631" fmla="*/ 389006 w 800354"/>
              <a:gd name="connsiteY631" fmla="*/ 434502 h 552010"/>
              <a:gd name="connsiteX632" fmla="*/ 374469 w 800354"/>
              <a:gd name="connsiteY632" fmla="*/ 419965 h 552010"/>
              <a:gd name="connsiteX633" fmla="*/ 359932 w 800354"/>
              <a:gd name="connsiteY633" fmla="*/ 434502 h 552010"/>
              <a:gd name="connsiteX634" fmla="*/ 374469 w 800354"/>
              <a:gd name="connsiteY634" fmla="*/ 449039 h 552010"/>
              <a:gd name="connsiteX635" fmla="*/ 271633 w 800354"/>
              <a:gd name="connsiteY635" fmla="*/ 449039 h 552010"/>
              <a:gd name="connsiteX636" fmla="*/ 286170 w 800354"/>
              <a:gd name="connsiteY636" fmla="*/ 434502 h 552010"/>
              <a:gd name="connsiteX637" fmla="*/ 271633 w 800354"/>
              <a:gd name="connsiteY637" fmla="*/ 419965 h 552010"/>
              <a:gd name="connsiteX638" fmla="*/ 257095 w 800354"/>
              <a:gd name="connsiteY638" fmla="*/ 434502 h 552010"/>
              <a:gd name="connsiteX639" fmla="*/ 271633 w 800354"/>
              <a:gd name="connsiteY639" fmla="*/ 449039 h 552010"/>
              <a:gd name="connsiteX640" fmla="*/ 168794 w 800354"/>
              <a:gd name="connsiteY640" fmla="*/ 449039 h 552010"/>
              <a:gd name="connsiteX641" fmla="*/ 183331 w 800354"/>
              <a:gd name="connsiteY641" fmla="*/ 434502 h 552010"/>
              <a:gd name="connsiteX642" fmla="*/ 168794 w 800354"/>
              <a:gd name="connsiteY642" fmla="*/ 419965 h 552010"/>
              <a:gd name="connsiteX643" fmla="*/ 154257 w 800354"/>
              <a:gd name="connsiteY643" fmla="*/ 434502 h 552010"/>
              <a:gd name="connsiteX644" fmla="*/ 168794 w 800354"/>
              <a:gd name="connsiteY644" fmla="*/ 449039 h 552010"/>
              <a:gd name="connsiteX645" fmla="*/ 65956 w 800354"/>
              <a:gd name="connsiteY645" fmla="*/ 449039 h 552010"/>
              <a:gd name="connsiteX646" fmla="*/ 80493 w 800354"/>
              <a:gd name="connsiteY646" fmla="*/ 434502 h 552010"/>
              <a:gd name="connsiteX647" fmla="*/ 65956 w 800354"/>
              <a:gd name="connsiteY647" fmla="*/ 419965 h 552010"/>
              <a:gd name="connsiteX648" fmla="*/ 51419 w 800354"/>
              <a:gd name="connsiteY648" fmla="*/ 434502 h 552010"/>
              <a:gd name="connsiteX649" fmla="*/ 65956 w 800354"/>
              <a:gd name="connsiteY649" fmla="*/ 449039 h 552010"/>
              <a:gd name="connsiteX650" fmla="*/ 14537 w 800354"/>
              <a:gd name="connsiteY650" fmla="*/ 449039 h 552010"/>
              <a:gd name="connsiteX651" fmla="*/ 29074 w 800354"/>
              <a:gd name="connsiteY651" fmla="*/ 434502 h 552010"/>
              <a:gd name="connsiteX652" fmla="*/ 14537 w 800354"/>
              <a:gd name="connsiteY652" fmla="*/ 419965 h 552010"/>
              <a:gd name="connsiteX653" fmla="*/ 0 w 800354"/>
              <a:gd name="connsiteY653" fmla="*/ 434502 h 552010"/>
              <a:gd name="connsiteX654" fmla="*/ 14537 w 800354"/>
              <a:gd name="connsiteY654" fmla="*/ 449039 h 552010"/>
              <a:gd name="connsiteX655" fmla="*/ 734401 w 800354"/>
              <a:gd name="connsiteY655" fmla="*/ 499515 h 552010"/>
              <a:gd name="connsiteX656" fmla="*/ 748938 w 800354"/>
              <a:gd name="connsiteY656" fmla="*/ 484978 h 552010"/>
              <a:gd name="connsiteX657" fmla="*/ 734401 w 800354"/>
              <a:gd name="connsiteY657" fmla="*/ 470441 h 552010"/>
              <a:gd name="connsiteX658" fmla="*/ 719864 w 800354"/>
              <a:gd name="connsiteY658" fmla="*/ 484978 h 552010"/>
              <a:gd name="connsiteX659" fmla="*/ 734401 w 800354"/>
              <a:gd name="connsiteY659" fmla="*/ 499515 h 552010"/>
              <a:gd name="connsiteX660" fmla="*/ 631565 w 800354"/>
              <a:gd name="connsiteY660" fmla="*/ 499515 h 552010"/>
              <a:gd name="connsiteX661" fmla="*/ 646102 w 800354"/>
              <a:gd name="connsiteY661" fmla="*/ 484978 h 552010"/>
              <a:gd name="connsiteX662" fmla="*/ 631565 w 800354"/>
              <a:gd name="connsiteY662" fmla="*/ 470441 h 552010"/>
              <a:gd name="connsiteX663" fmla="*/ 617027 w 800354"/>
              <a:gd name="connsiteY663" fmla="*/ 484978 h 552010"/>
              <a:gd name="connsiteX664" fmla="*/ 631565 w 800354"/>
              <a:gd name="connsiteY664" fmla="*/ 499515 h 552010"/>
              <a:gd name="connsiteX665" fmla="*/ 374469 w 800354"/>
              <a:gd name="connsiteY665" fmla="*/ 499515 h 552010"/>
              <a:gd name="connsiteX666" fmla="*/ 389006 w 800354"/>
              <a:gd name="connsiteY666" fmla="*/ 484978 h 552010"/>
              <a:gd name="connsiteX667" fmla="*/ 374469 w 800354"/>
              <a:gd name="connsiteY667" fmla="*/ 470441 h 552010"/>
              <a:gd name="connsiteX668" fmla="*/ 359932 w 800354"/>
              <a:gd name="connsiteY668" fmla="*/ 484978 h 552010"/>
              <a:gd name="connsiteX669" fmla="*/ 374469 w 800354"/>
              <a:gd name="connsiteY669" fmla="*/ 499515 h 552010"/>
              <a:gd name="connsiteX670" fmla="*/ 168794 w 800354"/>
              <a:gd name="connsiteY670" fmla="*/ 499515 h 552010"/>
              <a:gd name="connsiteX671" fmla="*/ 183331 w 800354"/>
              <a:gd name="connsiteY671" fmla="*/ 484978 h 552010"/>
              <a:gd name="connsiteX672" fmla="*/ 168794 w 800354"/>
              <a:gd name="connsiteY672" fmla="*/ 470441 h 552010"/>
              <a:gd name="connsiteX673" fmla="*/ 154257 w 800354"/>
              <a:gd name="connsiteY673" fmla="*/ 484978 h 552010"/>
              <a:gd name="connsiteX674" fmla="*/ 168794 w 800354"/>
              <a:gd name="connsiteY674" fmla="*/ 499515 h 552010"/>
              <a:gd name="connsiteX675" fmla="*/ 14537 w 800354"/>
              <a:gd name="connsiteY675" fmla="*/ 499515 h 552010"/>
              <a:gd name="connsiteX676" fmla="*/ 29074 w 800354"/>
              <a:gd name="connsiteY676" fmla="*/ 484978 h 552010"/>
              <a:gd name="connsiteX677" fmla="*/ 14537 w 800354"/>
              <a:gd name="connsiteY677" fmla="*/ 470441 h 552010"/>
              <a:gd name="connsiteX678" fmla="*/ 0 w 800354"/>
              <a:gd name="connsiteY678" fmla="*/ 484978 h 552010"/>
              <a:gd name="connsiteX679" fmla="*/ 14537 w 800354"/>
              <a:gd name="connsiteY679" fmla="*/ 499515 h 552010"/>
              <a:gd name="connsiteX680" fmla="*/ 734401 w 800354"/>
              <a:gd name="connsiteY680" fmla="*/ 552010 h 552010"/>
              <a:gd name="connsiteX681" fmla="*/ 748938 w 800354"/>
              <a:gd name="connsiteY681" fmla="*/ 537473 h 552010"/>
              <a:gd name="connsiteX682" fmla="*/ 734401 w 800354"/>
              <a:gd name="connsiteY682" fmla="*/ 522935 h 552010"/>
              <a:gd name="connsiteX683" fmla="*/ 719864 w 800354"/>
              <a:gd name="connsiteY683" fmla="*/ 537473 h 552010"/>
              <a:gd name="connsiteX684" fmla="*/ 734401 w 800354"/>
              <a:gd name="connsiteY684" fmla="*/ 552010 h 552010"/>
              <a:gd name="connsiteX685" fmla="*/ 374469 w 800354"/>
              <a:gd name="connsiteY685" fmla="*/ 552010 h 552010"/>
              <a:gd name="connsiteX686" fmla="*/ 389006 w 800354"/>
              <a:gd name="connsiteY686" fmla="*/ 537473 h 552010"/>
              <a:gd name="connsiteX687" fmla="*/ 374469 w 800354"/>
              <a:gd name="connsiteY687" fmla="*/ 522935 h 552010"/>
              <a:gd name="connsiteX688" fmla="*/ 359932 w 800354"/>
              <a:gd name="connsiteY688" fmla="*/ 537473 h 552010"/>
              <a:gd name="connsiteX689" fmla="*/ 374469 w 800354"/>
              <a:gd name="connsiteY689" fmla="*/ 552010 h 55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Lst>
            <a:rect l="l" t="t" r="r" b="b"/>
            <a:pathLst>
              <a:path w="800354" h="552010">
                <a:moveTo>
                  <a:pt x="785817" y="29075"/>
                </a:moveTo>
                <a:cubicBezTo>
                  <a:pt x="793845" y="29075"/>
                  <a:pt x="800354" y="22566"/>
                  <a:pt x="800354" y="14537"/>
                </a:cubicBezTo>
                <a:cubicBezTo>
                  <a:pt x="800354" y="6509"/>
                  <a:pt x="793845" y="0"/>
                  <a:pt x="785817" y="0"/>
                </a:cubicBezTo>
                <a:cubicBezTo>
                  <a:pt x="777788" y="0"/>
                  <a:pt x="771280" y="6509"/>
                  <a:pt x="771280" y="14537"/>
                </a:cubicBezTo>
                <a:cubicBezTo>
                  <a:pt x="771280" y="22566"/>
                  <a:pt x="777788" y="29075"/>
                  <a:pt x="785817" y="29075"/>
                </a:cubicBezTo>
                <a:close/>
                <a:moveTo>
                  <a:pt x="734401" y="29075"/>
                </a:moveTo>
                <a:cubicBezTo>
                  <a:pt x="742430" y="29075"/>
                  <a:pt x="748938" y="22566"/>
                  <a:pt x="748938" y="14537"/>
                </a:cubicBezTo>
                <a:cubicBezTo>
                  <a:pt x="748938" y="6509"/>
                  <a:pt x="742430" y="0"/>
                  <a:pt x="734401" y="0"/>
                </a:cubicBezTo>
                <a:cubicBezTo>
                  <a:pt x="726373" y="0"/>
                  <a:pt x="719864" y="6509"/>
                  <a:pt x="719864" y="14537"/>
                </a:cubicBezTo>
                <a:cubicBezTo>
                  <a:pt x="719864" y="22566"/>
                  <a:pt x="726373" y="29075"/>
                  <a:pt x="734401" y="29075"/>
                </a:cubicBezTo>
                <a:close/>
                <a:moveTo>
                  <a:pt x="682983" y="29075"/>
                </a:moveTo>
                <a:cubicBezTo>
                  <a:pt x="691012" y="29075"/>
                  <a:pt x="697521" y="22566"/>
                  <a:pt x="697521" y="14537"/>
                </a:cubicBezTo>
                <a:cubicBezTo>
                  <a:pt x="697521" y="6509"/>
                  <a:pt x="691012" y="0"/>
                  <a:pt x="682983" y="0"/>
                </a:cubicBezTo>
                <a:cubicBezTo>
                  <a:pt x="674955" y="0"/>
                  <a:pt x="668446" y="6509"/>
                  <a:pt x="668446" y="14537"/>
                </a:cubicBezTo>
                <a:cubicBezTo>
                  <a:pt x="668446" y="22566"/>
                  <a:pt x="674955" y="29075"/>
                  <a:pt x="682983" y="29075"/>
                </a:cubicBezTo>
                <a:close/>
                <a:moveTo>
                  <a:pt x="631565" y="29075"/>
                </a:moveTo>
                <a:cubicBezTo>
                  <a:pt x="639593" y="29075"/>
                  <a:pt x="646102" y="22566"/>
                  <a:pt x="646102" y="14537"/>
                </a:cubicBezTo>
                <a:cubicBezTo>
                  <a:pt x="646102" y="6509"/>
                  <a:pt x="639593" y="0"/>
                  <a:pt x="631565" y="0"/>
                </a:cubicBezTo>
                <a:cubicBezTo>
                  <a:pt x="623536" y="0"/>
                  <a:pt x="617027" y="6509"/>
                  <a:pt x="617027" y="14537"/>
                </a:cubicBezTo>
                <a:cubicBezTo>
                  <a:pt x="617027" y="22566"/>
                  <a:pt x="623536" y="29075"/>
                  <a:pt x="631565" y="29075"/>
                </a:cubicBezTo>
                <a:close/>
                <a:moveTo>
                  <a:pt x="580146" y="29075"/>
                </a:moveTo>
                <a:cubicBezTo>
                  <a:pt x="588174" y="29075"/>
                  <a:pt x="594683" y="22566"/>
                  <a:pt x="594683" y="14537"/>
                </a:cubicBezTo>
                <a:cubicBezTo>
                  <a:pt x="594683" y="6509"/>
                  <a:pt x="588174" y="0"/>
                  <a:pt x="580146" y="0"/>
                </a:cubicBezTo>
                <a:cubicBezTo>
                  <a:pt x="572117" y="0"/>
                  <a:pt x="565608" y="6509"/>
                  <a:pt x="565608" y="14537"/>
                </a:cubicBezTo>
                <a:cubicBezTo>
                  <a:pt x="565608" y="22566"/>
                  <a:pt x="572117" y="29075"/>
                  <a:pt x="580146" y="29075"/>
                </a:cubicBezTo>
                <a:close/>
                <a:moveTo>
                  <a:pt x="528726" y="29075"/>
                </a:moveTo>
                <a:cubicBezTo>
                  <a:pt x="536754" y="29075"/>
                  <a:pt x="543263" y="22566"/>
                  <a:pt x="543263" y="14537"/>
                </a:cubicBezTo>
                <a:cubicBezTo>
                  <a:pt x="543263" y="6509"/>
                  <a:pt x="536754" y="0"/>
                  <a:pt x="528726" y="0"/>
                </a:cubicBezTo>
                <a:cubicBezTo>
                  <a:pt x="520697" y="0"/>
                  <a:pt x="514189" y="6509"/>
                  <a:pt x="514189" y="14537"/>
                </a:cubicBezTo>
                <a:cubicBezTo>
                  <a:pt x="514189" y="22566"/>
                  <a:pt x="520697" y="29075"/>
                  <a:pt x="528726" y="29075"/>
                </a:cubicBezTo>
                <a:close/>
                <a:moveTo>
                  <a:pt x="477307" y="29075"/>
                </a:moveTo>
                <a:cubicBezTo>
                  <a:pt x="485335" y="29075"/>
                  <a:pt x="491844" y="22566"/>
                  <a:pt x="491844" y="14537"/>
                </a:cubicBezTo>
                <a:cubicBezTo>
                  <a:pt x="491844" y="6509"/>
                  <a:pt x="485335" y="0"/>
                  <a:pt x="477307" y="0"/>
                </a:cubicBezTo>
                <a:cubicBezTo>
                  <a:pt x="469278" y="0"/>
                  <a:pt x="462770" y="6509"/>
                  <a:pt x="462770" y="14537"/>
                </a:cubicBezTo>
                <a:cubicBezTo>
                  <a:pt x="462770" y="22566"/>
                  <a:pt x="469278" y="29075"/>
                  <a:pt x="477307" y="29075"/>
                </a:cubicBezTo>
                <a:close/>
                <a:moveTo>
                  <a:pt x="425888" y="29075"/>
                </a:moveTo>
                <a:cubicBezTo>
                  <a:pt x="433917" y="29075"/>
                  <a:pt x="440425" y="22566"/>
                  <a:pt x="440425" y="14537"/>
                </a:cubicBezTo>
                <a:cubicBezTo>
                  <a:pt x="440425" y="6509"/>
                  <a:pt x="433917" y="0"/>
                  <a:pt x="425888" y="0"/>
                </a:cubicBezTo>
                <a:cubicBezTo>
                  <a:pt x="417860" y="0"/>
                  <a:pt x="411351" y="6509"/>
                  <a:pt x="411351" y="14537"/>
                </a:cubicBezTo>
                <a:cubicBezTo>
                  <a:pt x="411351" y="22566"/>
                  <a:pt x="417860" y="29075"/>
                  <a:pt x="425888" y="29075"/>
                </a:cubicBezTo>
                <a:close/>
                <a:moveTo>
                  <a:pt x="374469" y="29075"/>
                </a:moveTo>
                <a:cubicBezTo>
                  <a:pt x="382498" y="29075"/>
                  <a:pt x="389006" y="22566"/>
                  <a:pt x="389006" y="14537"/>
                </a:cubicBezTo>
                <a:cubicBezTo>
                  <a:pt x="389006" y="6509"/>
                  <a:pt x="382498" y="0"/>
                  <a:pt x="374469" y="0"/>
                </a:cubicBezTo>
                <a:cubicBezTo>
                  <a:pt x="366441" y="0"/>
                  <a:pt x="359932" y="6509"/>
                  <a:pt x="359932" y="14537"/>
                </a:cubicBezTo>
                <a:cubicBezTo>
                  <a:pt x="359932" y="22566"/>
                  <a:pt x="366441" y="29075"/>
                  <a:pt x="374469" y="29075"/>
                </a:cubicBezTo>
                <a:close/>
                <a:moveTo>
                  <a:pt x="323051" y="29075"/>
                </a:moveTo>
                <a:cubicBezTo>
                  <a:pt x="331080" y="29075"/>
                  <a:pt x="337589" y="22566"/>
                  <a:pt x="337589" y="14537"/>
                </a:cubicBezTo>
                <a:cubicBezTo>
                  <a:pt x="337589" y="6509"/>
                  <a:pt x="331080" y="0"/>
                  <a:pt x="323051" y="0"/>
                </a:cubicBezTo>
                <a:cubicBezTo>
                  <a:pt x="315023" y="0"/>
                  <a:pt x="308514" y="6509"/>
                  <a:pt x="308514" y="14537"/>
                </a:cubicBezTo>
                <a:cubicBezTo>
                  <a:pt x="308514" y="22566"/>
                  <a:pt x="315023" y="29075"/>
                  <a:pt x="323051" y="29075"/>
                </a:cubicBezTo>
                <a:close/>
                <a:moveTo>
                  <a:pt x="271633" y="29075"/>
                </a:moveTo>
                <a:cubicBezTo>
                  <a:pt x="279661" y="29075"/>
                  <a:pt x="286170" y="22566"/>
                  <a:pt x="286170" y="14537"/>
                </a:cubicBezTo>
                <a:cubicBezTo>
                  <a:pt x="286170" y="6509"/>
                  <a:pt x="279661" y="0"/>
                  <a:pt x="271633" y="0"/>
                </a:cubicBezTo>
                <a:cubicBezTo>
                  <a:pt x="263604" y="0"/>
                  <a:pt x="257095" y="6509"/>
                  <a:pt x="257095" y="14537"/>
                </a:cubicBezTo>
                <a:cubicBezTo>
                  <a:pt x="257095" y="22566"/>
                  <a:pt x="263604" y="29075"/>
                  <a:pt x="271633" y="29075"/>
                </a:cubicBezTo>
                <a:close/>
                <a:moveTo>
                  <a:pt x="220214" y="29075"/>
                </a:moveTo>
                <a:cubicBezTo>
                  <a:pt x="228242" y="29075"/>
                  <a:pt x="234751" y="22566"/>
                  <a:pt x="234751" y="14537"/>
                </a:cubicBezTo>
                <a:cubicBezTo>
                  <a:pt x="234751" y="6509"/>
                  <a:pt x="228242" y="0"/>
                  <a:pt x="220214" y="0"/>
                </a:cubicBezTo>
                <a:cubicBezTo>
                  <a:pt x="212185" y="0"/>
                  <a:pt x="205676" y="6509"/>
                  <a:pt x="205676" y="14537"/>
                </a:cubicBezTo>
                <a:cubicBezTo>
                  <a:pt x="205676" y="22566"/>
                  <a:pt x="212185" y="29075"/>
                  <a:pt x="220214" y="29075"/>
                </a:cubicBezTo>
                <a:close/>
                <a:moveTo>
                  <a:pt x="168794" y="29075"/>
                </a:moveTo>
                <a:cubicBezTo>
                  <a:pt x="176822" y="29075"/>
                  <a:pt x="183331" y="22566"/>
                  <a:pt x="183331" y="14537"/>
                </a:cubicBezTo>
                <a:cubicBezTo>
                  <a:pt x="183331" y="6509"/>
                  <a:pt x="176822" y="0"/>
                  <a:pt x="168794" y="0"/>
                </a:cubicBezTo>
                <a:cubicBezTo>
                  <a:pt x="160765" y="0"/>
                  <a:pt x="154257" y="6509"/>
                  <a:pt x="154257" y="14537"/>
                </a:cubicBezTo>
                <a:cubicBezTo>
                  <a:pt x="154257" y="22566"/>
                  <a:pt x="160765" y="29075"/>
                  <a:pt x="168794" y="29075"/>
                </a:cubicBezTo>
                <a:close/>
                <a:moveTo>
                  <a:pt x="117375" y="29075"/>
                </a:moveTo>
                <a:cubicBezTo>
                  <a:pt x="125404" y="29075"/>
                  <a:pt x="131912" y="22566"/>
                  <a:pt x="131912" y="14537"/>
                </a:cubicBezTo>
                <a:cubicBezTo>
                  <a:pt x="131912" y="6509"/>
                  <a:pt x="125404" y="0"/>
                  <a:pt x="117375" y="0"/>
                </a:cubicBezTo>
                <a:cubicBezTo>
                  <a:pt x="109346" y="0"/>
                  <a:pt x="102838" y="6509"/>
                  <a:pt x="102838" y="14537"/>
                </a:cubicBezTo>
                <a:cubicBezTo>
                  <a:pt x="102838" y="22566"/>
                  <a:pt x="109346" y="29075"/>
                  <a:pt x="117375" y="29075"/>
                </a:cubicBezTo>
                <a:close/>
                <a:moveTo>
                  <a:pt x="65956" y="29075"/>
                </a:moveTo>
                <a:cubicBezTo>
                  <a:pt x="73985" y="29075"/>
                  <a:pt x="80493" y="22566"/>
                  <a:pt x="80493" y="14537"/>
                </a:cubicBezTo>
                <a:cubicBezTo>
                  <a:pt x="80493" y="6509"/>
                  <a:pt x="73985" y="0"/>
                  <a:pt x="65956" y="0"/>
                </a:cubicBezTo>
                <a:cubicBezTo>
                  <a:pt x="57928" y="0"/>
                  <a:pt x="51419" y="6509"/>
                  <a:pt x="51419" y="14537"/>
                </a:cubicBezTo>
                <a:cubicBezTo>
                  <a:pt x="51419" y="22566"/>
                  <a:pt x="57928" y="29075"/>
                  <a:pt x="65956" y="29075"/>
                </a:cubicBezTo>
                <a:close/>
                <a:moveTo>
                  <a:pt x="14537" y="29075"/>
                </a:moveTo>
                <a:cubicBezTo>
                  <a:pt x="22566" y="29075"/>
                  <a:pt x="29074" y="22566"/>
                  <a:pt x="29074" y="14537"/>
                </a:cubicBezTo>
                <a:cubicBezTo>
                  <a:pt x="29074" y="6509"/>
                  <a:pt x="22566" y="0"/>
                  <a:pt x="14537" y="0"/>
                </a:cubicBezTo>
                <a:cubicBezTo>
                  <a:pt x="6509" y="0"/>
                  <a:pt x="0" y="6509"/>
                  <a:pt x="0" y="14537"/>
                </a:cubicBezTo>
                <a:cubicBezTo>
                  <a:pt x="0" y="22566"/>
                  <a:pt x="6509" y="29075"/>
                  <a:pt x="14537" y="29075"/>
                </a:cubicBezTo>
                <a:close/>
                <a:moveTo>
                  <a:pt x="785817" y="81571"/>
                </a:moveTo>
                <a:cubicBezTo>
                  <a:pt x="793845" y="81571"/>
                  <a:pt x="800354" y="75062"/>
                  <a:pt x="800354" y="67034"/>
                </a:cubicBezTo>
                <a:cubicBezTo>
                  <a:pt x="800354" y="59005"/>
                  <a:pt x="793845" y="52497"/>
                  <a:pt x="785817" y="52497"/>
                </a:cubicBezTo>
                <a:cubicBezTo>
                  <a:pt x="777788" y="52497"/>
                  <a:pt x="771280" y="59005"/>
                  <a:pt x="771280" y="67034"/>
                </a:cubicBezTo>
                <a:cubicBezTo>
                  <a:pt x="771280" y="75062"/>
                  <a:pt x="777788" y="81571"/>
                  <a:pt x="785817" y="81571"/>
                </a:cubicBezTo>
                <a:close/>
                <a:moveTo>
                  <a:pt x="734401" y="81571"/>
                </a:moveTo>
                <a:cubicBezTo>
                  <a:pt x="742430" y="81571"/>
                  <a:pt x="748938" y="75062"/>
                  <a:pt x="748938" y="67034"/>
                </a:cubicBezTo>
                <a:cubicBezTo>
                  <a:pt x="748938" y="59005"/>
                  <a:pt x="742430" y="52497"/>
                  <a:pt x="734401" y="52497"/>
                </a:cubicBezTo>
                <a:cubicBezTo>
                  <a:pt x="726373" y="52497"/>
                  <a:pt x="719864" y="59005"/>
                  <a:pt x="719864" y="67034"/>
                </a:cubicBezTo>
                <a:cubicBezTo>
                  <a:pt x="719864" y="75062"/>
                  <a:pt x="726373" y="81571"/>
                  <a:pt x="734401" y="81571"/>
                </a:cubicBezTo>
                <a:close/>
                <a:moveTo>
                  <a:pt x="682983" y="81571"/>
                </a:moveTo>
                <a:cubicBezTo>
                  <a:pt x="691012" y="81571"/>
                  <a:pt x="697521" y="75062"/>
                  <a:pt x="697521" y="67034"/>
                </a:cubicBezTo>
                <a:cubicBezTo>
                  <a:pt x="697521" y="59005"/>
                  <a:pt x="691012" y="52497"/>
                  <a:pt x="682983" y="52497"/>
                </a:cubicBezTo>
                <a:cubicBezTo>
                  <a:pt x="674955" y="52497"/>
                  <a:pt x="668446" y="59005"/>
                  <a:pt x="668446" y="67034"/>
                </a:cubicBezTo>
                <a:cubicBezTo>
                  <a:pt x="668446" y="75062"/>
                  <a:pt x="674955" y="81571"/>
                  <a:pt x="682983" y="81571"/>
                </a:cubicBezTo>
                <a:close/>
                <a:moveTo>
                  <a:pt x="631565" y="81571"/>
                </a:moveTo>
                <a:cubicBezTo>
                  <a:pt x="639593" y="81571"/>
                  <a:pt x="646102" y="75062"/>
                  <a:pt x="646102" y="67034"/>
                </a:cubicBezTo>
                <a:cubicBezTo>
                  <a:pt x="646102" y="59005"/>
                  <a:pt x="639593" y="52497"/>
                  <a:pt x="631565" y="52497"/>
                </a:cubicBezTo>
                <a:cubicBezTo>
                  <a:pt x="623536" y="52497"/>
                  <a:pt x="617027" y="59005"/>
                  <a:pt x="617027" y="67034"/>
                </a:cubicBezTo>
                <a:cubicBezTo>
                  <a:pt x="617027" y="75062"/>
                  <a:pt x="623536" y="81571"/>
                  <a:pt x="631565" y="81571"/>
                </a:cubicBezTo>
                <a:close/>
                <a:moveTo>
                  <a:pt x="580146" y="81571"/>
                </a:moveTo>
                <a:cubicBezTo>
                  <a:pt x="588174" y="81571"/>
                  <a:pt x="594683" y="75062"/>
                  <a:pt x="594683" y="67034"/>
                </a:cubicBezTo>
                <a:cubicBezTo>
                  <a:pt x="594683" y="59005"/>
                  <a:pt x="588174" y="52497"/>
                  <a:pt x="580146" y="52497"/>
                </a:cubicBezTo>
                <a:cubicBezTo>
                  <a:pt x="572117" y="52497"/>
                  <a:pt x="565608" y="59005"/>
                  <a:pt x="565608" y="67034"/>
                </a:cubicBezTo>
                <a:cubicBezTo>
                  <a:pt x="565608" y="75062"/>
                  <a:pt x="572117" y="81571"/>
                  <a:pt x="580146" y="81571"/>
                </a:cubicBezTo>
                <a:close/>
                <a:moveTo>
                  <a:pt x="528726" y="81571"/>
                </a:moveTo>
                <a:cubicBezTo>
                  <a:pt x="536754" y="81571"/>
                  <a:pt x="543263" y="75062"/>
                  <a:pt x="543263" y="67034"/>
                </a:cubicBezTo>
                <a:cubicBezTo>
                  <a:pt x="543263" y="59005"/>
                  <a:pt x="536754" y="52497"/>
                  <a:pt x="528726" y="52497"/>
                </a:cubicBezTo>
                <a:cubicBezTo>
                  <a:pt x="520697" y="52497"/>
                  <a:pt x="514189" y="59005"/>
                  <a:pt x="514189" y="67034"/>
                </a:cubicBezTo>
                <a:cubicBezTo>
                  <a:pt x="514189" y="75062"/>
                  <a:pt x="520697" y="81571"/>
                  <a:pt x="528726" y="81571"/>
                </a:cubicBezTo>
                <a:close/>
                <a:moveTo>
                  <a:pt x="477307" y="81571"/>
                </a:moveTo>
                <a:cubicBezTo>
                  <a:pt x="485335" y="81571"/>
                  <a:pt x="491844" y="75062"/>
                  <a:pt x="491844" y="67034"/>
                </a:cubicBezTo>
                <a:cubicBezTo>
                  <a:pt x="491844" y="59005"/>
                  <a:pt x="485335" y="52497"/>
                  <a:pt x="477307" y="52497"/>
                </a:cubicBezTo>
                <a:cubicBezTo>
                  <a:pt x="469278" y="52497"/>
                  <a:pt x="462770" y="59005"/>
                  <a:pt x="462770" y="67034"/>
                </a:cubicBezTo>
                <a:cubicBezTo>
                  <a:pt x="462770" y="75062"/>
                  <a:pt x="469278" y="81571"/>
                  <a:pt x="477307" y="81571"/>
                </a:cubicBezTo>
                <a:close/>
                <a:moveTo>
                  <a:pt x="425888" y="81571"/>
                </a:moveTo>
                <a:cubicBezTo>
                  <a:pt x="433917" y="81571"/>
                  <a:pt x="440425" y="75062"/>
                  <a:pt x="440425" y="67034"/>
                </a:cubicBezTo>
                <a:cubicBezTo>
                  <a:pt x="440425" y="59005"/>
                  <a:pt x="433917" y="52497"/>
                  <a:pt x="425888" y="52497"/>
                </a:cubicBezTo>
                <a:cubicBezTo>
                  <a:pt x="417860" y="52497"/>
                  <a:pt x="411351" y="59005"/>
                  <a:pt x="411351" y="67034"/>
                </a:cubicBezTo>
                <a:cubicBezTo>
                  <a:pt x="411351" y="75062"/>
                  <a:pt x="417860" y="81571"/>
                  <a:pt x="425888" y="81571"/>
                </a:cubicBezTo>
                <a:close/>
                <a:moveTo>
                  <a:pt x="374469" y="81571"/>
                </a:moveTo>
                <a:cubicBezTo>
                  <a:pt x="382498" y="81571"/>
                  <a:pt x="389006" y="75062"/>
                  <a:pt x="389006" y="67034"/>
                </a:cubicBezTo>
                <a:cubicBezTo>
                  <a:pt x="389006" y="59005"/>
                  <a:pt x="382498" y="52497"/>
                  <a:pt x="374469" y="52497"/>
                </a:cubicBezTo>
                <a:cubicBezTo>
                  <a:pt x="366441" y="52497"/>
                  <a:pt x="359932" y="59005"/>
                  <a:pt x="359932" y="67034"/>
                </a:cubicBezTo>
                <a:cubicBezTo>
                  <a:pt x="359932" y="75062"/>
                  <a:pt x="366441" y="81571"/>
                  <a:pt x="374469" y="81571"/>
                </a:cubicBezTo>
                <a:close/>
                <a:moveTo>
                  <a:pt x="323051" y="81571"/>
                </a:moveTo>
                <a:cubicBezTo>
                  <a:pt x="331080" y="81571"/>
                  <a:pt x="337589" y="75062"/>
                  <a:pt x="337589" y="67034"/>
                </a:cubicBezTo>
                <a:cubicBezTo>
                  <a:pt x="337589" y="59005"/>
                  <a:pt x="331080" y="52497"/>
                  <a:pt x="323051" y="52497"/>
                </a:cubicBezTo>
                <a:cubicBezTo>
                  <a:pt x="315023" y="52497"/>
                  <a:pt x="308514" y="59005"/>
                  <a:pt x="308514" y="67034"/>
                </a:cubicBezTo>
                <a:cubicBezTo>
                  <a:pt x="308514" y="75062"/>
                  <a:pt x="315023" y="81571"/>
                  <a:pt x="323051" y="81571"/>
                </a:cubicBezTo>
                <a:close/>
                <a:moveTo>
                  <a:pt x="271633" y="81571"/>
                </a:moveTo>
                <a:cubicBezTo>
                  <a:pt x="279661" y="81571"/>
                  <a:pt x="286170" y="75062"/>
                  <a:pt x="286170" y="67034"/>
                </a:cubicBezTo>
                <a:cubicBezTo>
                  <a:pt x="286170" y="59005"/>
                  <a:pt x="279661" y="52497"/>
                  <a:pt x="271633" y="52497"/>
                </a:cubicBezTo>
                <a:cubicBezTo>
                  <a:pt x="263604" y="52497"/>
                  <a:pt x="257095" y="59005"/>
                  <a:pt x="257095" y="67034"/>
                </a:cubicBezTo>
                <a:cubicBezTo>
                  <a:pt x="257095" y="75062"/>
                  <a:pt x="263604" y="81571"/>
                  <a:pt x="271633" y="81571"/>
                </a:cubicBezTo>
                <a:close/>
                <a:moveTo>
                  <a:pt x="220214" y="81571"/>
                </a:moveTo>
                <a:cubicBezTo>
                  <a:pt x="228242" y="81571"/>
                  <a:pt x="234751" y="75062"/>
                  <a:pt x="234751" y="67034"/>
                </a:cubicBezTo>
                <a:cubicBezTo>
                  <a:pt x="234751" y="59005"/>
                  <a:pt x="228242" y="52497"/>
                  <a:pt x="220214" y="52497"/>
                </a:cubicBezTo>
                <a:cubicBezTo>
                  <a:pt x="212185" y="52497"/>
                  <a:pt x="205676" y="59005"/>
                  <a:pt x="205676" y="67034"/>
                </a:cubicBezTo>
                <a:cubicBezTo>
                  <a:pt x="205676" y="75062"/>
                  <a:pt x="212185" y="81571"/>
                  <a:pt x="220214" y="81571"/>
                </a:cubicBezTo>
                <a:close/>
                <a:moveTo>
                  <a:pt x="168794" y="81571"/>
                </a:moveTo>
                <a:cubicBezTo>
                  <a:pt x="176822" y="81571"/>
                  <a:pt x="183331" y="75062"/>
                  <a:pt x="183331" y="67034"/>
                </a:cubicBezTo>
                <a:cubicBezTo>
                  <a:pt x="183331" y="59005"/>
                  <a:pt x="176822" y="52497"/>
                  <a:pt x="168794" y="52497"/>
                </a:cubicBezTo>
                <a:cubicBezTo>
                  <a:pt x="160765" y="52497"/>
                  <a:pt x="154257" y="59005"/>
                  <a:pt x="154257" y="67034"/>
                </a:cubicBezTo>
                <a:cubicBezTo>
                  <a:pt x="154257" y="75062"/>
                  <a:pt x="160765" y="81571"/>
                  <a:pt x="168794" y="81571"/>
                </a:cubicBezTo>
                <a:close/>
                <a:moveTo>
                  <a:pt x="117375" y="81571"/>
                </a:moveTo>
                <a:cubicBezTo>
                  <a:pt x="125404" y="81571"/>
                  <a:pt x="131912" y="75062"/>
                  <a:pt x="131912" y="67034"/>
                </a:cubicBezTo>
                <a:cubicBezTo>
                  <a:pt x="131912" y="59005"/>
                  <a:pt x="125404" y="52497"/>
                  <a:pt x="117375" y="52497"/>
                </a:cubicBezTo>
                <a:cubicBezTo>
                  <a:pt x="109346" y="52497"/>
                  <a:pt x="102838" y="59005"/>
                  <a:pt x="102838" y="67034"/>
                </a:cubicBezTo>
                <a:cubicBezTo>
                  <a:pt x="102838" y="75062"/>
                  <a:pt x="109346" y="81571"/>
                  <a:pt x="117375" y="81571"/>
                </a:cubicBezTo>
                <a:close/>
                <a:moveTo>
                  <a:pt x="65956" y="81571"/>
                </a:moveTo>
                <a:cubicBezTo>
                  <a:pt x="73985" y="81571"/>
                  <a:pt x="80493" y="75062"/>
                  <a:pt x="80493" y="67034"/>
                </a:cubicBezTo>
                <a:cubicBezTo>
                  <a:pt x="80493" y="59005"/>
                  <a:pt x="73985" y="52497"/>
                  <a:pt x="65956" y="52497"/>
                </a:cubicBezTo>
                <a:cubicBezTo>
                  <a:pt x="57928" y="52497"/>
                  <a:pt x="51419" y="59005"/>
                  <a:pt x="51419" y="67034"/>
                </a:cubicBezTo>
                <a:cubicBezTo>
                  <a:pt x="51419" y="75062"/>
                  <a:pt x="57928" y="81571"/>
                  <a:pt x="65956" y="81571"/>
                </a:cubicBezTo>
                <a:close/>
                <a:moveTo>
                  <a:pt x="14537" y="81571"/>
                </a:moveTo>
                <a:cubicBezTo>
                  <a:pt x="22566" y="81571"/>
                  <a:pt x="29074" y="75062"/>
                  <a:pt x="29074" y="67034"/>
                </a:cubicBezTo>
                <a:cubicBezTo>
                  <a:pt x="29074" y="59005"/>
                  <a:pt x="22566" y="52497"/>
                  <a:pt x="14537" y="52497"/>
                </a:cubicBezTo>
                <a:cubicBezTo>
                  <a:pt x="6509" y="52497"/>
                  <a:pt x="0" y="59005"/>
                  <a:pt x="0" y="67034"/>
                </a:cubicBezTo>
                <a:cubicBezTo>
                  <a:pt x="0" y="75062"/>
                  <a:pt x="6509" y="81571"/>
                  <a:pt x="14537" y="81571"/>
                </a:cubicBezTo>
                <a:close/>
                <a:moveTo>
                  <a:pt x="785817" y="136085"/>
                </a:moveTo>
                <a:cubicBezTo>
                  <a:pt x="793845" y="136085"/>
                  <a:pt x="800354" y="129576"/>
                  <a:pt x="800354" y="121547"/>
                </a:cubicBezTo>
                <a:cubicBezTo>
                  <a:pt x="800354" y="113519"/>
                  <a:pt x="793845" y="107010"/>
                  <a:pt x="785817" y="107010"/>
                </a:cubicBezTo>
                <a:cubicBezTo>
                  <a:pt x="777788" y="107010"/>
                  <a:pt x="771280" y="113519"/>
                  <a:pt x="771280" y="121547"/>
                </a:cubicBezTo>
                <a:cubicBezTo>
                  <a:pt x="771280" y="129576"/>
                  <a:pt x="777788" y="136085"/>
                  <a:pt x="785817" y="136085"/>
                </a:cubicBezTo>
                <a:close/>
                <a:moveTo>
                  <a:pt x="734401" y="136085"/>
                </a:moveTo>
                <a:cubicBezTo>
                  <a:pt x="742430" y="136085"/>
                  <a:pt x="748938" y="129576"/>
                  <a:pt x="748938" y="121547"/>
                </a:cubicBezTo>
                <a:cubicBezTo>
                  <a:pt x="748938" y="113519"/>
                  <a:pt x="742430" y="107010"/>
                  <a:pt x="734401" y="107010"/>
                </a:cubicBezTo>
                <a:cubicBezTo>
                  <a:pt x="726373" y="107010"/>
                  <a:pt x="719864" y="113519"/>
                  <a:pt x="719864" y="121547"/>
                </a:cubicBezTo>
                <a:cubicBezTo>
                  <a:pt x="719864" y="129576"/>
                  <a:pt x="726373" y="136085"/>
                  <a:pt x="734401" y="136085"/>
                </a:cubicBezTo>
                <a:close/>
                <a:moveTo>
                  <a:pt x="682983" y="136085"/>
                </a:moveTo>
                <a:cubicBezTo>
                  <a:pt x="691012" y="136085"/>
                  <a:pt x="697521" y="129576"/>
                  <a:pt x="697521" y="121547"/>
                </a:cubicBezTo>
                <a:cubicBezTo>
                  <a:pt x="697521" y="113519"/>
                  <a:pt x="691012" y="107010"/>
                  <a:pt x="682983" y="107010"/>
                </a:cubicBezTo>
                <a:cubicBezTo>
                  <a:pt x="674955" y="107010"/>
                  <a:pt x="668446" y="113519"/>
                  <a:pt x="668446" y="121547"/>
                </a:cubicBezTo>
                <a:cubicBezTo>
                  <a:pt x="668446" y="129576"/>
                  <a:pt x="674955" y="136085"/>
                  <a:pt x="682983" y="136085"/>
                </a:cubicBezTo>
                <a:close/>
                <a:moveTo>
                  <a:pt x="631565" y="136085"/>
                </a:moveTo>
                <a:cubicBezTo>
                  <a:pt x="639593" y="136085"/>
                  <a:pt x="646102" y="129576"/>
                  <a:pt x="646102" y="121547"/>
                </a:cubicBezTo>
                <a:cubicBezTo>
                  <a:pt x="646102" y="113519"/>
                  <a:pt x="639593" y="107010"/>
                  <a:pt x="631565" y="107010"/>
                </a:cubicBezTo>
                <a:cubicBezTo>
                  <a:pt x="623536" y="107010"/>
                  <a:pt x="617027" y="113519"/>
                  <a:pt x="617027" y="121547"/>
                </a:cubicBezTo>
                <a:cubicBezTo>
                  <a:pt x="617027" y="129576"/>
                  <a:pt x="623536" y="136085"/>
                  <a:pt x="631565" y="136085"/>
                </a:cubicBezTo>
                <a:close/>
                <a:moveTo>
                  <a:pt x="580146" y="136085"/>
                </a:moveTo>
                <a:cubicBezTo>
                  <a:pt x="588174" y="136085"/>
                  <a:pt x="594683" y="129576"/>
                  <a:pt x="594683" y="121547"/>
                </a:cubicBezTo>
                <a:cubicBezTo>
                  <a:pt x="594683" y="113519"/>
                  <a:pt x="588174" y="107010"/>
                  <a:pt x="580146" y="107010"/>
                </a:cubicBezTo>
                <a:cubicBezTo>
                  <a:pt x="572117" y="107010"/>
                  <a:pt x="565608" y="113519"/>
                  <a:pt x="565608" y="121547"/>
                </a:cubicBezTo>
                <a:cubicBezTo>
                  <a:pt x="565608" y="129576"/>
                  <a:pt x="572117" y="136085"/>
                  <a:pt x="580146" y="136085"/>
                </a:cubicBezTo>
                <a:close/>
                <a:moveTo>
                  <a:pt x="528726" y="136085"/>
                </a:moveTo>
                <a:cubicBezTo>
                  <a:pt x="536754" y="136085"/>
                  <a:pt x="543263" y="129576"/>
                  <a:pt x="543263" y="121547"/>
                </a:cubicBezTo>
                <a:cubicBezTo>
                  <a:pt x="543263" y="113519"/>
                  <a:pt x="536754" y="107010"/>
                  <a:pt x="528726" y="107010"/>
                </a:cubicBezTo>
                <a:cubicBezTo>
                  <a:pt x="520697" y="107010"/>
                  <a:pt x="514189" y="113519"/>
                  <a:pt x="514189" y="121547"/>
                </a:cubicBezTo>
                <a:cubicBezTo>
                  <a:pt x="514189" y="129576"/>
                  <a:pt x="520697" y="136085"/>
                  <a:pt x="528726" y="136085"/>
                </a:cubicBezTo>
                <a:close/>
                <a:moveTo>
                  <a:pt x="477307" y="136085"/>
                </a:moveTo>
                <a:cubicBezTo>
                  <a:pt x="485335" y="136085"/>
                  <a:pt x="491844" y="129576"/>
                  <a:pt x="491844" y="121547"/>
                </a:cubicBezTo>
                <a:cubicBezTo>
                  <a:pt x="491844" y="113519"/>
                  <a:pt x="485335" y="107010"/>
                  <a:pt x="477307" y="107010"/>
                </a:cubicBezTo>
                <a:cubicBezTo>
                  <a:pt x="469278" y="107010"/>
                  <a:pt x="462770" y="113519"/>
                  <a:pt x="462770" y="121547"/>
                </a:cubicBezTo>
                <a:cubicBezTo>
                  <a:pt x="462770" y="129576"/>
                  <a:pt x="469278" y="136085"/>
                  <a:pt x="477307" y="136085"/>
                </a:cubicBezTo>
                <a:close/>
                <a:moveTo>
                  <a:pt x="425888" y="136085"/>
                </a:moveTo>
                <a:cubicBezTo>
                  <a:pt x="433917" y="136085"/>
                  <a:pt x="440425" y="129576"/>
                  <a:pt x="440425" y="121547"/>
                </a:cubicBezTo>
                <a:cubicBezTo>
                  <a:pt x="440425" y="113519"/>
                  <a:pt x="433917" y="107010"/>
                  <a:pt x="425888" y="107010"/>
                </a:cubicBezTo>
                <a:cubicBezTo>
                  <a:pt x="417860" y="107010"/>
                  <a:pt x="411351" y="113519"/>
                  <a:pt x="411351" y="121547"/>
                </a:cubicBezTo>
                <a:cubicBezTo>
                  <a:pt x="411351" y="129576"/>
                  <a:pt x="417860" y="136085"/>
                  <a:pt x="425888" y="136085"/>
                </a:cubicBezTo>
                <a:close/>
                <a:moveTo>
                  <a:pt x="374469" y="136085"/>
                </a:moveTo>
                <a:cubicBezTo>
                  <a:pt x="382498" y="136085"/>
                  <a:pt x="389006" y="129576"/>
                  <a:pt x="389006" y="121547"/>
                </a:cubicBezTo>
                <a:cubicBezTo>
                  <a:pt x="389006" y="113519"/>
                  <a:pt x="382498" y="107010"/>
                  <a:pt x="374469" y="107010"/>
                </a:cubicBezTo>
                <a:cubicBezTo>
                  <a:pt x="366441" y="107010"/>
                  <a:pt x="359932" y="113519"/>
                  <a:pt x="359932" y="121547"/>
                </a:cubicBezTo>
                <a:cubicBezTo>
                  <a:pt x="359932" y="129576"/>
                  <a:pt x="366441" y="136085"/>
                  <a:pt x="374469" y="136085"/>
                </a:cubicBezTo>
                <a:close/>
                <a:moveTo>
                  <a:pt x="323051" y="136085"/>
                </a:moveTo>
                <a:cubicBezTo>
                  <a:pt x="331080" y="136085"/>
                  <a:pt x="337589" y="129576"/>
                  <a:pt x="337589" y="121547"/>
                </a:cubicBezTo>
                <a:cubicBezTo>
                  <a:pt x="337589" y="113519"/>
                  <a:pt x="331080" y="107010"/>
                  <a:pt x="323051" y="107010"/>
                </a:cubicBezTo>
                <a:cubicBezTo>
                  <a:pt x="315023" y="107010"/>
                  <a:pt x="308514" y="113519"/>
                  <a:pt x="308514" y="121547"/>
                </a:cubicBezTo>
                <a:cubicBezTo>
                  <a:pt x="308514" y="129576"/>
                  <a:pt x="315023" y="136085"/>
                  <a:pt x="323051" y="136085"/>
                </a:cubicBezTo>
                <a:close/>
                <a:moveTo>
                  <a:pt x="271633" y="136085"/>
                </a:moveTo>
                <a:cubicBezTo>
                  <a:pt x="279661" y="136085"/>
                  <a:pt x="286170" y="129576"/>
                  <a:pt x="286170" y="121547"/>
                </a:cubicBezTo>
                <a:cubicBezTo>
                  <a:pt x="286170" y="113519"/>
                  <a:pt x="279661" y="107010"/>
                  <a:pt x="271633" y="107010"/>
                </a:cubicBezTo>
                <a:cubicBezTo>
                  <a:pt x="263604" y="107010"/>
                  <a:pt x="257095" y="113519"/>
                  <a:pt x="257095" y="121547"/>
                </a:cubicBezTo>
                <a:cubicBezTo>
                  <a:pt x="257095" y="129576"/>
                  <a:pt x="263604" y="136085"/>
                  <a:pt x="271633" y="136085"/>
                </a:cubicBezTo>
                <a:close/>
                <a:moveTo>
                  <a:pt x="220214" y="136085"/>
                </a:moveTo>
                <a:cubicBezTo>
                  <a:pt x="228242" y="136085"/>
                  <a:pt x="234751" y="129576"/>
                  <a:pt x="234751" y="121547"/>
                </a:cubicBezTo>
                <a:cubicBezTo>
                  <a:pt x="234751" y="113519"/>
                  <a:pt x="228242" y="107010"/>
                  <a:pt x="220214" y="107010"/>
                </a:cubicBezTo>
                <a:cubicBezTo>
                  <a:pt x="212185" y="107010"/>
                  <a:pt x="205676" y="113519"/>
                  <a:pt x="205676" y="121547"/>
                </a:cubicBezTo>
                <a:cubicBezTo>
                  <a:pt x="205676" y="129576"/>
                  <a:pt x="212185" y="136085"/>
                  <a:pt x="220214" y="136085"/>
                </a:cubicBezTo>
                <a:close/>
                <a:moveTo>
                  <a:pt x="168794" y="136085"/>
                </a:moveTo>
                <a:cubicBezTo>
                  <a:pt x="176822" y="136085"/>
                  <a:pt x="183331" y="129576"/>
                  <a:pt x="183331" y="121547"/>
                </a:cubicBezTo>
                <a:cubicBezTo>
                  <a:pt x="183331" y="113519"/>
                  <a:pt x="176822" y="107010"/>
                  <a:pt x="168794" y="107010"/>
                </a:cubicBezTo>
                <a:cubicBezTo>
                  <a:pt x="160765" y="107010"/>
                  <a:pt x="154257" y="113519"/>
                  <a:pt x="154257" y="121547"/>
                </a:cubicBezTo>
                <a:cubicBezTo>
                  <a:pt x="154257" y="129576"/>
                  <a:pt x="160765" y="136085"/>
                  <a:pt x="168794" y="136085"/>
                </a:cubicBezTo>
                <a:close/>
                <a:moveTo>
                  <a:pt x="117375" y="136085"/>
                </a:moveTo>
                <a:cubicBezTo>
                  <a:pt x="125404" y="136085"/>
                  <a:pt x="131912" y="129576"/>
                  <a:pt x="131912" y="121547"/>
                </a:cubicBezTo>
                <a:cubicBezTo>
                  <a:pt x="131912" y="113519"/>
                  <a:pt x="125404" y="107010"/>
                  <a:pt x="117375" y="107010"/>
                </a:cubicBezTo>
                <a:cubicBezTo>
                  <a:pt x="109346" y="107010"/>
                  <a:pt x="102838" y="113519"/>
                  <a:pt x="102838" y="121547"/>
                </a:cubicBezTo>
                <a:cubicBezTo>
                  <a:pt x="102838" y="129576"/>
                  <a:pt x="109346" y="136085"/>
                  <a:pt x="117375" y="136085"/>
                </a:cubicBezTo>
                <a:close/>
                <a:moveTo>
                  <a:pt x="65956" y="136085"/>
                </a:moveTo>
                <a:cubicBezTo>
                  <a:pt x="73985" y="136085"/>
                  <a:pt x="80493" y="129576"/>
                  <a:pt x="80493" y="121547"/>
                </a:cubicBezTo>
                <a:cubicBezTo>
                  <a:pt x="80493" y="113519"/>
                  <a:pt x="73985" y="107010"/>
                  <a:pt x="65956" y="107010"/>
                </a:cubicBezTo>
                <a:cubicBezTo>
                  <a:pt x="57928" y="107010"/>
                  <a:pt x="51419" y="113519"/>
                  <a:pt x="51419" y="121547"/>
                </a:cubicBezTo>
                <a:cubicBezTo>
                  <a:pt x="51419" y="129576"/>
                  <a:pt x="57928" y="136085"/>
                  <a:pt x="65956" y="136085"/>
                </a:cubicBezTo>
                <a:close/>
                <a:moveTo>
                  <a:pt x="14537" y="136085"/>
                </a:moveTo>
                <a:cubicBezTo>
                  <a:pt x="22566" y="136085"/>
                  <a:pt x="29074" y="129576"/>
                  <a:pt x="29074" y="121547"/>
                </a:cubicBezTo>
                <a:cubicBezTo>
                  <a:pt x="29074" y="113519"/>
                  <a:pt x="22566" y="107010"/>
                  <a:pt x="14537" y="107010"/>
                </a:cubicBezTo>
                <a:cubicBezTo>
                  <a:pt x="6509" y="107010"/>
                  <a:pt x="0" y="113519"/>
                  <a:pt x="0" y="121547"/>
                </a:cubicBezTo>
                <a:cubicBezTo>
                  <a:pt x="0" y="129576"/>
                  <a:pt x="6509" y="136085"/>
                  <a:pt x="14537" y="136085"/>
                </a:cubicBezTo>
                <a:close/>
                <a:moveTo>
                  <a:pt x="785817" y="186562"/>
                </a:moveTo>
                <a:cubicBezTo>
                  <a:pt x="793845" y="186562"/>
                  <a:pt x="800354" y="180053"/>
                  <a:pt x="800354" y="172025"/>
                </a:cubicBezTo>
                <a:cubicBezTo>
                  <a:pt x="800354" y="163996"/>
                  <a:pt x="793845" y="157488"/>
                  <a:pt x="785817" y="157488"/>
                </a:cubicBezTo>
                <a:cubicBezTo>
                  <a:pt x="777788" y="157488"/>
                  <a:pt x="771280" y="163996"/>
                  <a:pt x="771280" y="172025"/>
                </a:cubicBezTo>
                <a:cubicBezTo>
                  <a:pt x="771280" y="180053"/>
                  <a:pt x="777788" y="186562"/>
                  <a:pt x="785817" y="186562"/>
                </a:cubicBezTo>
                <a:close/>
                <a:moveTo>
                  <a:pt x="734401" y="186562"/>
                </a:moveTo>
                <a:cubicBezTo>
                  <a:pt x="742430" y="186562"/>
                  <a:pt x="748938" y="180053"/>
                  <a:pt x="748938" y="172025"/>
                </a:cubicBezTo>
                <a:cubicBezTo>
                  <a:pt x="748938" y="163996"/>
                  <a:pt x="742430" y="157488"/>
                  <a:pt x="734401" y="157488"/>
                </a:cubicBezTo>
                <a:cubicBezTo>
                  <a:pt x="726373" y="157488"/>
                  <a:pt x="719864" y="163996"/>
                  <a:pt x="719864" y="172025"/>
                </a:cubicBezTo>
                <a:cubicBezTo>
                  <a:pt x="719864" y="180053"/>
                  <a:pt x="726373" y="186562"/>
                  <a:pt x="734401" y="186562"/>
                </a:cubicBezTo>
                <a:close/>
                <a:moveTo>
                  <a:pt x="682983" y="186562"/>
                </a:moveTo>
                <a:cubicBezTo>
                  <a:pt x="691012" y="186562"/>
                  <a:pt x="697521" y="180053"/>
                  <a:pt x="697521" y="172025"/>
                </a:cubicBezTo>
                <a:cubicBezTo>
                  <a:pt x="697521" y="163996"/>
                  <a:pt x="691012" y="157488"/>
                  <a:pt x="682983" y="157488"/>
                </a:cubicBezTo>
                <a:cubicBezTo>
                  <a:pt x="674955" y="157488"/>
                  <a:pt x="668446" y="163996"/>
                  <a:pt x="668446" y="172025"/>
                </a:cubicBezTo>
                <a:cubicBezTo>
                  <a:pt x="668446" y="180053"/>
                  <a:pt x="674955" y="186562"/>
                  <a:pt x="682983" y="186562"/>
                </a:cubicBezTo>
                <a:close/>
                <a:moveTo>
                  <a:pt x="631565" y="186562"/>
                </a:moveTo>
                <a:cubicBezTo>
                  <a:pt x="639593" y="186562"/>
                  <a:pt x="646102" y="180053"/>
                  <a:pt x="646102" y="172025"/>
                </a:cubicBezTo>
                <a:cubicBezTo>
                  <a:pt x="646102" y="163996"/>
                  <a:pt x="639593" y="157488"/>
                  <a:pt x="631565" y="157488"/>
                </a:cubicBezTo>
                <a:cubicBezTo>
                  <a:pt x="623536" y="157488"/>
                  <a:pt x="617027" y="163996"/>
                  <a:pt x="617027" y="172025"/>
                </a:cubicBezTo>
                <a:cubicBezTo>
                  <a:pt x="617027" y="180053"/>
                  <a:pt x="623536" y="186562"/>
                  <a:pt x="631565" y="186562"/>
                </a:cubicBezTo>
                <a:close/>
                <a:moveTo>
                  <a:pt x="580146" y="186562"/>
                </a:moveTo>
                <a:cubicBezTo>
                  <a:pt x="588174" y="186562"/>
                  <a:pt x="594683" y="180053"/>
                  <a:pt x="594683" y="172025"/>
                </a:cubicBezTo>
                <a:cubicBezTo>
                  <a:pt x="594683" y="163996"/>
                  <a:pt x="588174" y="157488"/>
                  <a:pt x="580146" y="157488"/>
                </a:cubicBezTo>
                <a:cubicBezTo>
                  <a:pt x="572117" y="157488"/>
                  <a:pt x="565608" y="163996"/>
                  <a:pt x="565608" y="172025"/>
                </a:cubicBezTo>
                <a:cubicBezTo>
                  <a:pt x="565608" y="180053"/>
                  <a:pt x="572117" y="186562"/>
                  <a:pt x="580146" y="186562"/>
                </a:cubicBezTo>
                <a:close/>
                <a:moveTo>
                  <a:pt x="528726" y="186562"/>
                </a:moveTo>
                <a:cubicBezTo>
                  <a:pt x="536754" y="186562"/>
                  <a:pt x="543263" y="180053"/>
                  <a:pt x="543263" y="172025"/>
                </a:cubicBezTo>
                <a:cubicBezTo>
                  <a:pt x="543263" y="163996"/>
                  <a:pt x="536754" y="157488"/>
                  <a:pt x="528726" y="157488"/>
                </a:cubicBezTo>
                <a:cubicBezTo>
                  <a:pt x="520697" y="157488"/>
                  <a:pt x="514189" y="163996"/>
                  <a:pt x="514189" y="172025"/>
                </a:cubicBezTo>
                <a:cubicBezTo>
                  <a:pt x="514189" y="180053"/>
                  <a:pt x="520697" y="186562"/>
                  <a:pt x="528726" y="186562"/>
                </a:cubicBezTo>
                <a:close/>
                <a:moveTo>
                  <a:pt x="477307" y="186562"/>
                </a:moveTo>
                <a:cubicBezTo>
                  <a:pt x="485335" y="186562"/>
                  <a:pt x="491844" y="180053"/>
                  <a:pt x="491844" y="172025"/>
                </a:cubicBezTo>
                <a:cubicBezTo>
                  <a:pt x="491844" y="163996"/>
                  <a:pt x="485335" y="157488"/>
                  <a:pt x="477307" y="157488"/>
                </a:cubicBezTo>
                <a:cubicBezTo>
                  <a:pt x="469278" y="157488"/>
                  <a:pt x="462770" y="163996"/>
                  <a:pt x="462770" y="172025"/>
                </a:cubicBezTo>
                <a:cubicBezTo>
                  <a:pt x="462770" y="180053"/>
                  <a:pt x="469278" y="186562"/>
                  <a:pt x="477307" y="186562"/>
                </a:cubicBezTo>
                <a:close/>
                <a:moveTo>
                  <a:pt x="425888" y="186562"/>
                </a:moveTo>
                <a:cubicBezTo>
                  <a:pt x="433917" y="186562"/>
                  <a:pt x="440425" y="180053"/>
                  <a:pt x="440425" y="172025"/>
                </a:cubicBezTo>
                <a:cubicBezTo>
                  <a:pt x="440425" y="163996"/>
                  <a:pt x="433917" y="157488"/>
                  <a:pt x="425888" y="157488"/>
                </a:cubicBezTo>
                <a:cubicBezTo>
                  <a:pt x="417860" y="157488"/>
                  <a:pt x="411351" y="163996"/>
                  <a:pt x="411351" y="172025"/>
                </a:cubicBezTo>
                <a:cubicBezTo>
                  <a:pt x="411351" y="180053"/>
                  <a:pt x="417860" y="186562"/>
                  <a:pt x="425888" y="186562"/>
                </a:cubicBezTo>
                <a:close/>
                <a:moveTo>
                  <a:pt x="374469" y="186562"/>
                </a:moveTo>
                <a:cubicBezTo>
                  <a:pt x="382498" y="186562"/>
                  <a:pt x="389006" y="180053"/>
                  <a:pt x="389006" y="172025"/>
                </a:cubicBezTo>
                <a:cubicBezTo>
                  <a:pt x="389006" y="163996"/>
                  <a:pt x="382498" y="157488"/>
                  <a:pt x="374469" y="157488"/>
                </a:cubicBezTo>
                <a:cubicBezTo>
                  <a:pt x="366441" y="157488"/>
                  <a:pt x="359932" y="163996"/>
                  <a:pt x="359932" y="172025"/>
                </a:cubicBezTo>
                <a:cubicBezTo>
                  <a:pt x="359932" y="180053"/>
                  <a:pt x="366441" y="186562"/>
                  <a:pt x="374469" y="186562"/>
                </a:cubicBezTo>
                <a:close/>
                <a:moveTo>
                  <a:pt x="323051" y="186562"/>
                </a:moveTo>
                <a:cubicBezTo>
                  <a:pt x="331080" y="186562"/>
                  <a:pt x="337589" y="180053"/>
                  <a:pt x="337589" y="172025"/>
                </a:cubicBezTo>
                <a:cubicBezTo>
                  <a:pt x="337589" y="163996"/>
                  <a:pt x="331080" y="157488"/>
                  <a:pt x="323051" y="157488"/>
                </a:cubicBezTo>
                <a:cubicBezTo>
                  <a:pt x="315023" y="157488"/>
                  <a:pt x="308514" y="163996"/>
                  <a:pt x="308514" y="172025"/>
                </a:cubicBezTo>
                <a:cubicBezTo>
                  <a:pt x="308514" y="180053"/>
                  <a:pt x="315023" y="186562"/>
                  <a:pt x="323051" y="186562"/>
                </a:cubicBezTo>
                <a:close/>
                <a:moveTo>
                  <a:pt x="271633" y="186562"/>
                </a:moveTo>
                <a:cubicBezTo>
                  <a:pt x="279661" y="186562"/>
                  <a:pt x="286170" y="180053"/>
                  <a:pt x="286170" y="172025"/>
                </a:cubicBezTo>
                <a:cubicBezTo>
                  <a:pt x="286170" y="163996"/>
                  <a:pt x="279661" y="157488"/>
                  <a:pt x="271633" y="157488"/>
                </a:cubicBezTo>
                <a:cubicBezTo>
                  <a:pt x="263604" y="157488"/>
                  <a:pt x="257095" y="163996"/>
                  <a:pt x="257095" y="172025"/>
                </a:cubicBezTo>
                <a:cubicBezTo>
                  <a:pt x="257095" y="180053"/>
                  <a:pt x="263604" y="186562"/>
                  <a:pt x="271633" y="186562"/>
                </a:cubicBezTo>
                <a:close/>
                <a:moveTo>
                  <a:pt x="220214" y="186562"/>
                </a:moveTo>
                <a:cubicBezTo>
                  <a:pt x="228242" y="186562"/>
                  <a:pt x="234751" y="180053"/>
                  <a:pt x="234751" y="172025"/>
                </a:cubicBezTo>
                <a:cubicBezTo>
                  <a:pt x="234751" y="163996"/>
                  <a:pt x="228242" y="157488"/>
                  <a:pt x="220214" y="157488"/>
                </a:cubicBezTo>
                <a:cubicBezTo>
                  <a:pt x="212185" y="157488"/>
                  <a:pt x="205676" y="163996"/>
                  <a:pt x="205676" y="172025"/>
                </a:cubicBezTo>
                <a:cubicBezTo>
                  <a:pt x="205676" y="180053"/>
                  <a:pt x="212185" y="186562"/>
                  <a:pt x="220214" y="186562"/>
                </a:cubicBezTo>
                <a:close/>
                <a:moveTo>
                  <a:pt x="168794" y="186562"/>
                </a:moveTo>
                <a:cubicBezTo>
                  <a:pt x="176822" y="186562"/>
                  <a:pt x="183331" y="180053"/>
                  <a:pt x="183331" y="172025"/>
                </a:cubicBezTo>
                <a:cubicBezTo>
                  <a:pt x="183331" y="163996"/>
                  <a:pt x="176822" y="157488"/>
                  <a:pt x="168794" y="157488"/>
                </a:cubicBezTo>
                <a:cubicBezTo>
                  <a:pt x="160765" y="157488"/>
                  <a:pt x="154257" y="163996"/>
                  <a:pt x="154257" y="172025"/>
                </a:cubicBezTo>
                <a:cubicBezTo>
                  <a:pt x="154257" y="180053"/>
                  <a:pt x="160765" y="186562"/>
                  <a:pt x="168794" y="186562"/>
                </a:cubicBezTo>
                <a:close/>
                <a:moveTo>
                  <a:pt x="117375" y="186562"/>
                </a:moveTo>
                <a:cubicBezTo>
                  <a:pt x="125404" y="186562"/>
                  <a:pt x="131912" y="180053"/>
                  <a:pt x="131912" y="172025"/>
                </a:cubicBezTo>
                <a:cubicBezTo>
                  <a:pt x="131912" y="163996"/>
                  <a:pt x="125404" y="157488"/>
                  <a:pt x="117375" y="157488"/>
                </a:cubicBezTo>
                <a:cubicBezTo>
                  <a:pt x="109346" y="157488"/>
                  <a:pt x="102838" y="163996"/>
                  <a:pt x="102838" y="172025"/>
                </a:cubicBezTo>
                <a:cubicBezTo>
                  <a:pt x="102838" y="180053"/>
                  <a:pt x="109346" y="186562"/>
                  <a:pt x="117375" y="186562"/>
                </a:cubicBezTo>
                <a:close/>
                <a:moveTo>
                  <a:pt x="65956" y="186562"/>
                </a:moveTo>
                <a:cubicBezTo>
                  <a:pt x="73985" y="186562"/>
                  <a:pt x="80493" y="180053"/>
                  <a:pt x="80493" y="172025"/>
                </a:cubicBezTo>
                <a:cubicBezTo>
                  <a:pt x="80493" y="163996"/>
                  <a:pt x="73985" y="157488"/>
                  <a:pt x="65956" y="157488"/>
                </a:cubicBezTo>
                <a:cubicBezTo>
                  <a:pt x="57928" y="157488"/>
                  <a:pt x="51419" y="163996"/>
                  <a:pt x="51419" y="172025"/>
                </a:cubicBezTo>
                <a:cubicBezTo>
                  <a:pt x="51419" y="180053"/>
                  <a:pt x="57928" y="186562"/>
                  <a:pt x="65956" y="186562"/>
                </a:cubicBezTo>
                <a:close/>
                <a:moveTo>
                  <a:pt x="14537" y="186562"/>
                </a:moveTo>
                <a:cubicBezTo>
                  <a:pt x="22566" y="186562"/>
                  <a:pt x="29074" y="180053"/>
                  <a:pt x="29074" y="172025"/>
                </a:cubicBezTo>
                <a:cubicBezTo>
                  <a:pt x="29074" y="163996"/>
                  <a:pt x="22566" y="157488"/>
                  <a:pt x="14537" y="157488"/>
                </a:cubicBezTo>
                <a:cubicBezTo>
                  <a:pt x="6509" y="157488"/>
                  <a:pt x="0" y="163996"/>
                  <a:pt x="0" y="172025"/>
                </a:cubicBezTo>
                <a:cubicBezTo>
                  <a:pt x="0" y="180053"/>
                  <a:pt x="6509" y="186562"/>
                  <a:pt x="14537" y="186562"/>
                </a:cubicBezTo>
                <a:close/>
                <a:moveTo>
                  <a:pt x="785817" y="239057"/>
                </a:moveTo>
                <a:cubicBezTo>
                  <a:pt x="793845" y="239057"/>
                  <a:pt x="800354" y="232549"/>
                  <a:pt x="800354" y="224520"/>
                </a:cubicBezTo>
                <a:cubicBezTo>
                  <a:pt x="800354" y="216492"/>
                  <a:pt x="793845" y="209983"/>
                  <a:pt x="785817" y="209983"/>
                </a:cubicBezTo>
                <a:cubicBezTo>
                  <a:pt x="777788" y="209983"/>
                  <a:pt x="771280" y="216492"/>
                  <a:pt x="771280" y="224520"/>
                </a:cubicBezTo>
                <a:cubicBezTo>
                  <a:pt x="771280" y="232549"/>
                  <a:pt x="777788" y="239057"/>
                  <a:pt x="785817" y="239057"/>
                </a:cubicBezTo>
                <a:close/>
                <a:moveTo>
                  <a:pt x="734401" y="239057"/>
                </a:moveTo>
                <a:cubicBezTo>
                  <a:pt x="742430" y="239057"/>
                  <a:pt x="748938" y="232549"/>
                  <a:pt x="748938" y="224520"/>
                </a:cubicBezTo>
                <a:cubicBezTo>
                  <a:pt x="748938" y="216492"/>
                  <a:pt x="742430" y="209983"/>
                  <a:pt x="734401" y="209983"/>
                </a:cubicBezTo>
                <a:cubicBezTo>
                  <a:pt x="726373" y="209983"/>
                  <a:pt x="719864" y="216492"/>
                  <a:pt x="719864" y="224520"/>
                </a:cubicBezTo>
                <a:cubicBezTo>
                  <a:pt x="719864" y="232549"/>
                  <a:pt x="726373" y="239057"/>
                  <a:pt x="734401" y="239057"/>
                </a:cubicBezTo>
                <a:close/>
                <a:moveTo>
                  <a:pt x="682983" y="239057"/>
                </a:moveTo>
                <a:cubicBezTo>
                  <a:pt x="691012" y="239057"/>
                  <a:pt x="697521" y="232549"/>
                  <a:pt x="697521" y="224520"/>
                </a:cubicBezTo>
                <a:cubicBezTo>
                  <a:pt x="697521" y="216492"/>
                  <a:pt x="691012" y="209983"/>
                  <a:pt x="682983" y="209983"/>
                </a:cubicBezTo>
                <a:cubicBezTo>
                  <a:pt x="674955" y="209983"/>
                  <a:pt x="668446" y="216492"/>
                  <a:pt x="668446" y="224520"/>
                </a:cubicBezTo>
                <a:cubicBezTo>
                  <a:pt x="668446" y="232549"/>
                  <a:pt x="674955" y="239057"/>
                  <a:pt x="682983" y="239057"/>
                </a:cubicBezTo>
                <a:close/>
                <a:moveTo>
                  <a:pt x="631565" y="239057"/>
                </a:moveTo>
                <a:cubicBezTo>
                  <a:pt x="639593" y="239057"/>
                  <a:pt x="646102" y="232549"/>
                  <a:pt x="646102" y="224520"/>
                </a:cubicBezTo>
                <a:cubicBezTo>
                  <a:pt x="646102" y="216492"/>
                  <a:pt x="639593" y="209983"/>
                  <a:pt x="631565" y="209983"/>
                </a:cubicBezTo>
                <a:cubicBezTo>
                  <a:pt x="623536" y="209983"/>
                  <a:pt x="617027" y="216492"/>
                  <a:pt x="617027" y="224520"/>
                </a:cubicBezTo>
                <a:cubicBezTo>
                  <a:pt x="617027" y="232549"/>
                  <a:pt x="623536" y="239057"/>
                  <a:pt x="631565" y="239057"/>
                </a:cubicBezTo>
                <a:close/>
                <a:moveTo>
                  <a:pt x="580146" y="239057"/>
                </a:moveTo>
                <a:cubicBezTo>
                  <a:pt x="588174" y="239057"/>
                  <a:pt x="594683" y="232549"/>
                  <a:pt x="594683" y="224520"/>
                </a:cubicBezTo>
                <a:cubicBezTo>
                  <a:pt x="594683" y="216492"/>
                  <a:pt x="588174" y="209983"/>
                  <a:pt x="580146" y="209983"/>
                </a:cubicBezTo>
                <a:cubicBezTo>
                  <a:pt x="572117" y="209983"/>
                  <a:pt x="565608" y="216492"/>
                  <a:pt x="565608" y="224520"/>
                </a:cubicBezTo>
                <a:cubicBezTo>
                  <a:pt x="565608" y="232549"/>
                  <a:pt x="572117" y="239057"/>
                  <a:pt x="580146" y="239057"/>
                </a:cubicBezTo>
                <a:close/>
                <a:moveTo>
                  <a:pt x="528726" y="239057"/>
                </a:moveTo>
                <a:cubicBezTo>
                  <a:pt x="536754" y="239057"/>
                  <a:pt x="543263" y="232549"/>
                  <a:pt x="543263" y="224520"/>
                </a:cubicBezTo>
                <a:cubicBezTo>
                  <a:pt x="543263" y="216492"/>
                  <a:pt x="536754" y="209983"/>
                  <a:pt x="528726" y="209983"/>
                </a:cubicBezTo>
                <a:cubicBezTo>
                  <a:pt x="520697" y="209983"/>
                  <a:pt x="514189" y="216492"/>
                  <a:pt x="514189" y="224520"/>
                </a:cubicBezTo>
                <a:cubicBezTo>
                  <a:pt x="514189" y="232549"/>
                  <a:pt x="520697" y="239057"/>
                  <a:pt x="528726" y="239057"/>
                </a:cubicBezTo>
                <a:close/>
                <a:moveTo>
                  <a:pt x="477307" y="239057"/>
                </a:moveTo>
                <a:cubicBezTo>
                  <a:pt x="485335" y="239057"/>
                  <a:pt x="491844" y="232549"/>
                  <a:pt x="491844" y="224520"/>
                </a:cubicBezTo>
                <a:cubicBezTo>
                  <a:pt x="491844" y="216492"/>
                  <a:pt x="485335" y="209983"/>
                  <a:pt x="477307" y="209983"/>
                </a:cubicBezTo>
                <a:cubicBezTo>
                  <a:pt x="469278" y="209983"/>
                  <a:pt x="462770" y="216492"/>
                  <a:pt x="462770" y="224520"/>
                </a:cubicBezTo>
                <a:cubicBezTo>
                  <a:pt x="462770" y="232549"/>
                  <a:pt x="469278" y="239057"/>
                  <a:pt x="477307" y="239057"/>
                </a:cubicBezTo>
                <a:close/>
                <a:moveTo>
                  <a:pt x="425888" y="239057"/>
                </a:moveTo>
                <a:cubicBezTo>
                  <a:pt x="433917" y="239057"/>
                  <a:pt x="440425" y="232549"/>
                  <a:pt x="440425" y="224520"/>
                </a:cubicBezTo>
                <a:cubicBezTo>
                  <a:pt x="440425" y="216492"/>
                  <a:pt x="433917" y="209983"/>
                  <a:pt x="425888" y="209983"/>
                </a:cubicBezTo>
                <a:cubicBezTo>
                  <a:pt x="417860" y="209983"/>
                  <a:pt x="411351" y="216492"/>
                  <a:pt x="411351" y="224520"/>
                </a:cubicBezTo>
                <a:cubicBezTo>
                  <a:pt x="411351" y="232549"/>
                  <a:pt x="417860" y="239057"/>
                  <a:pt x="425888" y="239057"/>
                </a:cubicBezTo>
                <a:close/>
                <a:moveTo>
                  <a:pt x="374469" y="239057"/>
                </a:moveTo>
                <a:cubicBezTo>
                  <a:pt x="382498" y="239057"/>
                  <a:pt x="389006" y="232549"/>
                  <a:pt x="389006" y="224520"/>
                </a:cubicBezTo>
                <a:cubicBezTo>
                  <a:pt x="389006" y="216492"/>
                  <a:pt x="382498" y="209983"/>
                  <a:pt x="374469" y="209983"/>
                </a:cubicBezTo>
                <a:cubicBezTo>
                  <a:pt x="366441" y="209983"/>
                  <a:pt x="359932" y="216492"/>
                  <a:pt x="359932" y="224520"/>
                </a:cubicBezTo>
                <a:cubicBezTo>
                  <a:pt x="359932" y="232549"/>
                  <a:pt x="366441" y="239057"/>
                  <a:pt x="374469" y="239057"/>
                </a:cubicBezTo>
                <a:close/>
                <a:moveTo>
                  <a:pt x="323051" y="239057"/>
                </a:moveTo>
                <a:cubicBezTo>
                  <a:pt x="331080" y="239057"/>
                  <a:pt x="337589" y="232549"/>
                  <a:pt x="337589" y="224520"/>
                </a:cubicBezTo>
                <a:cubicBezTo>
                  <a:pt x="337589" y="216492"/>
                  <a:pt x="331080" y="209983"/>
                  <a:pt x="323051" y="209983"/>
                </a:cubicBezTo>
                <a:cubicBezTo>
                  <a:pt x="315023" y="209983"/>
                  <a:pt x="308514" y="216492"/>
                  <a:pt x="308514" y="224520"/>
                </a:cubicBezTo>
                <a:cubicBezTo>
                  <a:pt x="308514" y="232549"/>
                  <a:pt x="315023" y="239057"/>
                  <a:pt x="323051" y="239057"/>
                </a:cubicBezTo>
                <a:close/>
                <a:moveTo>
                  <a:pt x="271633" y="239057"/>
                </a:moveTo>
                <a:cubicBezTo>
                  <a:pt x="279661" y="239057"/>
                  <a:pt x="286170" y="232549"/>
                  <a:pt x="286170" y="224520"/>
                </a:cubicBezTo>
                <a:cubicBezTo>
                  <a:pt x="286170" y="216492"/>
                  <a:pt x="279661" y="209983"/>
                  <a:pt x="271633" y="209983"/>
                </a:cubicBezTo>
                <a:cubicBezTo>
                  <a:pt x="263604" y="209983"/>
                  <a:pt x="257095" y="216492"/>
                  <a:pt x="257095" y="224520"/>
                </a:cubicBezTo>
                <a:cubicBezTo>
                  <a:pt x="257095" y="232549"/>
                  <a:pt x="263604" y="239057"/>
                  <a:pt x="271633" y="239057"/>
                </a:cubicBezTo>
                <a:close/>
                <a:moveTo>
                  <a:pt x="220214" y="239057"/>
                </a:moveTo>
                <a:cubicBezTo>
                  <a:pt x="228242" y="239057"/>
                  <a:pt x="234751" y="232549"/>
                  <a:pt x="234751" y="224520"/>
                </a:cubicBezTo>
                <a:cubicBezTo>
                  <a:pt x="234751" y="216492"/>
                  <a:pt x="228242" y="209983"/>
                  <a:pt x="220214" y="209983"/>
                </a:cubicBezTo>
                <a:cubicBezTo>
                  <a:pt x="212185" y="209983"/>
                  <a:pt x="205676" y="216492"/>
                  <a:pt x="205676" y="224520"/>
                </a:cubicBezTo>
                <a:cubicBezTo>
                  <a:pt x="205676" y="232549"/>
                  <a:pt x="212185" y="239057"/>
                  <a:pt x="220214" y="239057"/>
                </a:cubicBezTo>
                <a:close/>
                <a:moveTo>
                  <a:pt x="168794" y="239057"/>
                </a:moveTo>
                <a:cubicBezTo>
                  <a:pt x="176822" y="239057"/>
                  <a:pt x="183331" y="232549"/>
                  <a:pt x="183331" y="224520"/>
                </a:cubicBezTo>
                <a:cubicBezTo>
                  <a:pt x="183331" y="216492"/>
                  <a:pt x="176822" y="209983"/>
                  <a:pt x="168794" y="209983"/>
                </a:cubicBezTo>
                <a:cubicBezTo>
                  <a:pt x="160765" y="209983"/>
                  <a:pt x="154257" y="216492"/>
                  <a:pt x="154257" y="224520"/>
                </a:cubicBezTo>
                <a:cubicBezTo>
                  <a:pt x="154257" y="232549"/>
                  <a:pt x="160765" y="239057"/>
                  <a:pt x="168794" y="239057"/>
                </a:cubicBezTo>
                <a:close/>
                <a:moveTo>
                  <a:pt x="117375" y="239057"/>
                </a:moveTo>
                <a:cubicBezTo>
                  <a:pt x="125404" y="239057"/>
                  <a:pt x="131912" y="232549"/>
                  <a:pt x="131912" y="224520"/>
                </a:cubicBezTo>
                <a:cubicBezTo>
                  <a:pt x="131912" y="216492"/>
                  <a:pt x="125404" y="209983"/>
                  <a:pt x="117375" y="209983"/>
                </a:cubicBezTo>
                <a:cubicBezTo>
                  <a:pt x="109346" y="209983"/>
                  <a:pt x="102838" y="216492"/>
                  <a:pt x="102838" y="224520"/>
                </a:cubicBezTo>
                <a:cubicBezTo>
                  <a:pt x="102838" y="232549"/>
                  <a:pt x="109346" y="239057"/>
                  <a:pt x="117375" y="239057"/>
                </a:cubicBezTo>
                <a:close/>
                <a:moveTo>
                  <a:pt x="65956" y="239057"/>
                </a:moveTo>
                <a:cubicBezTo>
                  <a:pt x="73985" y="239057"/>
                  <a:pt x="80493" y="232549"/>
                  <a:pt x="80493" y="224520"/>
                </a:cubicBezTo>
                <a:cubicBezTo>
                  <a:pt x="80493" y="216492"/>
                  <a:pt x="73985" y="209983"/>
                  <a:pt x="65956" y="209983"/>
                </a:cubicBezTo>
                <a:cubicBezTo>
                  <a:pt x="57928" y="209983"/>
                  <a:pt x="51419" y="216492"/>
                  <a:pt x="51419" y="224520"/>
                </a:cubicBezTo>
                <a:cubicBezTo>
                  <a:pt x="51419" y="232549"/>
                  <a:pt x="57928" y="239057"/>
                  <a:pt x="65956" y="239057"/>
                </a:cubicBezTo>
                <a:close/>
                <a:moveTo>
                  <a:pt x="14537" y="239057"/>
                </a:moveTo>
                <a:cubicBezTo>
                  <a:pt x="22566" y="239057"/>
                  <a:pt x="29074" y="232549"/>
                  <a:pt x="29074" y="224520"/>
                </a:cubicBezTo>
                <a:cubicBezTo>
                  <a:pt x="29074" y="216492"/>
                  <a:pt x="22566" y="209983"/>
                  <a:pt x="14537" y="209983"/>
                </a:cubicBezTo>
                <a:cubicBezTo>
                  <a:pt x="6509" y="209983"/>
                  <a:pt x="0" y="216492"/>
                  <a:pt x="0" y="224520"/>
                </a:cubicBezTo>
                <a:cubicBezTo>
                  <a:pt x="0" y="232549"/>
                  <a:pt x="6509" y="239057"/>
                  <a:pt x="14537" y="239057"/>
                </a:cubicBezTo>
                <a:close/>
                <a:moveTo>
                  <a:pt x="785817" y="291552"/>
                </a:moveTo>
                <a:cubicBezTo>
                  <a:pt x="793845" y="291552"/>
                  <a:pt x="800354" y="285043"/>
                  <a:pt x="800354" y="277015"/>
                </a:cubicBezTo>
                <a:cubicBezTo>
                  <a:pt x="800354" y="268986"/>
                  <a:pt x="793845" y="262477"/>
                  <a:pt x="785817" y="262477"/>
                </a:cubicBezTo>
                <a:cubicBezTo>
                  <a:pt x="777788" y="262477"/>
                  <a:pt x="771280" y="268986"/>
                  <a:pt x="771280" y="277015"/>
                </a:cubicBezTo>
                <a:cubicBezTo>
                  <a:pt x="771280" y="285043"/>
                  <a:pt x="777788" y="291552"/>
                  <a:pt x="785817" y="291552"/>
                </a:cubicBezTo>
                <a:close/>
                <a:moveTo>
                  <a:pt x="734401" y="291552"/>
                </a:moveTo>
                <a:cubicBezTo>
                  <a:pt x="742430" y="291552"/>
                  <a:pt x="748938" y="285043"/>
                  <a:pt x="748938" y="277015"/>
                </a:cubicBezTo>
                <a:cubicBezTo>
                  <a:pt x="748938" y="268986"/>
                  <a:pt x="742430" y="262477"/>
                  <a:pt x="734401" y="262477"/>
                </a:cubicBezTo>
                <a:cubicBezTo>
                  <a:pt x="726373" y="262477"/>
                  <a:pt x="719864" y="268986"/>
                  <a:pt x="719864" y="277015"/>
                </a:cubicBezTo>
                <a:cubicBezTo>
                  <a:pt x="719864" y="285043"/>
                  <a:pt x="726373" y="291552"/>
                  <a:pt x="734401" y="291552"/>
                </a:cubicBezTo>
                <a:close/>
                <a:moveTo>
                  <a:pt x="682983" y="291552"/>
                </a:moveTo>
                <a:cubicBezTo>
                  <a:pt x="691012" y="291552"/>
                  <a:pt x="697521" y="285043"/>
                  <a:pt x="697521" y="277015"/>
                </a:cubicBezTo>
                <a:cubicBezTo>
                  <a:pt x="697521" y="268986"/>
                  <a:pt x="691012" y="262477"/>
                  <a:pt x="682983" y="262477"/>
                </a:cubicBezTo>
                <a:cubicBezTo>
                  <a:pt x="674955" y="262477"/>
                  <a:pt x="668446" y="268986"/>
                  <a:pt x="668446" y="277015"/>
                </a:cubicBezTo>
                <a:cubicBezTo>
                  <a:pt x="668446" y="285043"/>
                  <a:pt x="674955" y="291552"/>
                  <a:pt x="682983" y="291552"/>
                </a:cubicBezTo>
                <a:close/>
                <a:moveTo>
                  <a:pt x="631565" y="291552"/>
                </a:moveTo>
                <a:cubicBezTo>
                  <a:pt x="639593" y="291552"/>
                  <a:pt x="646102" y="285043"/>
                  <a:pt x="646102" y="277015"/>
                </a:cubicBezTo>
                <a:cubicBezTo>
                  <a:pt x="646102" y="268986"/>
                  <a:pt x="639593" y="262477"/>
                  <a:pt x="631565" y="262477"/>
                </a:cubicBezTo>
                <a:cubicBezTo>
                  <a:pt x="623536" y="262477"/>
                  <a:pt x="617027" y="268986"/>
                  <a:pt x="617027" y="277015"/>
                </a:cubicBezTo>
                <a:cubicBezTo>
                  <a:pt x="617027" y="285043"/>
                  <a:pt x="623536" y="291552"/>
                  <a:pt x="631565" y="291552"/>
                </a:cubicBezTo>
                <a:close/>
                <a:moveTo>
                  <a:pt x="580146" y="291552"/>
                </a:moveTo>
                <a:cubicBezTo>
                  <a:pt x="588174" y="291552"/>
                  <a:pt x="594683" y="285043"/>
                  <a:pt x="594683" y="277015"/>
                </a:cubicBezTo>
                <a:cubicBezTo>
                  <a:pt x="594683" y="268986"/>
                  <a:pt x="588174" y="262477"/>
                  <a:pt x="580146" y="262477"/>
                </a:cubicBezTo>
                <a:cubicBezTo>
                  <a:pt x="572117" y="262477"/>
                  <a:pt x="565608" y="268986"/>
                  <a:pt x="565608" y="277015"/>
                </a:cubicBezTo>
                <a:cubicBezTo>
                  <a:pt x="565608" y="285043"/>
                  <a:pt x="572117" y="291552"/>
                  <a:pt x="580146" y="291552"/>
                </a:cubicBezTo>
                <a:close/>
                <a:moveTo>
                  <a:pt x="528726" y="291552"/>
                </a:moveTo>
                <a:cubicBezTo>
                  <a:pt x="536754" y="291552"/>
                  <a:pt x="543263" y="285043"/>
                  <a:pt x="543263" y="277015"/>
                </a:cubicBezTo>
                <a:cubicBezTo>
                  <a:pt x="543263" y="268986"/>
                  <a:pt x="536754" y="262477"/>
                  <a:pt x="528726" y="262477"/>
                </a:cubicBezTo>
                <a:cubicBezTo>
                  <a:pt x="520697" y="262477"/>
                  <a:pt x="514189" y="268986"/>
                  <a:pt x="514189" y="277015"/>
                </a:cubicBezTo>
                <a:cubicBezTo>
                  <a:pt x="514189" y="285043"/>
                  <a:pt x="520697" y="291552"/>
                  <a:pt x="528726" y="291552"/>
                </a:cubicBezTo>
                <a:close/>
                <a:moveTo>
                  <a:pt x="477307" y="291552"/>
                </a:moveTo>
                <a:cubicBezTo>
                  <a:pt x="485335" y="291552"/>
                  <a:pt x="491844" y="285043"/>
                  <a:pt x="491844" y="277015"/>
                </a:cubicBezTo>
                <a:cubicBezTo>
                  <a:pt x="491844" y="268986"/>
                  <a:pt x="485335" y="262477"/>
                  <a:pt x="477307" y="262477"/>
                </a:cubicBezTo>
                <a:cubicBezTo>
                  <a:pt x="469278" y="262477"/>
                  <a:pt x="462770" y="268986"/>
                  <a:pt x="462770" y="277015"/>
                </a:cubicBezTo>
                <a:cubicBezTo>
                  <a:pt x="462770" y="285043"/>
                  <a:pt x="469278" y="291552"/>
                  <a:pt x="477307" y="291552"/>
                </a:cubicBezTo>
                <a:close/>
                <a:moveTo>
                  <a:pt x="425888" y="291552"/>
                </a:moveTo>
                <a:cubicBezTo>
                  <a:pt x="433917" y="291552"/>
                  <a:pt x="440425" y="285043"/>
                  <a:pt x="440425" y="277015"/>
                </a:cubicBezTo>
                <a:cubicBezTo>
                  <a:pt x="440425" y="268986"/>
                  <a:pt x="433917" y="262477"/>
                  <a:pt x="425888" y="262477"/>
                </a:cubicBezTo>
                <a:cubicBezTo>
                  <a:pt x="417860" y="262477"/>
                  <a:pt x="411351" y="268986"/>
                  <a:pt x="411351" y="277015"/>
                </a:cubicBezTo>
                <a:cubicBezTo>
                  <a:pt x="411351" y="285043"/>
                  <a:pt x="417860" y="291552"/>
                  <a:pt x="425888" y="291552"/>
                </a:cubicBezTo>
                <a:close/>
                <a:moveTo>
                  <a:pt x="374469" y="291552"/>
                </a:moveTo>
                <a:cubicBezTo>
                  <a:pt x="382498" y="291552"/>
                  <a:pt x="389006" y="285043"/>
                  <a:pt x="389006" y="277015"/>
                </a:cubicBezTo>
                <a:cubicBezTo>
                  <a:pt x="389006" y="268986"/>
                  <a:pt x="382498" y="262477"/>
                  <a:pt x="374469" y="262477"/>
                </a:cubicBezTo>
                <a:cubicBezTo>
                  <a:pt x="366441" y="262477"/>
                  <a:pt x="359932" y="268986"/>
                  <a:pt x="359932" y="277015"/>
                </a:cubicBezTo>
                <a:cubicBezTo>
                  <a:pt x="359932" y="285043"/>
                  <a:pt x="366441" y="291552"/>
                  <a:pt x="374469" y="291552"/>
                </a:cubicBezTo>
                <a:close/>
                <a:moveTo>
                  <a:pt x="323051" y="291552"/>
                </a:moveTo>
                <a:cubicBezTo>
                  <a:pt x="331080" y="291552"/>
                  <a:pt x="337589" y="285043"/>
                  <a:pt x="337589" y="277015"/>
                </a:cubicBezTo>
                <a:cubicBezTo>
                  <a:pt x="337589" y="268986"/>
                  <a:pt x="331080" y="262477"/>
                  <a:pt x="323051" y="262477"/>
                </a:cubicBezTo>
                <a:cubicBezTo>
                  <a:pt x="315023" y="262477"/>
                  <a:pt x="308514" y="268986"/>
                  <a:pt x="308514" y="277015"/>
                </a:cubicBezTo>
                <a:cubicBezTo>
                  <a:pt x="308514" y="285043"/>
                  <a:pt x="315023" y="291552"/>
                  <a:pt x="323051" y="291552"/>
                </a:cubicBezTo>
                <a:close/>
                <a:moveTo>
                  <a:pt x="271633" y="291552"/>
                </a:moveTo>
                <a:cubicBezTo>
                  <a:pt x="279661" y="291552"/>
                  <a:pt x="286170" y="285043"/>
                  <a:pt x="286170" y="277015"/>
                </a:cubicBezTo>
                <a:cubicBezTo>
                  <a:pt x="286170" y="268986"/>
                  <a:pt x="279661" y="262477"/>
                  <a:pt x="271633" y="262477"/>
                </a:cubicBezTo>
                <a:cubicBezTo>
                  <a:pt x="263604" y="262477"/>
                  <a:pt x="257095" y="268986"/>
                  <a:pt x="257095" y="277015"/>
                </a:cubicBezTo>
                <a:cubicBezTo>
                  <a:pt x="257095" y="285043"/>
                  <a:pt x="263604" y="291552"/>
                  <a:pt x="271633" y="291552"/>
                </a:cubicBezTo>
                <a:close/>
                <a:moveTo>
                  <a:pt x="220214" y="291552"/>
                </a:moveTo>
                <a:cubicBezTo>
                  <a:pt x="228242" y="291552"/>
                  <a:pt x="234751" y="285043"/>
                  <a:pt x="234751" y="277015"/>
                </a:cubicBezTo>
                <a:cubicBezTo>
                  <a:pt x="234751" y="268986"/>
                  <a:pt x="228242" y="262477"/>
                  <a:pt x="220214" y="262477"/>
                </a:cubicBezTo>
                <a:cubicBezTo>
                  <a:pt x="212185" y="262477"/>
                  <a:pt x="205676" y="268986"/>
                  <a:pt x="205676" y="277015"/>
                </a:cubicBezTo>
                <a:cubicBezTo>
                  <a:pt x="205676" y="285043"/>
                  <a:pt x="212185" y="291552"/>
                  <a:pt x="220214" y="291552"/>
                </a:cubicBezTo>
                <a:close/>
                <a:moveTo>
                  <a:pt x="168794" y="291552"/>
                </a:moveTo>
                <a:cubicBezTo>
                  <a:pt x="176822" y="291552"/>
                  <a:pt x="183331" y="285043"/>
                  <a:pt x="183331" y="277015"/>
                </a:cubicBezTo>
                <a:cubicBezTo>
                  <a:pt x="183331" y="268986"/>
                  <a:pt x="176822" y="262477"/>
                  <a:pt x="168794" y="262477"/>
                </a:cubicBezTo>
                <a:cubicBezTo>
                  <a:pt x="160765" y="262477"/>
                  <a:pt x="154257" y="268986"/>
                  <a:pt x="154257" y="277015"/>
                </a:cubicBezTo>
                <a:cubicBezTo>
                  <a:pt x="154257" y="285043"/>
                  <a:pt x="160765" y="291552"/>
                  <a:pt x="168794" y="291552"/>
                </a:cubicBezTo>
                <a:close/>
                <a:moveTo>
                  <a:pt x="117375" y="291552"/>
                </a:moveTo>
                <a:cubicBezTo>
                  <a:pt x="125404" y="291552"/>
                  <a:pt x="131912" y="285043"/>
                  <a:pt x="131912" y="277015"/>
                </a:cubicBezTo>
                <a:cubicBezTo>
                  <a:pt x="131912" y="268986"/>
                  <a:pt x="125404" y="262477"/>
                  <a:pt x="117375" y="262477"/>
                </a:cubicBezTo>
                <a:cubicBezTo>
                  <a:pt x="109346" y="262477"/>
                  <a:pt x="102838" y="268986"/>
                  <a:pt x="102838" y="277015"/>
                </a:cubicBezTo>
                <a:cubicBezTo>
                  <a:pt x="102838" y="285043"/>
                  <a:pt x="109346" y="291552"/>
                  <a:pt x="117375" y="291552"/>
                </a:cubicBezTo>
                <a:close/>
                <a:moveTo>
                  <a:pt x="65956" y="291552"/>
                </a:moveTo>
                <a:cubicBezTo>
                  <a:pt x="73985" y="291552"/>
                  <a:pt x="80493" y="285043"/>
                  <a:pt x="80493" y="277015"/>
                </a:cubicBezTo>
                <a:cubicBezTo>
                  <a:pt x="80493" y="268986"/>
                  <a:pt x="73985" y="262477"/>
                  <a:pt x="65956" y="262477"/>
                </a:cubicBezTo>
                <a:cubicBezTo>
                  <a:pt x="57928" y="262477"/>
                  <a:pt x="51419" y="268986"/>
                  <a:pt x="51419" y="277015"/>
                </a:cubicBezTo>
                <a:cubicBezTo>
                  <a:pt x="51419" y="285043"/>
                  <a:pt x="57928" y="291552"/>
                  <a:pt x="65956" y="291552"/>
                </a:cubicBezTo>
                <a:close/>
                <a:moveTo>
                  <a:pt x="14537" y="291552"/>
                </a:moveTo>
                <a:cubicBezTo>
                  <a:pt x="22566" y="291552"/>
                  <a:pt x="29074" y="285043"/>
                  <a:pt x="29074" y="277015"/>
                </a:cubicBezTo>
                <a:cubicBezTo>
                  <a:pt x="29074" y="268986"/>
                  <a:pt x="22566" y="262477"/>
                  <a:pt x="14537" y="262477"/>
                </a:cubicBezTo>
                <a:cubicBezTo>
                  <a:pt x="6509" y="262477"/>
                  <a:pt x="0" y="268986"/>
                  <a:pt x="0" y="277015"/>
                </a:cubicBezTo>
                <a:cubicBezTo>
                  <a:pt x="0" y="285043"/>
                  <a:pt x="6509" y="291552"/>
                  <a:pt x="14537" y="291552"/>
                </a:cubicBezTo>
                <a:close/>
                <a:moveTo>
                  <a:pt x="785817" y="342029"/>
                </a:moveTo>
                <a:cubicBezTo>
                  <a:pt x="793845" y="342029"/>
                  <a:pt x="800354" y="335520"/>
                  <a:pt x="800354" y="327492"/>
                </a:cubicBezTo>
                <a:cubicBezTo>
                  <a:pt x="800354" y="319463"/>
                  <a:pt x="793845" y="312955"/>
                  <a:pt x="785817" y="312955"/>
                </a:cubicBezTo>
                <a:cubicBezTo>
                  <a:pt x="777788" y="312955"/>
                  <a:pt x="771280" y="319463"/>
                  <a:pt x="771280" y="327492"/>
                </a:cubicBezTo>
                <a:cubicBezTo>
                  <a:pt x="771280" y="335520"/>
                  <a:pt x="777788" y="342029"/>
                  <a:pt x="785817" y="342029"/>
                </a:cubicBezTo>
                <a:close/>
                <a:moveTo>
                  <a:pt x="734401" y="342029"/>
                </a:moveTo>
                <a:cubicBezTo>
                  <a:pt x="742430" y="342029"/>
                  <a:pt x="748938" y="335520"/>
                  <a:pt x="748938" y="327492"/>
                </a:cubicBezTo>
                <a:cubicBezTo>
                  <a:pt x="748938" y="319463"/>
                  <a:pt x="742430" y="312955"/>
                  <a:pt x="734401" y="312955"/>
                </a:cubicBezTo>
                <a:cubicBezTo>
                  <a:pt x="726373" y="312955"/>
                  <a:pt x="719864" y="319463"/>
                  <a:pt x="719864" y="327492"/>
                </a:cubicBezTo>
                <a:cubicBezTo>
                  <a:pt x="719864" y="335520"/>
                  <a:pt x="726373" y="342029"/>
                  <a:pt x="734401" y="342029"/>
                </a:cubicBezTo>
                <a:close/>
                <a:moveTo>
                  <a:pt x="682983" y="342029"/>
                </a:moveTo>
                <a:cubicBezTo>
                  <a:pt x="691012" y="342029"/>
                  <a:pt x="697521" y="335520"/>
                  <a:pt x="697521" y="327492"/>
                </a:cubicBezTo>
                <a:cubicBezTo>
                  <a:pt x="697521" y="319463"/>
                  <a:pt x="691012" y="312955"/>
                  <a:pt x="682983" y="312955"/>
                </a:cubicBezTo>
                <a:cubicBezTo>
                  <a:pt x="674955" y="312955"/>
                  <a:pt x="668446" y="319463"/>
                  <a:pt x="668446" y="327492"/>
                </a:cubicBezTo>
                <a:cubicBezTo>
                  <a:pt x="668446" y="335520"/>
                  <a:pt x="674955" y="342029"/>
                  <a:pt x="682983" y="342029"/>
                </a:cubicBezTo>
                <a:close/>
                <a:moveTo>
                  <a:pt x="631565" y="342029"/>
                </a:moveTo>
                <a:cubicBezTo>
                  <a:pt x="639593" y="342029"/>
                  <a:pt x="646102" y="335520"/>
                  <a:pt x="646102" y="327492"/>
                </a:cubicBezTo>
                <a:cubicBezTo>
                  <a:pt x="646102" y="319463"/>
                  <a:pt x="639593" y="312955"/>
                  <a:pt x="631565" y="312955"/>
                </a:cubicBezTo>
                <a:cubicBezTo>
                  <a:pt x="623536" y="312955"/>
                  <a:pt x="617027" y="319463"/>
                  <a:pt x="617027" y="327492"/>
                </a:cubicBezTo>
                <a:cubicBezTo>
                  <a:pt x="617027" y="335520"/>
                  <a:pt x="623536" y="342029"/>
                  <a:pt x="631565" y="342029"/>
                </a:cubicBezTo>
                <a:close/>
                <a:moveTo>
                  <a:pt x="580146" y="342029"/>
                </a:moveTo>
                <a:cubicBezTo>
                  <a:pt x="588174" y="342029"/>
                  <a:pt x="594683" y="335520"/>
                  <a:pt x="594683" y="327492"/>
                </a:cubicBezTo>
                <a:cubicBezTo>
                  <a:pt x="594683" y="319463"/>
                  <a:pt x="588174" y="312955"/>
                  <a:pt x="580146" y="312955"/>
                </a:cubicBezTo>
                <a:cubicBezTo>
                  <a:pt x="572117" y="312955"/>
                  <a:pt x="565608" y="319463"/>
                  <a:pt x="565608" y="327492"/>
                </a:cubicBezTo>
                <a:cubicBezTo>
                  <a:pt x="565608" y="335520"/>
                  <a:pt x="572117" y="342029"/>
                  <a:pt x="580146" y="342029"/>
                </a:cubicBezTo>
                <a:close/>
                <a:moveTo>
                  <a:pt x="528726" y="342029"/>
                </a:moveTo>
                <a:cubicBezTo>
                  <a:pt x="536754" y="342029"/>
                  <a:pt x="543263" y="335520"/>
                  <a:pt x="543263" y="327492"/>
                </a:cubicBezTo>
                <a:cubicBezTo>
                  <a:pt x="543263" y="319463"/>
                  <a:pt x="536754" y="312955"/>
                  <a:pt x="528726" y="312955"/>
                </a:cubicBezTo>
                <a:cubicBezTo>
                  <a:pt x="520697" y="312955"/>
                  <a:pt x="514189" y="319463"/>
                  <a:pt x="514189" y="327492"/>
                </a:cubicBezTo>
                <a:cubicBezTo>
                  <a:pt x="514189" y="335520"/>
                  <a:pt x="520697" y="342029"/>
                  <a:pt x="528726" y="342029"/>
                </a:cubicBezTo>
                <a:close/>
                <a:moveTo>
                  <a:pt x="477307" y="342029"/>
                </a:moveTo>
                <a:cubicBezTo>
                  <a:pt x="485335" y="342029"/>
                  <a:pt x="491844" y="335520"/>
                  <a:pt x="491844" y="327492"/>
                </a:cubicBezTo>
                <a:cubicBezTo>
                  <a:pt x="491844" y="319463"/>
                  <a:pt x="485335" y="312955"/>
                  <a:pt x="477307" y="312955"/>
                </a:cubicBezTo>
                <a:cubicBezTo>
                  <a:pt x="469278" y="312955"/>
                  <a:pt x="462770" y="319463"/>
                  <a:pt x="462770" y="327492"/>
                </a:cubicBezTo>
                <a:cubicBezTo>
                  <a:pt x="462770" y="335520"/>
                  <a:pt x="469278" y="342029"/>
                  <a:pt x="477307" y="342029"/>
                </a:cubicBezTo>
                <a:close/>
                <a:moveTo>
                  <a:pt x="425888" y="342029"/>
                </a:moveTo>
                <a:cubicBezTo>
                  <a:pt x="433917" y="342029"/>
                  <a:pt x="440425" y="335520"/>
                  <a:pt x="440425" y="327492"/>
                </a:cubicBezTo>
                <a:cubicBezTo>
                  <a:pt x="440425" y="319463"/>
                  <a:pt x="433917" y="312955"/>
                  <a:pt x="425888" y="312955"/>
                </a:cubicBezTo>
                <a:cubicBezTo>
                  <a:pt x="417860" y="312955"/>
                  <a:pt x="411351" y="319463"/>
                  <a:pt x="411351" y="327492"/>
                </a:cubicBezTo>
                <a:cubicBezTo>
                  <a:pt x="411351" y="335520"/>
                  <a:pt x="417860" y="342029"/>
                  <a:pt x="425888" y="342029"/>
                </a:cubicBezTo>
                <a:close/>
                <a:moveTo>
                  <a:pt x="374469" y="342029"/>
                </a:moveTo>
                <a:cubicBezTo>
                  <a:pt x="382498" y="342029"/>
                  <a:pt x="389006" y="335520"/>
                  <a:pt x="389006" y="327492"/>
                </a:cubicBezTo>
                <a:cubicBezTo>
                  <a:pt x="389006" y="319463"/>
                  <a:pt x="382498" y="312955"/>
                  <a:pt x="374469" y="312955"/>
                </a:cubicBezTo>
                <a:cubicBezTo>
                  <a:pt x="366441" y="312955"/>
                  <a:pt x="359932" y="319463"/>
                  <a:pt x="359932" y="327492"/>
                </a:cubicBezTo>
                <a:cubicBezTo>
                  <a:pt x="359932" y="335520"/>
                  <a:pt x="366441" y="342029"/>
                  <a:pt x="374469" y="342029"/>
                </a:cubicBezTo>
                <a:close/>
                <a:moveTo>
                  <a:pt x="271633" y="342029"/>
                </a:moveTo>
                <a:cubicBezTo>
                  <a:pt x="279661" y="342029"/>
                  <a:pt x="286170" y="335520"/>
                  <a:pt x="286170" y="327492"/>
                </a:cubicBezTo>
                <a:cubicBezTo>
                  <a:pt x="286170" y="319463"/>
                  <a:pt x="279661" y="312955"/>
                  <a:pt x="271633" y="312955"/>
                </a:cubicBezTo>
                <a:cubicBezTo>
                  <a:pt x="263604" y="312955"/>
                  <a:pt x="257095" y="319463"/>
                  <a:pt x="257095" y="327492"/>
                </a:cubicBezTo>
                <a:cubicBezTo>
                  <a:pt x="257095" y="335520"/>
                  <a:pt x="263604" y="342029"/>
                  <a:pt x="271633" y="342029"/>
                </a:cubicBezTo>
                <a:close/>
                <a:moveTo>
                  <a:pt x="220214" y="342029"/>
                </a:moveTo>
                <a:cubicBezTo>
                  <a:pt x="228242" y="342029"/>
                  <a:pt x="234751" y="335520"/>
                  <a:pt x="234751" y="327492"/>
                </a:cubicBezTo>
                <a:cubicBezTo>
                  <a:pt x="234751" y="319463"/>
                  <a:pt x="228242" y="312955"/>
                  <a:pt x="220214" y="312955"/>
                </a:cubicBezTo>
                <a:cubicBezTo>
                  <a:pt x="212185" y="312955"/>
                  <a:pt x="205676" y="319463"/>
                  <a:pt x="205676" y="327492"/>
                </a:cubicBezTo>
                <a:cubicBezTo>
                  <a:pt x="205676" y="335520"/>
                  <a:pt x="212185" y="342029"/>
                  <a:pt x="220214" y="342029"/>
                </a:cubicBezTo>
                <a:close/>
                <a:moveTo>
                  <a:pt x="168794" y="342029"/>
                </a:moveTo>
                <a:cubicBezTo>
                  <a:pt x="176822" y="342029"/>
                  <a:pt x="183331" y="335520"/>
                  <a:pt x="183331" y="327492"/>
                </a:cubicBezTo>
                <a:cubicBezTo>
                  <a:pt x="183331" y="319463"/>
                  <a:pt x="176822" y="312955"/>
                  <a:pt x="168794" y="312955"/>
                </a:cubicBezTo>
                <a:cubicBezTo>
                  <a:pt x="160765" y="312955"/>
                  <a:pt x="154257" y="319463"/>
                  <a:pt x="154257" y="327492"/>
                </a:cubicBezTo>
                <a:cubicBezTo>
                  <a:pt x="154257" y="335520"/>
                  <a:pt x="160765" y="342029"/>
                  <a:pt x="168794" y="342029"/>
                </a:cubicBezTo>
                <a:close/>
                <a:moveTo>
                  <a:pt x="117375" y="342029"/>
                </a:moveTo>
                <a:cubicBezTo>
                  <a:pt x="125404" y="342029"/>
                  <a:pt x="131912" y="335520"/>
                  <a:pt x="131912" y="327492"/>
                </a:cubicBezTo>
                <a:cubicBezTo>
                  <a:pt x="131912" y="319463"/>
                  <a:pt x="125404" y="312955"/>
                  <a:pt x="117375" y="312955"/>
                </a:cubicBezTo>
                <a:cubicBezTo>
                  <a:pt x="109346" y="312955"/>
                  <a:pt x="102838" y="319463"/>
                  <a:pt x="102838" y="327492"/>
                </a:cubicBezTo>
                <a:cubicBezTo>
                  <a:pt x="102838" y="335520"/>
                  <a:pt x="109346" y="342029"/>
                  <a:pt x="117375" y="342029"/>
                </a:cubicBezTo>
                <a:close/>
                <a:moveTo>
                  <a:pt x="65956" y="342029"/>
                </a:moveTo>
                <a:cubicBezTo>
                  <a:pt x="73985" y="342029"/>
                  <a:pt x="80493" y="335520"/>
                  <a:pt x="80493" y="327492"/>
                </a:cubicBezTo>
                <a:cubicBezTo>
                  <a:pt x="80493" y="319463"/>
                  <a:pt x="73985" y="312955"/>
                  <a:pt x="65956" y="312955"/>
                </a:cubicBezTo>
                <a:cubicBezTo>
                  <a:pt x="57928" y="312955"/>
                  <a:pt x="51419" y="319463"/>
                  <a:pt x="51419" y="327492"/>
                </a:cubicBezTo>
                <a:cubicBezTo>
                  <a:pt x="51419" y="335520"/>
                  <a:pt x="57928" y="342029"/>
                  <a:pt x="65956" y="342029"/>
                </a:cubicBezTo>
                <a:close/>
                <a:moveTo>
                  <a:pt x="14537" y="342029"/>
                </a:moveTo>
                <a:cubicBezTo>
                  <a:pt x="22566" y="342029"/>
                  <a:pt x="29074" y="335520"/>
                  <a:pt x="29074" y="327492"/>
                </a:cubicBezTo>
                <a:cubicBezTo>
                  <a:pt x="29074" y="319463"/>
                  <a:pt x="22566" y="312955"/>
                  <a:pt x="14537" y="312955"/>
                </a:cubicBezTo>
                <a:cubicBezTo>
                  <a:pt x="6509" y="312955"/>
                  <a:pt x="0" y="319463"/>
                  <a:pt x="0" y="327492"/>
                </a:cubicBezTo>
                <a:cubicBezTo>
                  <a:pt x="0" y="335520"/>
                  <a:pt x="6509" y="342029"/>
                  <a:pt x="14537" y="342029"/>
                </a:cubicBezTo>
                <a:close/>
                <a:moveTo>
                  <a:pt x="785817" y="394524"/>
                </a:moveTo>
                <a:cubicBezTo>
                  <a:pt x="793845" y="394524"/>
                  <a:pt x="800354" y="388015"/>
                  <a:pt x="800354" y="379986"/>
                </a:cubicBezTo>
                <a:cubicBezTo>
                  <a:pt x="800354" y="371958"/>
                  <a:pt x="793845" y="365449"/>
                  <a:pt x="785817" y="365449"/>
                </a:cubicBezTo>
                <a:cubicBezTo>
                  <a:pt x="777788" y="365449"/>
                  <a:pt x="771280" y="371958"/>
                  <a:pt x="771280" y="379986"/>
                </a:cubicBezTo>
                <a:cubicBezTo>
                  <a:pt x="771280" y="388015"/>
                  <a:pt x="777788" y="394524"/>
                  <a:pt x="785817" y="394524"/>
                </a:cubicBezTo>
                <a:close/>
                <a:moveTo>
                  <a:pt x="734401" y="394524"/>
                </a:moveTo>
                <a:cubicBezTo>
                  <a:pt x="742430" y="394524"/>
                  <a:pt x="748938" y="388015"/>
                  <a:pt x="748938" y="379986"/>
                </a:cubicBezTo>
                <a:cubicBezTo>
                  <a:pt x="748938" y="371958"/>
                  <a:pt x="742430" y="365449"/>
                  <a:pt x="734401" y="365449"/>
                </a:cubicBezTo>
                <a:cubicBezTo>
                  <a:pt x="726373" y="365449"/>
                  <a:pt x="719864" y="371958"/>
                  <a:pt x="719864" y="379986"/>
                </a:cubicBezTo>
                <a:cubicBezTo>
                  <a:pt x="719864" y="388015"/>
                  <a:pt x="726373" y="394524"/>
                  <a:pt x="734401" y="394524"/>
                </a:cubicBezTo>
                <a:close/>
                <a:moveTo>
                  <a:pt x="682983" y="394524"/>
                </a:moveTo>
                <a:cubicBezTo>
                  <a:pt x="691012" y="394524"/>
                  <a:pt x="697521" y="388015"/>
                  <a:pt x="697521" y="379986"/>
                </a:cubicBezTo>
                <a:cubicBezTo>
                  <a:pt x="697521" y="371958"/>
                  <a:pt x="691012" y="365449"/>
                  <a:pt x="682983" y="365449"/>
                </a:cubicBezTo>
                <a:cubicBezTo>
                  <a:pt x="674955" y="365449"/>
                  <a:pt x="668446" y="371958"/>
                  <a:pt x="668446" y="379986"/>
                </a:cubicBezTo>
                <a:cubicBezTo>
                  <a:pt x="668446" y="388015"/>
                  <a:pt x="674955" y="394524"/>
                  <a:pt x="682983" y="394524"/>
                </a:cubicBezTo>
                <a:close/>
                <a:moveTo>
                  <a:pt x="631565" y="394524"/>
                </a:moveTo>
                <a:cubicBezTo>
                  <a:pt x="639593" y="394524"/>
                  <a:pt x="646102" y="388015"/>
                  <a:pt x="646102" y="379986"/>
                </a:cubicBezTo>
                <a:cubicBezTo>
                  <a:pt x="646102" y="371958"/>
                  <a:pt x="639593" y="365449"/>
                  <a:pt x="631565" y="365449"/>
                </a:cubicBezTo>
                <a:cubicBezTo>
                  <a:pt x="623536" y="365449"/>
                  <a:pt x="617027" y="371958"/>
                  <a:pt x="617027" y="379986"/>
                </a:cubicBezTo>
                <a:cubicBezTo>
                  <a:pt x="617027" y="388015"/>
                  <a:pt x="623536" y="394524"/>
                  <a:pt x="631565" y="394524"/>
                </a:cubicBezTo>
                <a:close/>
                <a:moveTo>
                  <a:pt x="528726" y="394524"/>
                </a:moveTo>
                <a:cubicBezTo>
                  <a:pt x="536754" y="394524"/>
                  <a:pt x="543263" y="388015"/>
                  <a:pt x="543263" y="379986"/>
                </a:cubicBezTo>
                <a:cubicBezTo>
                  <a:pt x="543263" y="371958"/>
                  <a:pt x="536754" y="365449"/>
                  <a:pt x="528726" y="365449"/>
                </a:cubicBezTo>
                <a:cubicBezTo>
                  <a:pt x="520697" y="365449"/>
                  <a:pt x="514189" y="371958"/>
                  <a:pt x="514189" y="379986"/>
                </a:cubicBezTo>
                <a:cubicBezTo>
                  <a:pt x="514189" y="388015"/>
                  <a:pt x="520697" y="394524"/>
                  <a:pt x="528726" y="394524"/>
                </a:cubicBezTo>
                <a:close/>
                <a:moveTo>
                  <a:pt x="425888" y="394524"/>
                </a:moveTo>
                <a:cubicBezTo>
                  <a:pt x="433917" y="394524"/>
                  <a:pt x="440425" y="388015"/>
                  <a:pt x="440425" y="379986"/>
                </a:cubicBezTo>
                <a:cubicBezTo>
                  <a:pt x="440425" y="371958"/>
                  <a:pt x="433917" y="365449"/>
                  <a:pt x="425888" y="365449"/>
                </a:cubicBezTo>
                <a:cubicBezTo>
                  <a:pt x="417860" y="365449"/>
                  <a:pt x="411351" y="371958"/>
                  <a:pt x="411351" y="379986"/>
                </a:cubicBezTo>
                <a:cubicBezTo>
                  <a:pt x="411351" y="388015"/>
                  <a:pt x="417860" y="394524"/>
                  <a:pt x="425888" y="394524"/>
                </a:cubicBezTo>
                <a:close/>
                <a:moveTo>
                  <a:pt x="374469" y="394524"/>
                </a:moveTo>
                <a:cubicBezTo>
                  <a:pt x="382498" y="394524"/>
                  <a:pt x="389006" y="388015"/>
                  <a:pt x="389006" y="379986"/>
                </a:cubicBezTo>
                <a:cubicBezTo>
                  <a:pt x="389006" y="371958"/>
                  <a:pt x="382498" y="365449"/>
                  <a:pt x="374469" y="365449"/>
                </a:cubicBezTo>
                <a:cubicBezTo>
                  <a:pt x="366441" y="365449"/>
                  <a:pt x="359932" y="371958"/>
                  <a:pt x="359932" y="379986"/>
                </a:cubicBezTo>
                <a:cubicBezTo>
                  <a:pt x="359932" y="388015"/>
                  <a:pt x="366441" y="394524"/>
                  <a:pt x="374469" y="394524"/>
                </a:cubicBezTo>
                <a:close/>
                <a:moveTo>
                  <a:pt x="271633" y="394524"/>
                </a:moveTo>
                <a:cubicBezTo>
                  <a:pt x="279661" y="394524"/>
                  <a:pt x="286170" y="388015"/>
                  <a:pt x="286170" y="379986"/>
                </a:cubicBezTo>
                <a:cubicBezTo>
                  <a:pt x="286170" y="371958"/>
                  <a:pt x="279661" y="365449"/>
                  <a:pt x="271633" y="365449"/>
                </a:cubicBezTo>
                <a:cubicBezTo>
                  <a:pt x="263604" y="365449"/>
                  <a:pt x="257095" y="371958"/>
                  <a:pt x="257095" y="379986"/>
                </a:cubicBezTo>
                <a:cubicBezTo>
                  <a:pt x="257095" y="388015"/>
                  <a:pt x="263604" y="394524"/>
                  <a:pt x="271633" y="394524"/>
                </a:cubicBezTo>
                <a:close/>
                <a:moveTo>
                  <a:pt x="168794" y="394524"/>
                </a:moveTo>
                <a:cubicBezTo>
                  <a:pt x="176822" y="394524"/>
                  <a:pt x="183331" y="388015"/>
                  <a:pt x="183331" y="379986"/>
                </a:cubicBezTo>
                <a:cubicBezTo>
                  <a:pt x="183331" y="371958"/>
                  <a:pt x="176822" y="365449"/>
                  <a:pt x="168794" y="365449"/>
                </a:cubicBezTo>
                <a:cubicBezTo>
                  <a:pt x="160765" y="365449"/>
                  <a:pt x="154257" y="371958"/>
                  <a:pt x="154257" y="379986"/>
                </a:cubicBezTo>
                <a:cubicBezTo>
                  <a:pt x="154257" y="388015"/>
                  <a:pt x="160765" y="394524"/>
                  <a:pt x="168794" y="394524"/>
                </a:cubicBezTo>
                <a:close/>
                <a:moveTo>
                  <a:pt x="117375" y="394524"/>
                </a:moveTo>
                <a:cubicBezTo>
                  <a:pt x="125404" y="394524"/>
                  <a:pt x="131912" y="388015"/>
                  <a:pt x="131912" y="379986"/>
                </a:cubicBezTo>
                <a:cubicBezTo>
                  <a:pt x="131912" y="371958"/>
                  <a:pt x="125404" y="365449"/>
                  <a:pt x="117375" y="365449"/>
                </a:cubicBezTo>
                <a:cubicBezTo>
                  <a:pt x="109346" y="365449"/>
                  <a:pt x="102838" y="371958"/>
                  <a:pt x="102838" y="379986"/>
                </a:cubicBezTo>
                <a:cubicBezTo>
                  <a:pt x="102838" y="388015"/>
                  <a:pt x="109346" y="394524"/>
                  <a:pt x="117375" y="394524"/>
                </a:cubicBezTo>
                <a:close/>
                <a:moveTo>
                  <a:pt x="65956" y="394524"/>
                </a:moveTo>
                <a:cubicBezTo>
                  <a:pt x="73985" y="394524"/>
                  <a:pt x="80493" y="388015"/>
                  <a:pt x="80493" y="379986"/>
                </a:cubicBezTo>
                <a:cubicBezTo>
                  <a:pt x="80493" y="371958"/>
                  <a:pt x="73985" y="365449"/>
                  <a:pt x="65956" y="365449"/>
                </a:cubicBezTo>
                <a:cubicBezTo>
                  <a:pt x="57928" y="365449"/>
                  <a:pt x="51419" y="371958"/>
                  <a:pt x="51419" y="379986"/>
                </a:cubicBezTo>
                <a:cubicBezTo>
                  <a:pt x="51419" y="388015"/>
                  <a:pt x="57928" y="394524"/>
                  <a:pt x="65956" y="394524"/>
                </a:cubicBezTo>
                <a:close/>
                <a:moveTo>
                  <a:pt x="14537" y="394524"/>
                </a:moveTo>
                <a:cubicBezTo>
                  <a:pt x="22566" y="394524"/>
                  <a:pt x="29074" y="388015"/>
                  <a:pt x="29074" y="379986"/>
                </a:cubicBezTo>
                <a:cubicBezTo>
                  <a:pt x="29074" y="371958"/>
                  <a:pt x="22566" y="365449"/>
                  <a:pt x="14537" y="365449"/>
                </a:cubicBezTo>
                <a:cubicBezTo>
                  <a:pt x="6509" y="365449"/>
                  <a:pt x="0" y="371958"/>
                  <a:pt x="0" y="379986"/>
                </a:cubicBezTo>
                <a:cubicBezTo>
                  <a:pt x="0" y="388015"/>
                  <a:pt x="6509" y="394524"/>
                  <a:pt x="14537" y="394524"/>
                </a:cubicBezTo>
                <a:close/>
                <a:moveTo>
                  <a:pt x="785817" y="449039"/>
                </a:moveTo>
                <a:cubicBezTo>
                  <a:pt x="793845" y="449039"/>
                  <a:pt x="800354" y="442530"/>
                  <a:pt x="800354" y="434502"/>
                </a:cubicBezTo>
                <a:cubicBezTo>
                  <a:pt x="800354" y="426473"/>
                  <a:pt x="793845" y="419965"/>
                  <a:pt x="785817" y="419965"/>
                </a:cubicBezTo>
                <a:cubicBezTo>
                  <a:pt x="777788" y="419965"/>
                  <a:pt x="771280" y="426473"/>
                  <a:pt x="771280" y="434502"/>
                </a:cubicBezTo>
                <a:cubicBezTo>
                  <a:pt x="771280" y="442530"/>
                  <a:pt x="777788" y="449039"/>
                  <a:pt x="785817" y="449039"/>
                </a:cubicBezTo>
                <a:close/>
                <a:moveTo>
                  <a:pt x="734401" y="449039"/>
                </a:moveTo>
                <a:cubicBezTo>
                  <a:pt x="742430" y="449039"/>
                  <a:pt x="748938" y="442530"/>
                  <a:pt x="748938" y="434502"/>
                </a:cubicBezTo>
                <a:cubicBezTo>
                  <a:pt x="748938" y="426473"/>
                  <a:pt x="742430" y="419965"/>
                  <a:pt x="734401" y="419965"/>
                </a:cubicBezTo>
                <a:cubicBezTo>
                  <a:pt x="726373" y="419965"/>
                  <a:pt x="719864" y="426473"/>
                  <a:pt x="719864" y="434502"/>
                </a:cubicBezTo>
                <a:cubicBezTo>
                  <a:pt x="719864" y="442530"/>
                  <a:pt x="726373" y="449039"/>
                  <a:pt x="734401" y="449039"/>
                </a:cubicBezTo>
                <a:close/>
                <a:moveTo>
                  <a:pt x="631565" y="449039"/>
                </a:moveTo>
                <a:cubicBezTo>
                  <a:pt x="639593" y="449039"/>
                  <a:pt x="646102" y="442530"/>
                  <a:pt x="646102" y="434502"/>
                </a:cubicBezTo>
                <a:cubicBezTo>
                  <a:pt x="646102" y="426473"/>
                  <a:pt x="639593" y="419965"/>
                  <a:pt x="631565" y="419965"/>
                </a:cubicBezTo>
                <a:cubicBezTo>
                  <a:pt x="623536" y="419965"/>
                  <a:pt x="617027" y="426473"/>
                  <a:pt x="617027" y="434502"/>
                </a:cubicBezTo>
                <a:cubicBezTo>
                  <a:pt x="617027" y="442530"/>
                  <a:pt x="623536" y="449039"/>
                  <a:pt x="631565" y="449039"/>
                </a:cubicBezTo>
                <a:close/>
                <a:moveTo>
                  <a:pt x="374469" y="449039"/>
                </a:moveTo>
                <a:cubicBezTo>
                  <a:pt x="382498" y="449039"/>
                  <a:pt x="389006" y="442530"/>
                  <a:pt x="389006" y="434502"/>
                </a:cubicBezTo>
                <a:cubicBezTo>
                  <a:pt x="389006" y="426473"/>
                  <a:pt x="382498" y="419965"/>
                  <a:pt x="374469" y="419965"/>
                </a:cubicBezTo>
                <a:cubicBezTo>
                  <a:pt x="366441" y="419965"/>
                  <a:pt x="359932" y="426473"/>
                  <a:pt x="359932" y="434502"/>
                </a:cubicBezTo>
                <a:cubicBezTo>
                  <a:pt x="359932" y="442530"/>
                  <a:pt x="366441" y="449039"/>
                  <a:pt x="374469" y="449039"/>
                </a:cubicBezTo>
                <a:close/>
                <a:moveTo>
                  <a:pt x="271633" y="449039"/>
                </a:moveTo>
                <a:cubicBezTo>
                  <a:pt x="279661" y="449039"/>
                  <a:pt x="286170" y="442530"/>
                  <a:pt x="286170" y="434502"/>
                </a:cubicBezTo>
                <a:cubicBezTo>
                  <a:pt x="286170" y="426473"/>
                  <a:pt x="279661" y="419965"/>
                  <a:pt x="271633" y="419965"/>
                </a:cubicBezTo>
                <a:cubicBezTo>
                  <a:pt x="263604" y="419965"/>
                  <a:pt x="257095" y="426473"/>
                  <a:pt x="257095" y="434502"/>
                </a:cubicBezTo>
                <a:cubicBezTo>
                  <a:pt x="257095" y="442530"/>
                  <a:pt x="263604" y="449039"/>
                  <a:pt x="271633" y="449039"/>
                </a:cubicBezTo>
                <a:close/>
                <a:moveTo>
                  <a:pt x="168794" y="449039"/>
                </a:moveTo>
                <a:cubicBezTo>
                  <a:pt x="176822" y="449039"/>
                  <a:pt x="183331" y="442530"/>
                  <a:pt x="183331" y="434502"/>
                </a:cubicBezTo>
                <a:cubicBezTo>
                  <a:pt x="183331" y="426473"/>
                  <a:pt x="176822" y="419965"/>
                  <a:pt x="168794" y="419965"/>
                </a:cubicBezTo>
                <a:cubicBezTo>
                  <a:pt x="160765" y="419965"/>
                  <a:pt x="154257" y="426473"/>
                  <a:pt x="154257" y="434502"/>
                </a:cubicBezTo>
                <a:cubicBezTo>
                  <a:pt x="154257" y="442530"/>
                  <a:pt x="160765" y="449039"/>
                  <a:pt x="168794" y="449039"/>
                </a:cubicBezTo>
                <a:close/>
                <a:moveTo>
                  <a:pt x="65956" y="449039"/>
                </a:moveTo>
                <a:cubicBezTo>
                  <a:pt x="73985" y="449039"/>
                  <a:pt x="80493" y="442530"/>
                  <a:pt x="80493" y="434502"/>
                </a:cubicBezTo>
                <a:cubicBezTo>
                  <a:pt x="80493" y="426473"/>
                  <a:pt x="73985" y="419965"/>
                  <a:pt x="65956" y="419965"/>
                </a:cubicBezTo>
                <a:cubicBezTo>
                  <a:pt x="57928" y="419965"/>
                  <a:pt x="51419" y="426473"/>
                  <a:pt x="51419" y="434502"/>
                </a:cubicBezTo>
                <a:cubicBezTo>
                  <a:pt x="51419" y="442530"/>
                  <a:pt x="57928" y="449039"/>
                  <a:pt x="65956" y="449039"/>
                </a:cubicBezTo>
                <a:close/>
                <a:moveTo>
                  <a:pt x="14537" y="449039"/>
                </a:moveTo>
                <a:cubicBezTo>
                  <a:pt x="22566" y="449039"/>
                  <a:pt x="29074" y="442530"/>
                  <a:pt x="29074" y="434502"/>
                </a:cubicBezTo>
                <a:cubicBezTo>
                  <a:pt x="29074" y="426473"/>
                  <a:pt x="22566" y="419965"/>
                  <a:pt x="14537" y="419965"/>
                </a:cubicBezTo>
                <a:cubicBezTo>
                  <a:pt x="6509" y="419965"/>
                  <a:pt x="0" y="426473"/>
                  <a:pt x="0" y="434502"/>
                </a:cubicBezTo>
                <a:cubicBezTo>
                  <a:pt x="0" y="442530"/>
                  <a:pt x="6509" y="449039"/>
                  <a:pt x="14537" y="449039"/>
                </a:cubicBezTo>
                <a:close/>
                <a:moveTo>
                  <a:pt x="734401" y="499515"/>
                </a:moveTo>
                <a:cubicBezTo>
                  <a:pt x="742430" y="499515"/>
                  <a:pt x="748938" y="493007"/>
                  <a:pt x="748938" y="484978"/>
                </a:cubicBezTo>
                <a:cubicBezTo>
                  <a:pt x="748938" y="476950"/>
                  <a:pt x="742430" y="470441"/>
                  <a:pt x="734401" y="470441"/>
                </a:cubicBezTo>
                <a:cubicBezTo>
                  <a:pt x="726373" y="470441"/>
                  <a:pt x="719864" y="476950"/>
                  <a:pt x="719864" y="484978"/>
                </a:cubicBezTo>
                <a:cubicBezTo>
                  <a:pt x="719864" y="493007"/>
                  <a:pt x="726373" y="499515"/>
                  <a:pt x="734401" y="499515"/>
                </a:cubicBezTo>
                <a:close/>
                <a:moveTo>
                  <a:pt x="631565" y="499515"/>
                </a:moveTo>
                <a:cubicBezTo>
                  <a:pt x="639593" y="499515"/>
                  <a:pt x="646102" y="493007"/>
                  <a:pt x="646102" y="484978"/>
                </a:cubicBezTo>
                <a:cubicBezTo>
                  <a:pt x="646102" y="476950"/>
                  <a:pt x="639593" y="470441"/>
                  <a:pt x="631565" y="470441"/>
                </a:cubicBezTo>
                <a:cubicBezTo>
                  <a:pt x="623536" y="470441"/>
                  <a:pt x="617027" y="476950"/>
                  <a:pt x="617027" y="484978"/>
                </a:cubicBezTo>
                <a:cubicBezTo>
                  <a:pt x="617027" y="493007"/>
                  <a:pt x="623536" y="499515"/>
                  <a:pt x="631565" y="499515"/>
                </a:cubicBezTo>
                <a:close/>
                <a:moveTo>
                  <a:pt x="374469" y="499515"/>
                </a:moveTo>
                <a:cubicBezTo>
                  <a:pt x="382498" y="499515"/>
                  <a:pt x="389006" y="493007"/>
                  <a:pt x="389006" y="484978"/>
                </a:cubicBezTo>
                <a:cubicBezTo>
                  <a:pt x="389006" y="476950"/>
                  <a:pt x="382498" y="470441"/>
                  <a:pt x="374469" y="470441"/>
                </a:cubicBezTo>
                <a:cubicBezTo>
                  <a:pt x="366441" y="470441"/>
                  <a:pt x="359932" y="476950"/>
                  <a:pt x="359932" y="484978"/>
                </a:cubicBezTo>
                <a:cubicBezTo>
                  <a:pt x="359932" y="493007"/>
                  <a:pt x="366441" y="499515"/>
                  <a:pt x="374469" y="499515"/>
                </a:cubicBezTo>
                <a:close/>
                <a:moveTo>
                  <a:pt x="168794" y="499515"/>
                </a:moveTo>
                <a:cubicBezTo>
                  <a:pt x="176822" y="499515"/>
                  <a:pt x="183331" y="493007"/>
                  <a:pt x="183331" y="484978"/>
                </a:cubicBezTo>
                <a:cubicBezTo>
                  <a:pt x="183331" y="476950"/>
                  <a:pt x="176822" y="470441"/>
                  <a:pt x="168794" y="470441"/>
                </a:cubicBezTo>
                <a:cubicBezTo>
                  <a:pt x="160765" y="470441"/>
                  <a:pt x="154257" y="476950"/>
                  <a:pt x="154257" y="484978"/>
                </a:cubicBezTo>
                <a:cubicBezTo>
                  <a:pt x="154257" y="493007"/>
                  <a:pt x="160765" y="499515"/>
                  <a:pt x="168794" y="499515"/>
                </a:cubicBezTo>
                <a:close/>
                <a:moveTo>
                  <a:pt x="14537" y="499515"/>
                </a:moveTo>
                <a:cubicBezTo>
                  <a:pt x="22566" y="499515"/>
                  <a:pt x="29074" y="493007"/>
                  <a:pt x="29074" y="484978"/>
                </a:cubicBezTo>
                <a:cubicBezTo>
                  <a:pt x="29074" y="476950"/>
                  <a:pt x="22566" y="470441"/>
                  <a:pt x="14537" y="470441"/>
                </a:cubicBezTo>
                <a:cubicBezTo>
                  <a:pt x="6509" y="470441"/>
                  <a:pt x="0" y="476950"/>
                  <a:pt x="0" y="484978"/>
                </a:cubicBezTo>
                <a:cubicBezTo>
                  <a:pt x="0" y="493007"/>
                  <a:pt x="6509" y="499515"/>
                  <a:pt x="14537" y="499515"/>
                </a:cubicBezTo>
                <a:close/>
                <a:moveTo>
                  <a:pt x="734401" y="552010"/>
                </a:moveTo>
                <a:cubicBezTo>
                  <a:pt x="742430" y="552010"/>
                  <a:pt x="748938" y="545501"/>
                  <a:pt x="748938" y="537473"/>
                </a:cubicBezTo>
                <a:cubicBezTo>
                  <a:pt x="748938" y="529444"/>
                  <a:pt x="742430" y="522935"/>
                  <a:pt x="734401" y="522935"/>
                </a:cubicBezTo>
                <a:cubicBezTo>
                  <a:pt x="726373" y="522935"/>
                  <a:pt x="719864" y="529444"/>
                  <a:pt x="719864" y="537473"/>
                </a:cubicBezTo>
                <a:cubicBezTo>
                  <a:pt x="719864" y="545501"/>
                  <a:pt x="726373" y="552010"/>
                  <a:pt x="734401" y="552010"/>
                </a:cubicBezTo>
                <a:close/>
                <a:moveTo>
                  <a:pt x="374469" y="552010"/>
                </a:moveTo>
                <a:cubicBezTo>
                  <a:pt x="382498" y="552010"/>
                  <a:pt x="389006" y="545501"/>
                  <a:pt x="389006" y="537473"/>
                </a:cubicBezTo>
                <a:cubicBezTo>
                  <a:pt x="389006" y="529444"/>
                  <a:pt x="382498" y="522935"/>
                  <a:pt x="374469" y="522935"/>
                </a:cubicBezTo>
                <a:cubicBezTo>
                  <a:pt x="366441" y="522935"/>
                  <a:pt x="359932" y="529444"/>
                  <a:pt x="359932" y="537473"/>
                </a:cubicBezTo>
                <a:cubicBezTo>
                  <a:pt x="359932" y="545501"/>
                  <a:pt x="366441" y="552010"/>
                  <a:pt x="374469" y="552010"/>
                </a:cubicBezTo>
                <a:close/>
              </a:path>
            </a:pathLst>
          </a:cu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noAutofit/>
          </a:bodyPr>
          <a:lstStyle/>
          <a:p>
            <a:pPr defTabSz="914126" eaLnBrk="0" hangingPunct="0"/>
            <a:endParaRPr lang="en-US" dirty="0" err="1">
              <a:latin typeface="Calibri" pitchFamily="34" charset="0"/>
            </a:endParaRPr>
          </a:p>
        </p:txBody>
      </p:sp>
      <p:sp>
        <p:nvSpPr>
          <p:cNvPr id="332" name="Freeform 331"/>
          <p:cNvSpPr/>
          <p:nvPr/>
        </p:nvSpPr>
        <p:spPr bwMode="auto">
          <a:xfrm flipV="1">
            <a:off x="5897516" y="2688529"/>
            <a:ext cx="800146" cy="551866"/>
          </a:xfrm>
          <a:custGeom>
            <a:avLst/>
            <a:gdLst>
              <a:gd name="connsiteX0" fmla="*/ 785817 w 800354"/>
              <a:gd name="connsiteY0" fmla="*/ 29075 h 552010"/>
              <a:gd name="connsiteX1" fmla="*/ 800354 w 800354"/>
              <a:gd name="connsiteY1" fmla="*/ 14537 h 552010"/>
              <a:gd name="connsiteX2" fmla="*/ 785817 w 800354"/>
              <a:gd name="connsiteY2" fmla="*/ 0 h 552010"/>
              <a:gd name="connsiteX3" fmla="*/ 771280 w 800354"/>
              <a:gd name="connsiteY3" fmla="*/ 14537 h 552010"/>
              <a:gd name="connsiteX4" fmla="*/ 785817 w 800354"/>
              <a:gd name="connsiteY4" fmla="*/ 29075 h 552010"/>
              <a:gd name="connsiteX5" fmla="*/ 734401 w 800354"/>
              <a:gd name="connsiteY5" fmla="*/ 29075 h 552010"/>
              <a:gd name="connsiteX6" fmla="*/ 748938 w 800354"/>
              <a:gd name="connsiteY6" fmla="*/ 14537 h 552010"/>
              <a:gd name="connsiteX7" fmla="*/ 734401 w 800354"/>
              <a:gd name="connsiteY7" fmla="*/ 0 h 552010"/>
              <a:gd name="connsiteX8" fmla="*/ 719864 w 800354"/>
              <a:gd name="connsiteY8" fmla="*/ 14537 h 552010"/>
              <a:gd name="connsiteX9" fmla="*/ 734401 w 800354"/>
              <a:gd name="connsiteY9" fmla="*/ 29075 h 552010"/>
              <a:gd name="connsiteX10" fmla="*/ 682983 w 800354"/>
              <a:gd name="connsiteY10" fmla="*/ 29075 h 552010"/>
              <a:gd name="connsiteX11" fmla="*/ 697521 w 800354"/>
              <a:gd name="connsiteY11" fmla="*/ 14537 h 552010"/>
              <a:gd name="connsiteX12" fmla="*/ 682983 w 800354"/>
              <a:gd name="connsiteY12" fmla="*/ 0 h 552010"/>
              <a:gd name="connsiteX13" fmla="*/ 668446 w 800354"/>
              <a:gd name="connsiteY13" fmla="*/ 14537 h 552010"/>
              <a:gd name="connsiteX14" fmla="*/ 682983 w 800354"/>
              <a:gd name="connsiteY14" fmla="*/ 29075 h 552010"/>
              <a:gd name="connsiteX15" fmla="*/ 631565 w 800354"/>
              <a:gd name="connsiteY15" fmla="*/ 29075 h 552010"/>
              <a:gd name="connsiteX16" fmla="*/ 646102 w 800354"/>
              <a:gd name="connsiteY16" fmla="*/ 14537 h 552010"/>
              <a:gd name="connsiteX17" fmla="*/ 631565 w 800354"/>
              <a:gd name="connsiteY17" fmla="*/ 0 h 552010"/>
              <a:gd name="connsiteX18" fmla="*/ 617027 w 800354"/>
              <a:gd name="connsiteY18" fmla="*/ 14537 h 552010"/>
              <a:gd name="connsiteX19" fmla="*/ 631565 w 800354"/>
              <a:gd name="connsiteY19" fmla="*/ 29075 h 552010"/>
              <a:gd name="connsiteX20" fmla="*/ 580146 w 800354"/>
              <a:gd name="connsiteY20" fmla="*/ 29075 h 552010"/>
              <a:gd name="connsiteX21" fmla="*/ 594683 w 800354"/>
              <a:gd name="connsiteY21" fmla="*/ 14537 h 552010"/>
              <a:gd name="connsiteX22" fmla="*/ 580146 w 800354"/>
              <a:gd name="connsiteY22" fmla="*/ 0 h 552010"/>
              <a:gd name="connsiteX23" fmla="*/ 565608 w 800354"/>
              <a:gd name="connsiteY23" fmla="*/ 14537 h 552010"/>
              <a:gd name="connsiteX24" fmla="*/ 580146 w 800354"/>
              <a:gd name="connsiteY24" fmla="*/ 29075 h 552010"/>
              <a:gd name="connsiteX25" fmla="*/ 528726 w 800354"/>
              <a:gd name="connsiteY25" fmla="*/ 29075 h 552010"/>
              <a:gd name="connsiteX26" fmla="*/ 543263 w 800354"/>
              <a:gd name="connsiteY26" fmla="*/ 14537 h 552010"/>
              <a:gd name="connsiteX27" fmla="*/ 528726 w 800354"/>
              <a:gd name="connsiteY27" fmla="*/ 0 h 552010"/>
              <a:gd name="connsiteX28" fmla="*/ 514189 w 800354"/>
              <a:gd name="connsiteY28" fmla="*/ 14537 h 552010"/>
              <a:gd name="connsiteX29" fmla="*/ 528726 w 800354"/>
              <a:gd name="connsiteY29" fmla="*/ 29075 h 552010"/>
              <a:gd name="connsiteX30" fmla="*/ 477307 w 800354"/>
              <a:gd name="connsiteY30" fmla="*/ 29075 h 552010"/>
              <a:gd name="connsiteX31" fmla="*/ 491844 w 800354"/>
              <a:gd name="connsiteY31" fmla="*/ 14537 h 552010"/>
              <a:gd name="connsiteX32" fmla="*/ 477307 w 800354"/>
              <a:gd name="connsiteY32" fmla="*/ 0 h 552010"/>
              <a:gd name="connsiteX33" fmla="*/ 462770 w 800354"/>
              <a:gd name="connsiteY33" fmla="*/ 14537 h 552010"/>
              <a:gd name="connsiteX34" fmla="*/ 477307 w 800354"/>
              <a:gd name="connsiteY34" fmla="*/ 29075 h 552010"/>
              <a:gd name="connsiteX35" fmla="*/ 425888 w 800354"/>
              <a:gd name="connsiteY35" fmla="*/ 29075 h 552010"/>
              <a:gd name="connsiteX36" fmla="*/ 440425 w 800354"/>
              <a:gd name="connsiteY36" fmla="*/ 14537 h 552010"/>
              <a:gd name="connsiteX37" fmla="*/ 425888 w 800354"/>
              <a:gd name="connsiteY37" fmla="*/ 0 h 552010"/>
              <a:gd name="connsiteX38" fmla="*/ 411351 w 800354"/>
              <a:gd name="connsiteY38" fmla="*/ 14537 h 552010"/>
              <a:gd name="connsiteX39" fmla="*/ 425888 w 800354"/>
              <a:gd name="connsiteY39" fmla="*/ 29075 h 552010"/>
              <a:gd name="connsiteX40" fmla="*/ 374469 w 800354"/>
              <a:gd name="connsiteY40" fmla="*/ 29075 h 552010"/>
              <a:gd name="connsiteX41" fmla="*/ 389006 w 800354"/>
              <a:gd name="connsiteY41" fmla="*/ 14537 h 552010"/>
              <a:gd name="connsiteX42" fmla="*/ 374469 w 800354"/>
              <a:gd name="connsiteY42" fmla="*/ 0 h 552010"/>
              <a:gd name="connsiteX43" fmla="*/ 359932 w 800354"/>
              <a:gd name="connsiteY43" fmla="*/ 14537 h 552010"/>
              <a:gd name="connsiteX44" fmla="*/ 374469 w 800354"/>
              <a:gd name="connsiteY44" fmla="*/ 29075 h 552010"/>
              <a:gd name="connsiteX45" fmla="*/ 323051 w 800354"/>
              <a:gd name="connsiteY45" fmla="*/ 29075 h 552010"/>
              <a:gd name="connsiteX46" fmla="*/ 337589 w 800354"/>
              <a:gd name="connsiteY46" fmla="*/ 14537 h 552010"/>
              <a:gd name="connsiteX47" fmla="*/ 323051 w 800354"/>
              <a:gd name="connsiteY47" fmla="*/ 0 h 552010"/>
              <a:gd name="connsiteX48" fmla="*/ 308514 w 800354"/>
              <a:gd name="connsiteY48" fmla="*/ 14537 h 552010"/>
              <a:gd name="connsiteX49" fmla="*/ 323051 w 800354"/>
              <a:gd name="connsiteY49" fmla="*/ 29075 h 552010"/>
              <a:gd name="connsiteX50" fmla="*/ 271633 w 800354"/>
              <a:gd name="connsiteY50" fmla="*/ 29075 h 552010"/>
              <a:gd name="connsiteX51" fmla="*/ 286170 w 800354"/>
              <a:gd name="connsiteY51" fmla="*/ 14537 h 552010"/>
              <a:gd name="connsiteX52" fmla="*/ 271633 w 800354"/>
              <a:gd name="connsiteY52" fmla="*/ 0 h 552010"/>
              <a:gd name="connsiteX53" fmla="*/ 257095 w 800354"/>
              <a:gd name="connsiteY53" fmla="*/ 14537 h 552010"/>
              <a:gd name="connsiteX54" fmla="*/ 271633 w 800354"/>
              <a:gd name="connsiteY54" fmla="*/ 29075 h 552010"/>
              <a:gd name="connsiteX55" fmla="*/ 220214 w 800354"/>
              <a:gd name="connsiteY55" fmla="*/ 29075 h 552010"/>
              <a:gd name="connsiteX56" fmla="*/ 234751 w 800354"/>
              <a:gd name="connsiteY56" fmla="*/ 14537 h 552010"/>
              <a:gd name="connsiteX57" fmla="*/ 220214 w 800354"/>
              <a:gd name="connsiteY57" fmla="*/ 0 h 552010"/>
              <a:gd name="connsiteX58" fmla="*/ 205676 w 800354"/>
              <a:gd name="connsiteY58" fmla="*/ 14537 h 552010"/>
              <a:gd name="connsiteX59" fmla="*/ 220214 w 800354"/>
              <a:gd name="connsiteY59" fmla="*/ 29075 h 552010"/>
              <a:gd name="connsiteX60" fmla="*/ 168794 w 800354"/>
              <a:gd name="connsiteY60" fmla="*/ 29075 h 552010"/>
              <a:gd name="connsiteX61" fmla="*/ 183331 w 800354"/>
              <a:gd name="connsiteY61" fmla="*/ 14537 h 552010"/>
              <a:gd name="connsiteX62" fmla="*/ 168794 w 800354"/>
              <a:gd name="connsiteY62" fmla="*/ 0 h 552010"/>
              <a:gd name="connsiteX63" fmla="*/ 154257 w 800354"/>
              <a:gd name="connsiteY63" fmla="*/ 14537 h 552010"/>
              <a:gd name="connsiteX64" fmla="*/ 168794 w 800354"/>
              <a:gd name="connsiteY64" fmla="*/ 29075 h 552010"/>
              <a:gd name="connsiteX65" fmla="*/ 117375 w 800354"/>
              <a:gd name="connsiteY65" fmla="*/ 29075 h 552010"/>
              <a:gd name="connsiteX66" fmla="*/ 131912 w 800354"/>
              <a:gd name="connsiteY66" fmla="*/ 14537 h 552010"/>
              <a:gd name="connsiteX67" fmla="*/ 117375 w 800354"/>
              <a:gd name="connsiteY67" fmla="*/ 0 h 552010"/>
              <a:gd name="connsiteX68" fmla="*/ 102838 w 800354"/>
              <a:gd name="connsiteY68" fmla="*/ 14537 h 552010"/>
              <a:gd name="connsiteX69" fmla="*/ 117375 w 800354"/>
              <a:gd name="connsiteY69" fmla="*/ 29075 h 552010"/>
              <a:gd name="connsiteX70" fmla="*/ 65956 w 800354"/>
              <a:gd name="connsiteY70" fmla="*/ 29075 h 552010"/>
              <a:gd name="connsiteX71" fmla="*/ 80493 w 800354"/>
              <a:gd name="connsiteY71" fmla="*/ 14537 h 552010"/>
              <a:gd name="connsiteX72" fmla="*/ 65956 w 800354"/>
              <a:gd name="connsiteY72" fmla="*/ 0 h 552010"/>
              <a:gd name="connsiteX73" fmla="*/ 51419 w 800354"/>
              <a:gd name="connsiteY73" fmla="*/ 14537 h 552010"/>
              <a:gd name="connsiteX74" fmla="*/ 65956 w 800354"/>
              <a:gd name="connsiteY74" fmla="*/ 29075 h 552010"/>
              <a:gd name="connsiteX75" fmla="*/ 14537 w 800354"/>
              <a:gd name="connsiteY75" fmla="*/ 29075 h 552010"/>
              <a:gd name="connsiteX76" fmla="*/ 29074 w 800354"/>
              <a:gd name="connsiteY76" fmla="*/ 14537 h 552010"/>
              <a:gd name="connsiteX77" fmla="*/ 14537 w 800354"/>
              <a:gd name="connsiteY77" fmla="*/ 0 h 552010"/>
              <a:gd name="connsiteX78" fmla="*/ 0 w 800354"/>
              <a:gd name="connsiteY78" fmla="*/ 14537 h 552010"/>
              <a:gd name="connsiteX79" fmla="*/ 14537 w 800354"/>
              <a:gd name="connsiteY79" fmla="*/ 29075 h 552010"/>
              <a:gd name="connsiteX80" fmla="*/ 785817 w 800354"/>
              <a:gd name="connsiteY80" fmla="*/ 81571 h 552010"/>
              <a:gd name="connsiteX81" fmla="*/ 800354 w 800354"/>
              <a:gd name="connsiteY81" fmla="*/ 67034 h 552010"/>
              <a:gd name="connsiteX82" fmla="*/ 785817 w 800354"/>
              <a:gd name="connsiteY82" fmla="*/ 52497 h 552010"/>
              <a:gd name="connsiteX83" fmla="*/ 771280 w 800354"/>
              <a:gd name="connsiteY83" fmla="*/ 67034 h 552010"/>
              <a:gd name="connsiteX84" fmla="*/ 785817 w 800354"/>
              <a:gd name="connsiteY84" fmla="*/ 81571 h 552010"/>
              <a:gd name="connsiteX85" fmla="*/ 734401 w 800354"/>
              <a:gd name="connsiteY85" fmla="*/ 81571 h 552010"/>
              <a:gd name="connsiteX86" fmla="*/ 748938 w 800354"/>
              <a:gd name="connsiteY86" fmla="*/ 67034 h 552010"/>
              <a:gd name="connsiteX87" fmla="*/ 734401 w 800354"/>
              <a:gd name="connsiteY87" fmla="*/ 52497 h 552010"/>
              <a:gd name="connsiteX88" fmla="*/ 719864 w 800354"/>
              <a:gd name="connsiteY88" fmla="*/ 67034 h 552010"/>
              <a:gd name="connsiteX89" fmla="*/ 734401 w 800354"/>
              <a:gd name="connsiteY89" fmla="*/ 81571 h 552010"/>
              <a:gd name="connsiteX90" fmla="*/ 682983 w 800354"/>
              <a:gd name="connsiteY90" fmla="*/ 81571 h 552010"/>
              <a:gd name="connsiteX91" fmla="*/ 697521 w 800354"/>
              <a:gd name="connsiteY91" fmla="*/ 67034 h 552010"/>
              <a:gd name="connsiteX92" fmla="*/ 682983 w 800354"/>
              <a:gd name="connsiteY92" fmla="*/ 52497 h 552010"/>
              <a:gd name="connsiteX93" fmla="*/ 668446 w 800354"/>
              <a:gd name="connsiteY93" fmla="*/ 67034 h 552010"/>
              <a:gd name="connsiteX94" fmla="*/ 682983 w 800354"/>
              <a:gd name="connsiteY94" fmla="*/ 81571 h 552010"/>
              <a:gd name="connsiteX95" fmla="*/ 631565 w 800354"/>
              <a:gd name="connsiteY95" fmla="*/ 81571 h 552010"/>
              <a:gd name="connsiteX96" fmla="*/ 646102 w 800354"/>
              <a:gd name="connsiteY96" fmla="*/ 67034 h 552010"/>
              <a:gd name="connsiteX97" fmla="*/ 631565 w 800354"/>
              <a:gd name="connsiteY97" fmla="*/ 52497 h 552010"/>
              <a:gd name="connsiteX98" fmla="*/ 617027 w 800354"/>
              <a:gd name="connsiteY98" fmla="*/ 67034 h 552010"/>
              <a:gd name="connsiteX99" fmla="*/ 631565 w 800354"/>
              <a:gd name="connsiteY99" fmla="*/ 81571 h 552010"/>
              <a:gd name="connsiteX100" fmla="*/ 580146 w 800354"/>
              <a:gd name="connsiteY100" fmla="*/ 81571 h 552010"/>
              <a:gd name="connsiteX101" fmla="*/ 594683 w 800354"/>
              <a:gd name="connsiteY101" fmla="*/ 67034 h 552010"/>
              <a:gd name="connsiteX102" fmla="*/ 580146 w 800354"/>
              <a:gd name="connsiteY102" fmla="*/ 52497 h 552010"/>
              <a:gd name="connsiteX103" fmla="*/ 565608 w 800354"/>
              <a:gd name="connsiteY103" fmla="*/ 67034 h 552010"/>
              <a:gd name="connsiteX104" fmla="*/ 580146 w 800354"/>
              <a:gd name="connsiteY104" fmla="*/ 81571 h 552010"/>
              <a:gd name="connsiteX105" fmla="*/ 528726 w 800354"/>
              <a:gd name="connsiteY105" fmla="*/ 81571 h 552010"/>
              <a:gd name="connsiteX106" fmla="*/ 543263 w 800354"/>
              <a:gd name="connsiteY106" fmla="*/ 67034 h 552010"/>
              <a:gd name="connsiteX107" fmla="*/ 528726 w 800354"/>
              <a:gd name="connsiteY107" fmla="*/ 52497 h 552010"/>
              <a:gd name="connsiteX108" fmla="*/ 514189 w 800354"/>
              <a:gd name="connsiteY108" fmla="*/ 67034 h 552010"/>
              <a:gd name="connsiteX109" fmla="*/ 528726 w 800354"/>
              <a:gd name="connsiteY109" fmla="*/ 81571 h 552010"/>
              <a:gd name="connsiteX110" fmla="*/ 477307 w 800354"/>
              <a:gd name="connsiteY110" fmla="*/ 81571 h 552010"/>
              <a:gd name="connsiteX111" fmla="*/ 491844 w 800354"/>
              <a:gd name="connsiteY111" fmla="*/ 67034 h 552010"/>
              <a:gd name="connsiteX112" fmla="*/ 477307 w 800354"/>
              <a:gd name="connsiteY112" fmla="*/ 52497 h 552010"/>
              <a:gd name="connsiteX113" fmla="*/ 462770 w 800354"/>
              <a:gd name="connsiteY113" fmla="*/ 67034 h 552010"/>
              <a:gd name="connsiteX114" fmla="*/ 477307 w 800354"/>
              <a:gd name="connsiteY114" fmla="*/ 81571 h 552010"/>
              <a:gd name="connsiteX115" fmla="*/ 425888 w 800354"/>
              <a:gd name="connsiteY115" fmla="*/ 81571 h 552010"/>
              <a:gd name="connsiteX116" fmla="*/ 440425 w 800354"/>
              <a:gd name="connsiteY116" fmla="*/ 67034 h 552010"/>
              <a:gd name="connsiteX117" fmla="*/ 425888 w 800354"/>
              <a:gd name="connsiteY117" fmla="*/ 52497 h 552010"/>
              <a:gd name="connsiteX118" fmla="*/ 411351 w 800354"/>
              <a:gd name="connsiteY118" fmla="*/ 67034 h 552010"/>
              <a:gd name="connsiteX119" fmla="*/ 425888 w 800354"/>
              <a:gd name="connsiteY119" fmla="*/ 81571 h 552010"/>
              <a:gd name="connsiteX120" fmla="*/ 374469 w 800354"/>
              <a:gd name="connsiteY120" fmla="*/ 81571 h 552010"/>
              <a:gd name="connsiteX121" fmla="*/ 389006 w 800354"/>
              <a:gd name="connsiteY121" fmla="*/ 67034 h 552010"/>
              <a:gd name="connsiteX122" fmla="*/ 374469 w 800354"/>
              <a:gd name="connsiteY122" fmla="*/ 52497 h 552010"/>
              <a:gd name="connsiteX123" fmla="*/ 359932 w 800354"/>
              <a:gd name="connsiteY123" fmla="*/ 67034 h 552010"/>
              <a:gd name="connsiteX124" fmla="*/ 374469 w 800354"/>
              <a:gd name="connsiteY124" fmla="*/ 81571 h 552010"/>
              <a:gd name="connsiteX125" fmla="*/ 323051 w 800354"/>
              <a:gd name="connsiteY125" fmla="*/ 81571 h 552010"/>
              <a:gd name="connsiteX126" fmla="*/ 337589 w 800354"/>
              <a:gd name="connsiteY126" fmla="*/ 67034 h 552010"/>
              <a:gd name="connsiteX127" fmla="*/ 323051 w 800354"/>
              <a:gd name="connsiteY127" fmla="*/ 52497 h 552010"/>
              <a:gd name="connsiteX128" fmla="*/ 308514 w 800354"/>
              <a:gd name="connsiteY128" fmla="*/ 67034 h 552010"/>
              <a:gd name="connsiteX129" fmla="*/ 323051 w 800354"/>
              <a:gd name="connsiteY129" fmla="*/ 81571 h 552010"/>
              <a:gd name="connsiteX130" fmla="*/ 271633 w 800354"/>
              <a:gd name="connsiteY130" fmla="*/ 81571 h 552010"/>
              <a:gd name="connsiteX131" fmla="*/ 286170 w 800354"/>
              <a:gd name="connsiteY131" fmla="*/ 67034 h 552010"/>
              <a:gd name="connsiteX132" fmla="*/ 271633 w 800354"/>
              <a:gd name="connsiteY132" fmla="*/ 52497 h 552010"/>
              <a:gd name="connsiteX133" fmla="*/ 257095 w 800354"/>
              <a:gd name="connsiteY133" fmla="*/ 67034 h 552010"/>
              <a:gd name="connsiteX134" fmla="*/ 271633 w 800354"/>
              <a:gd name="connsiteY134" fmla="*/ 81571 h 552010"/>
              <a:gd name="connsiteX135" fmla="*/ 220214 w 800354"/>
              <a:gd name="connsiteY135" fmla="*/ 81571 h 552010"/>
              <a:gd name="connsiteX136" fmla="*/ 234751 w 800354"/>
              <a:gd name="connsiteY136" fmla="*/ 67034 h 552010"/>
              <a:gd name="connsiteX137" fmla="*/ 220214 w 800354"/>
              <a:gd name="connsiteY137" fmla="*/ 52497 h 552010"/>
              <a:gd name="connsiteX138" fmla="*/ 205676 w 800354"/>
              <a:gd name="connsiteY138" fmla="*/ 67034 h 552010"/>
              <a:gd name="connsiteX139" fmla="*/ 220214 w 800354"/>
              <a:gd name="connsiteY139" fmla="*/ 81571 h 552010"/>
              <a:gd name="connsiteX140" fmla="*/ 168794 w 800354"/>
              <a:gd name="connsiteY140" fmla="*/ 81571 h 552010"/>
              <a:gd name="connsiteX141" fmla="*/ 183331 w 800354"/>
              <a:gd name="connsiteY141" fmla="*/ 67034 h 552010"/>
              <a:gd name="connsiteX142" fmla="*/ 168794 w 800354"/>
              <a:gd name="connsiteY142" fmla="*/ 52497 h 552010"/>
              <a:gd name="connsiteX143" fmla="*/ 154257 w 800354"/>
              <a:gd name="connsiteY143" fmla="*/ 67034 h 552010"/>
              <a:gd name="connsiteX144" fmla="*/ 168794 w 800354"/>
              <a:gd name="connsiteY144" fmla="*/ 81571 h 552010"/>
              <a:gd name="connsiteX145" fmla="*/ 117375 w 800354"/>
              <a:gd name="connsiteY145" fmla="*/ 81571 h 552010"/>
              <a:gd name="connsiteX146" fmla="*/ 131912 w 800354"/>
              <a:gd name="connsiteY146" fmla="*/ 67034 h 552010"/>
              <a:gd name="connsiteX147" fmla="*/ 117375 w 800354"/>
              <a:gd name="connsiteY147" fmla="*/ 52497 h 552010"/>
              <a:gd name="connsiteX148" fmla="*/ 102838 w 800354"/>
              <a:gd name="connsiteY148" fmla="*/ 67034 h 552010"/>
              <a:gd name="connsiteX149" fmla="*/ 117375 w 800354"/>
              <a:gd name="connsiteY149" fmla="*/ 81571 h 552010"/>
              <a:gd name="connsiteX150" fmla="*/ 65956 w 800354"/>
              <a:gd name="connsiteY150" fmla="*/ 81571 h 552010"/>
              <a:gd name="connsiteX151" fmla="*/ 80493 w 800354"/>
              <a:gd name="connsiteY151" fmla="*/ 67034 h 552010"/>
              <a:gd name="connsiteX152" fmla="*/ 65956 w 800354"/>
              <a:gd name="connsiteY152" fmla="*/ 52497 h 552010"/>
              <a:gd name="connsiteX153" fmla="*/ 51419 w 800354"/>
              <a:gd name="connsiteY153" fmla="*/ 67034 h 552010"/>
              <a:gd name="connsiteX154" fmla="*/ 65956 w 800354"/>
              <a:gd name="connsiteY154" fmla="*/ 81571 h 552010"/>
              <a:gd name="connsiteX155" fmla="*/ 14537 w 800354"/>
              <a:gd name="connsiteY155" fmla="*/ 81571 h 552010"/>
              <a:gd name="connsiteX156" fmla="*/ 29074 w 800354"/>
              <a:gd name="connsiteY156" fmla="*/ 67034 h 552010"/>
              <a:gd name="connsiteX157" fmla="*/ 14537 w 800354"/>
              <a:gd name="connsiteY157" fmla="*/ 52497 h 552010"/>
              <a:gd name="connsiteX158" fmla="*/ 0 w 800354"/>
              <a:gd name="connsiteY158" fmla="*/ 67034 h 552010"/>
              <a:gd name="connsiteX159" fmla="*/ 14537 w 800354"/>
              <a:gd name="connsiteY159" fmla="*/ 81571 h 552010"/>
              <a:gd name="connsiteX160" fmla="*/ 785817 w 800354"/>
              <a:gd name="connsiteY160" fmla="*/ 136085 h 552010"/>
              <a:gd name="connsiteX161" fmla="*/ 800354 w 800354"/>
              <a:gd name="connsiteY161" fmla="*/ 121547 h 552010"/>
              <a:gd name="connsiteX162" fmla="*/ 785817 w 800354"/>
              <a:gd name="connsiteY162" fmla="*/ 107010 h 552010"/>
              <a:gd name="connsiteX163" fmla="*/ 771280 w 800354"/>
              <a:gd name="connsiteY163" fmla="*/ 121547 h 552010"/>
              <a:gd name="connsiteX164" fmla="*/ 785817 w 800354"/>
              <a:gd name="connsiteY164" fmla="*/ 136085 h 552010"/>
              <a:gd name="connsiteX165" fmla="*/ 734401 w 800354"/>
              <a:gd name="connsiteY165" fmla="*/ 136085 h 552010"/>
              <a:gd name="connsiteX166" fmla="*/ 748938 w 800354"/>
              <a:gd name="connsiteY166" fmla="*/ 121547 h 552010"/>
              <a:gd name="connsiteX167" fmla="*/ 734401 w 800354"/>
              <a:gd name="connsiteY167" fmla="*/ 107010 h 552010"/>
              <a:gd name="connsiteX168" fmla="*/ 719864 w 800354"/>
              <a:gd name="connsiteY168" fmla="*/ 121547 h 552010"/>
              <a:gd name="connsiteX169" fmla="*/ 734401 w 800354"/>
              <a:gd name="connsiteY169" fmla="*/ 136085 h 552010"/>
              <a:gd name="connsiteX170" fmla="*/ 682983 w 800354"/>
              <a:gd name="connsiteY170" fmla="*/ 136085 h 552010"/>
              <a:gd name="connsiteX171" fmla="*/ 697521 w 800354"/>
              <a:gd name="connsiteY171" fmla="*/ 121547 h 552010"/>
              <a:gd name="connsiteX172" fmla="*/ 682983 w 800354"/>
              <a:gd name="connsiteY172" fmla="*/ 107010 h 552010"/>
              <a:gd name="connsiteX173" fmla="*/ 668446 w 800354"/>
              <a:gd name="connsiteY173" fmla="*/ 121547 h 552010"/>
              <a:gd name="connsiteX174" fmla="*/ 682983 w 800354"/>
              <a:gd name="connsiteY174" fmla="*/ 136085 h 552010"/>
              <a:gd name="connsiteX175" fmla="*/ 631565 w 800354"/>
              <a:gd name="connsiteY175" fmla="*/ 136085 h 552010"/>
              <a:gd name="connsiteX176" fmla="*/ 646102 w 800354"/>
              <a:gd name="connsiteY176" fmla="*/ 121547 h 552010"/>
              <a:gd name="connsiteX177" fmla="*/ 631565 w 800354"/>
              <a:gd name="connsiteY177" fmla="*/ 107010 h 552010"/>
              <a:gd name="connsiteX178" fmla="*/ 617027 w 800354"/>
              <a:gd name="connsiteY178" fmla="*/ 121547 h 552010"/>
              <a:gd name="connsiteX179" fmla="*/ 631565 w 800354"/>
              <a:gd name="connsiteY179" fmla="*/ 136085 h 552010"/>
              <a:gd name="connsiteX180" fmla="*/ 580146 w 800354"/>
              <a:gd name="connsiteY180" fmla="*/ 136085 h 552010"/>
              <a:gd name="connsiteX181" fmla="*/ 594683 w 800354"/>
              <a:gd name="connsiteY181" fmla="*/ 121547 h 552010"/>
              <a:gd name="connsiteX182" fmla="*/ 580146 w 800354"/>
              <a:gd name="connsiteY182" fmla="*/ 107010 h 552010"/>
              <a:gd name="connsiteX183" fmla="*/ 565608 w 800354"/>
              <a:gd name="connsiteY183" fmla="*/ 121547 h 552010"/>
              <a:gd name="connsiteX184" fmla="*/ 580146 w 800354"/>
              <a:gd name="connsiteY184" fmla="*/ 136085 h 552010"/>
              <a:gd name="connsiteX185" fmla="*/ 528726 w 800354"/>
              <a:gd name="connsiteY185" fmla="*/ 136085 h 552010"/>
              <a:gd name="connsiteX186" fmla="*/ 543263 w 800354"/>
              <a:gd name="connsiteY186" fmla="*/ 121547 h 552010"/>
              <a:gd name="connsiteX187" fmla="*/ 528726 w 800354"/>
              <a:gd name="connsiteY187" fmla="*/ 107010 h 552010"/>
              <a:gd name="connsiteX188" fmla="*/ 514189 w 800354"/>
              <a:gd name="connsiteY188" fmla="*/ 121547 h 552010"/>
              <a:gd name="connsiteX189" fmla="*/ 528726 w 800354"/>
              <a:gd name="connsiteY189" fmla="*/ 136085 h 552010"/>
              <a:gd name="connsiteX190" fmla="*/ 477307 w 800354"/>
              <a:gd name="connsiteY190" fmla="*/ 136085 h 552010"/>
              <a:gd name="connsiteX191" fmla="*/ 491844 w 800354"/>
              <a:gd name="connsiteY191" fmla="*/ 121547 h 552010"/>
              <a:gd name="connsiteX192" fmla="*/ 477307 w 800354"/>
              <a:gd name="connsiteY192" fmla="*/ 107010 h 552010"/>
              <a:gd name="connsiteX193" fmla="*/ 462770 w 800354"/>
              <a:gd name="connsiteY193" fmla="*/ 121547 h 552010"/>
              <a:gd name="connsiteX194" fmla="*/ 477307 w 800354"/>
              <a:gd name="connsiteY194" fmla="*/ 136085 h 552010"/>
              <a:gd name="connsiteX195" fmla="*/ 425888 w 800354"/>
              <a:gd name="connsiteY195" fmla="*/ 136085 h 552010"/>
              <a:gd name="connsiteX196" fmla="*/ 440425 w 800354"/>
              <a:gd name="connsiteY196" fmla="*/ 121547 h 552010"/>
              <a:gd name="connsiteX197" fmla="*/ 425888 w 800354"/>
              <a:gd name="connsiteY197" fmla="*/ 107010 h 552010"/>
              <a:gd name="connsiteX198" fmla="*/ 411351 w 800354"/>
              <a:gd name="connsiteY198" fmla="*/ 121547 h 552010"/>
              <a:gd name="connsiteX199" fmla="*/ 425888 w 800354"/>
              <a:gd name="connsiteY199" fmla="*/ 136085 h 552010"/>
              <a:gd name="connsiteX200" fmla="*/ 374469 w 800354"/>
              <a:gd name="connsiteY200" fmla="*/ 136085 h 552010"/>
              <a:gd name="connsiteX201" fmla="*/ 389006 w 800354"/>
              <a:gd name="connsiteY201" fmla="*/ 121547 h 552010"/>
              <a:gd name="connsiteX202" fmla="*/ 374469 w 800354"/>
              <a:gd name="connsiteY202" fmla="*/ 107010 h 552010"/>
              <a:gd name="connsiteX203" fmla="*/ 359932 w 800354"/>
              <a:gd name="connsiteY203" fmla="*/ 121547 h 552010"/>
              <a:gd name="connsiteX204" fmla="*/ 374469 w 800354"/>
              <a:gd name="connsiteY204" fmla="*/ 136085 h 552010"/>
              <a:gd name="connsiteX205" fmla="*/ 323051 w 800354"/>
              <a:gd name="connsiteY205" fmla="*/ 136085 h 552010"/>
              <a:gd name="connsiteX206" fmla="*/ 337589 w 800354"/>
              <a:gd name="connsiteY206" fmla="*/ 121547 h 552010"/>
              <a:gd name="connsiteX207" fmla="*/ 323051 w 800354"/>
              <a:gd name="connsiteY207" fmla="*/ 107010 h 552010"/>
              <a:gd name="connsiteX208" fmla="*/ 308514 w 800354"/>
              <a:gd name="connsiteY208" fmla="*/ 121547 h 552010"/>
              <a:gd name="connsiteX209" fmla="*/ 323051 w 800354"/>
              <a:gd name="connsiteY209" fmla="*/ 136085 h 552010"/>
              <a:gd name="connsiteX210" fmla="*/ 271633 w 800354"/>
              <a:gd name="connsiteY210" fmla="*/ 136085 h 552010"/>
              <a:gd name="connsiteX211" fmla="*/ 286170 w 800354"/>
              <a:gd name="connsiteY211" fmla="*/ 121547 h 552010"/>
              <a:gd name="connsiteX212" fmla="*/ 271633 w 800354"/>
              <a:gd name="connsiteY212" fmla="*/ 107010 h 552010"/>
              <a:gd name="connsiteX213" fmla="*/ 257095 w 800354"/>
              <a:gd name="connsiteY213" fmla="*/ 121547 h 552010"/>
              <a:gd name="connsiteX214" fmla="*/ 271633 w 800354"/>
              <a:gd name="connsiteY214" fmla="*/ 136085 h 552010"/>
              <a:gd name="connsiteX215" fmla="*/ 220214 w 800354"/>
              <a:gd name="connsiteY215" fmla="*/ 136085 h 552010"/>
              <a:gd name="connsiteX216" fmla="*/ 234751 w 800354"/>
              <a:gd name="connsiteY216" fmla="*/ 121547 h 552010"/>
              <a:gd name="connsiteX217" fmla="*/ 220214 w 800354"/>
              <a:gd name="connsiteY217" fmla="*/ 107010 h 552010"/>
              <a:gd name="connsiteX218" fmla="*/ 205676 w 800354"/>
              <a:gd name="connsiteY218" fmla="*/ 121547 h 552010"/>
              <a:gd name="connsiteX219" fmla="*/ 220214 w 800354"/>
              <a:gd name="connsiteY219" fmla="*/ 136085 h 552010"/>
              <a:gd name="connsiteX220" fmla="*/ 168794 w 800354"/>
              <a:gd name="connsiteY220" fmla="*/ 136085 h 552010"/>
              <a:gd name="connsiteX221" fmla="*/ 183331 w 800354"/>
              <a:gd name="connsiteY221" fmla="*/ 121547 h 552010"/>
              <a:gd name="connsiteX222" fmla="*/ 168794 w 800354"/>
              <a:gd name="connsiteY222" fmla="*/ 107010 h 552010"/>
              <a:gd name="connsiteX223" fmla="*/ 154257 w 800354"/>
              <a:gd name="connsiteY223" fmla="*/ 121547 h 552010"/>
              <a:gd name="connsiteX224" fmla="*/ 168794 w 800354"/>
              <a:gd name="connsiteY224" fmla="*/ 136085 h 552010"/>
              <a:gd name="connsiteX225" fmla="*/ 117375 w 800354"/>
              <a:gd name="connsiteY225" fmla="*/ 136085 h 552010"/>
              <a:gd name="connsiteX226" fmla="*/ 131912 w 800354"/>
              <a:gd name="connsiteY226" fmla="*/ 121547 h 552010"/>
              <a:gd name="connsiteX227" fmla="*/ 117375 w 800354"/>
              <a:gd name="connsiteY227" fmla="*/ 107010 h 552010"/>
              <a:gd name="connsiteX228" fmla="*/ 102838 w 800354"/>
              <a:gd name="connsiteY228" fmla="*/ 121547 h 552010"/>
              <a:gd name="connsiteX229" fmla="*/ 117375 w 800354"/>
              <a:gd name="connsiteY229" fmla="*/ 136085 h 552010"/>
              <a:gd name="connsiteX230" fmla="*/ 65956 w 800354"/>
              <a:gd name="connsiteY230" fmla="*/ 136085 h 552010"/>
              <a:gd name="connsiteX231" fmla="*/ 80493 w 800354"/>
              <a:gd name="connsiteY231" fmla="*/ 121547 h 552010"/>
              <a:gd name="connsiteX232" fmla="*/ 65956 w 800354"/>
              <a:gd name="connsiteY232" fmla="*/ 107010 h 552010"/>
              <a:gd name="connsiteX233" fmla="*/ 51419 w 800354"/>
              <a:gd name="connsiteY233" fmla="*/ 121547 h 552010"/>
              <a:gd name="connsiteX234" fmla="*/ 65956 w 800354"/>
              <a:gd name="connsiteY234" fmla="*/ 136085 h 552010"/>
              <a:gd name="connsiteX235" fmla="*/ 14537 w 800354"/>
              <a:gd name="connsiteY235" fmla="*/ 136085 h 552010"/>
              <a:gd name="connsiteX236" fmla="*/ 29074 w 800354"/>
              <a:gd name="connsiteY236" fmla="*/ 121547 h 552010"/>
              <a:gd name="connsiteX237" fmla="*/ 14537 w 800354"/>
              <a:gd name="connsiteY237" fmla="*/ 107010 h 552010"/>
              <a:gd name="connsiteX238" fmla="*/ 0 w 800354"/>
              <a:gd name="connsiteY238" fmla="*/ 121547 h 552010"/>
              <a:gd name="connsiteX239" fmla="*/ 14537 w 800354"/>
              <a:gd name="connsiteY239" fmla="*/ 136085 h 552010"/>
              <a:gd name="connsiteX240" fmla="*/ 785817 w 800354"/>
              <a:gd name="connsiteY240" fmla="*/ 186562 h 552010"/>
              <a:gd name="connsiteX241" fmla="*/ 800354 w 800354"/>
              <a:gd name="connsiteY241" fmla="*/ 172025 h 552010"/>
              <a:gd name="connsiteX242" fmla="*/ 785817 w 800354"/>
              <a:gd name="connsiteY242" fmla="*/ 157488 h 552010"/>
              <a:gd name="connsiteX243" fmla="*/ 771280 w 800354"/>
              <a:gd name="connsiteY243" fmla="*/ 172025 h 552010"/>
              <a:gd name="connsiteX244" fmla="*/ 785817 w 800354"/>
              <a:gd name="connsiteY244" fmla="*/ 186562 h 552010"/>
              <a:gd name="connsiteX245" fmla="*/ 734401 w 800354"/>
              <a:gd name="connsiteY245" fmla="*/ 186562 h 552010"/>
              <a:gd name="connsiteX246" fmla="*/ 748938 w 800354"/>
              <a:gd name="connsiteY246" fmla="*/ 172025 h 552010"/>
              <a:gd name="connsiteX247" fmla="*/ 734401 w 800354"/>
              <a:gd name="connsiteY247" fmla="*/ 157488 h 552010"/>
              <a:gd name="connsiteX248" fmla="*/ 719864 w 800354"/>
              <a:gd name="connsiteY248" fmla="*/ 172025 h 552010"/>
              <a:gd name="connsiteX249" fmla="*/ 734401 w 800354"/>
              <a:gd name="connsiteY249" fmla="*/ 186562 h 552010"/>
              <a:gd name="connsiteX250" fmla="*/ 682983 w 800354"/>
              <a:gd name="connsiteY250" fmla="*/ 186562 h 552010"/>
              <a:gd name="connsiteX251" fmla="*/ 697521 w 800354"/>
              <a:gd name="connsiteY251" fmla="*/ 172025 h 552010"/>
              <a:gd name="connsiteX252" fmla="*/ 682983 w 800354"/>
              <a:gd name="connsiteY252" fmla="*/ 157488 h 552010"/>
              <a:gd name="connsiteX253" fmla="*/ 668446 w 800354"/>
              <a:gd name="connsiteY253" fmla="*/ 172025 h 552010"/>
              <a:gd name="connsiteX254" fmla="*/ 682983 w 800354"/>
              <a:gd name="connsiteY254" fmla="*/ 186562 h 552010"/>
              <a:gd name="connsiteX255" fmla="*/ 631565 w 800354"/>
              <a:gd name="connsiteY255" fmla="*/ 186562 h 552010"/>
              <a:gd name="connsiteX256" fmla="*/ 646102 w 800354"/>
              <a:gd name="connsiteY256" fmla="*/ 172025 h 552010"/>
              <a:gd name="connsiteX257" fmla="*/ 631565 w 800354"/>
              <a:gd name="connsiteY257" fmla="*/ 157488 h 552010"/>
              <a:gd name="connsiteX258" fmla="*/ 617027 w 800354"/>
              <a:gd name="connsiteY258" fmla="*/ 172025 h 552010"/>
              <a:gd name="connsiteX259" fmla="*/ 631565 w 800354"/>
              <a:gd name="connsiteY259" fmla="*/ 186562 h 552010"/>
              <a:gd name="connsiteX260" fmla="*/ 580146 w 800354"/>
              <a:gd name="connsiteY260" fmla="*/ 186562 h 552010"/>
              <a:gd name="connsiteX261" fmla="*/ 594683 w 800354"/>
              <a:gd name="connsiteY261" fmla="*/ 172025 h 552010"/>
              <a:gd name="connsiteX262" fmla="*/ 580146 w 800354"/>
              <a:gd name="connsiteY262" fmla="*/ 157488 h 552010"/>
              <a:gd name="connsiteX263" fmla="*/ 565608 w 800354"/>
              <a:gd name="connsiteY263" fmla="*/ 172025 h 552010"/>
              <a:gd name="connsiteX264" fmla="*/ 580146 w 800354"/>
              <a:gd name="connsiteY264" fmla="*/ 186562 h 552010"/>
              <a:gd name="connsiteX265" fmla="*/ 528726 w 800354"/>
              <a:gd name="connsiteY265" fmla="*/ 186562 h 552010"/>
              <a:gd name="connsiteX266" fmla="*/ 543263 w 800354"/>
              <a:gd name="connsiteY266" fmla="*/ 172025 h 552010"/>
              <a:gd name="connsiteX267" fmla="*/ 528726 w 800354"/>
              <a:gd name="connsiteY267" fmla="*/ 157488 h 552010"/>
              <a:gd name="connsiteX268" fmla="*/ 514189 w 800354"/>
              <a:gd name="connsiteY268" fmla="*/ 172025 h 552010"/>
              <a:gd name="connsiteX269" fmla="*/ 528726 w 800354"/>
              <a:gd name="connsiteY269" fmla="*/ 186562 h 552010"/>
              <a:gd name="connsiteX270" fmla="*/ 477307 w 800354"/>
              <a:gd name="connsiteY270" fmla="*/ 186562 h 552010"/>
              <a:gd name="connsiteX271" fmla="*/ 491844 w 800354"/>
              <a:gd name="connsiteY271" fmla="*/ 172025 h 552010"/>
              <a:gd name="connsiteX272" fmla="*/ 477307 w 800354"/>
              <a:gd name="connsiteY272" fmla="*/ 157488 h 552010"/>
              <a:gd name="connsiteX273" fmla="*/ 462770 w 800354"/>
              <a:gd name="connsiteY273" fmla="*/ 172025 h 552010"/>
              <a:gd name="connsiteX274" fmla="*/ 477307 w 800354"/>
              <a:gd name="connsiteY274" fmla="*/ 186562 h 552010"/>
              <a:gd name="connsiteX275" fmla="*/ 425888 w 800354"/>
              <a:gd name="connsiteY275" fmla="*/ 186562 h 552010"/>
              <a:gd name="connsiteX276" fmla="*/ 440425 w 800354"/>
              <a:gd name="connsiteY276" fmla="*/ 172025 h 552010"/>
              <a:gd name="connsiteX277" fmla="*/ 425888 w 800354"/>
              <a:gd name="connsiteY277" fmla="*/ 157488 h 552010"/>
              <a:gd name="connsiteX278" fmla="*/ 411351 w 800354"/>
              <a:gd name="connsiteY278" fmla="*/ 172025 h 552010"/>
              <a:gd name="connsiteX279" fmla="*/ 425888 w 800354"/>
              <a:gd name="connsiteY279" fmla="*/ 186562 h 552010"/>
              <a:gd name="connsiteX280" fmla="*/ 374469 w 800354"/>
              <a:gd name="connsiteY280" fmla="*/ 186562 h 552010"/>
              <a:gd name="connsiteX281" fmla="*/ 389006 w 800354"/>
              <a:gd name="connsiteY281" fmla="*/ 172025 h 552010"/>
              <a:gd name="connsiteX282" fmla="*/ 374469 w 800354"/>
              <a:gd name="connsiteY282" fmla="*/ 157488 h 552010"/>
              <a:gd name="connsiteX283" fmla="*/ 359932 w 800354"/>
              <a:gd name="connsiteY283" fmla="*/ 172025 h 552010"/>
              <a:gd name="connsiteX284" fmla="*/ 374469 w 800354"/>
              <a:gd name="connsiteY284" fmla="*/ 186562 h 552010"/>
              <a:gd name="connsiteX285" fmla="*/ 323051 w 800354"/>
              <a:gd name="connsiteY285" fmla="*/ 186562 h 552010"/>
              <a:gd name="connsiteX286" fmla="*/ 337589 w 800354"/>
              <a:gd name="connsiteY286" fmla="*/ 172025 h 552010"/>
              <a:gd name="connsiteX287" fmla="*/ 323051 w 800354"/>
              <a:gd name="connsiteY287" fmla="*/ 157488 h 552010"/>
              <a:gd name="connsiteX288" fmla="*/ 308514 w 800354"/>
              <a:gd name="connsiteY288" fmla="*/ 172025 h 552010"/>
              <a:gd name="connsiteX289" fmla="*/ 323051 w 800354"/>
              <a:gd name="connsiteY289" fmla="*/ 186562 h 552010"/>
              <a:gd name="connsiteX290" fmla="*/ 271633 w 800354"/>
              <a:gd name="connsiteY290" fmla="*/ 186562 h 552010"/>
              <a:gd name="connsiteX291" fmla="*/ 286170 w 800354"/>
              <a:gd name="connsiteY291" fmla="*/ 172025 h 552010"/>
              <a:gd name="connsiteX292" fmla="*/ 271633 w 800354"/>
              <a:gd name="connsiteY292" fmla="*/ 157488 h 552010"/>
              <a:gd name="connsiteX293" fmla="*/ 257095 w 800354"/>
              <a:gd name="connsiteY293" fmla="*/ 172025 h 552010"/>
              <a:gd name="connsiteX294" fmla="*/ 271633 w 800354"/>
              <a:gd name="connsiteY294" fmla="*/ 186562 h 552010"/>
              <a:gd name="connsiteX295" fmla="*/ 220214 w 800354"/>
              <a:gd name="connsiteY295" fmla="*/ 186562 h 552010"/>
              <a:gd name="connsiteX296" fmla="*/ 234751 w 800354"/>
              <a:gd name="connsiteY296" fmla="*/ 172025 h 552010"/>
              <a:gd name="connsiteX297" fmla="*/ 220214 w 800354"/>
              <a:gd name="connsiteY297" fmla="*/ 157488 h 552010"/>
              <a:gd name="connsiteX298" fmla="*/ 205676 w 800354"/>
              <a:gd name="connsiteY298" fmla="*/ 172025 h 552010"/>
              <a:gd name="connsiteX299" fmla="*/ 220214 w 800354"/>
              <a:gd name="connsiteY299" fmla="*/ 186562 h 552010"/>
              <a:gd name="connsiteX300" fmla="*/ 168794 w 800354"/>
              <a:gd name="connsiteY300" fmla="*/ 186562 h 552010"/>
              <a:gd name="connsiteX301" fmla="*/ 183331 w 800354"/>
              <a:gd name="connsiteY301" fmla="*/ 172025 h 552010"/>
              <a:gd name="connsiteX302" fmla="*/ 168794 w 800354"/>
              <a:gd name="connsiteY302" fmla="*/ 157488 h 552010"/>
              <a:gd name="connsiteX303" fmla="*/ 154257 w 800354"/>
              <a:gd name="connsiteY303" fmla="*/ 172025 h 552010"/>
              <a:gd name="connsiteX304" fmla="*/ 168794 w 800354"/>
              <a:gd name="connsiteY304" fmla="*/ 186562 h 552010"/>
              <a:gd name="connsiteX305" fmla="*/ 117375 w 800354"/>
              <a:gd name="connsiteY305" fmla="*/ 186562 h 552010"/>
              <a:gd name="connsiteX306" fmla="*/ 131912 w 800354"/>
              <a:gd name="connsiteY306" fmla="*/ 172025 h 552010"/>
              <a:gd name="connsiteX307" fmla="*/ 117375 w 800354"/>
              <a:gd name="connsiteY307" fmla="*/ 157488 h 552010"/>
              <a:gd name="connsiteX308" fmla="*/ 102838 w 800354"/>
              <a:gd name="connsiteY308" fmla="*/ 172025 h 552010"/>
              <a:gd name="connsiteX309" fmla="*/ 117375 w 800354"/>
              <a:gd name="connsiteY309" fmla="*/ 186562 h 552010"/>
              <a:gd name="connsiteX310" fmla="*/ 65956 w 800354"/>
              <a:gd name="connsiteY310" fmla="*/ 186562 h 552010"/>
              <a:gd name="connsiteX311" fmla="*/ 80493 w 800354"/>
              <a:gd name="connsiteY311" fmla="*/ 172025 h 552010"/>
              <a:gd name="connsiteX312" fmla="*/ 65956 w 800354"/>
              <a:gd name="connsiteY312" fmla="*/ 157488 h 552010"/>
              <a:gd name="connsiteX313" fmla="*/ 51419 w 800354"/>
              <a:gd name="connsiteY313" fmla="*/ 172025 h 552010"/>
              <a:gd name="connsiteX314" fmla="*/ 65956 w 800354"/>
              <a:gd name="connsiteY314" fmla="*/ 186562 h 552010"/>
              <a:gd name="connsiteX315" fmla="*/ 14537 w 800354"/>
              <a:gd name="connsiteY315" fmla="*/ 186562 h 552010"/>
              <a:gd name="connsiteX316" fmla="*/ 29074 w 800354"/>
              <a:gd name="connsiteY316" fmla="*/ 172025 h 552010"/>
              <a:gd name="connsiteX317" fmla="*/ 14537 w 800354"/>
              <a:gd name="connsiteY317" fmla="*/ 157488 h 552010"/>
              <a:gd name="connsiteX318" fmla="*/ 0 w 800354"/>
              <a:gd name="connsiteY318" fmla="*/ 172025 h 552010"/>
              <a:gd name="connsiteX319" fmla="*/ 14537 w 800354"/>
              <a:gd name="connsiteY319" fmla="*/ 186562 h 552010"/>
              <a:gd name="connsiteX320" fmla="*/ 785817 w 800354"/>
              <a:gd name="connsiteY320" fmla="*/ 239057 h 552010"/>
              <a:gd name="connsiteX321" fmla="*/ 800354 w 800354"/>
              <a:gd name="connsiteY321" fmla="*/ 224520 h 552010"/>
              <a:gd name="connsiteX322" fmla="*/ 785817 w 800354"/>
              <a:gd name="connsiteY322" fmla="*/ 209983 h 552010"/>
              <a:gd name="connsiteX323" fmla="*/ 771280 w 800354"/>
              <a:gd name="connsiteY323" fmla="*/ 224520 h 552010"/>
              <a:gd name="connsiteX324" fmla="*/ 785817 w 800354"/>
              <a:gd name="connsiteY324" fmla="*/ 239057 h 552010"/>
              <a:gd name="connsiteX325" fmla="*/ 734401 w 800354"/>
              <a:gd name="connsiteY325" fmla="*/ 239057 h 552010"/>
              <a:gd name="connsiteX326" fmla="*/ 748938 w 800354"/>
              <a:gd name="connsiteY326" fmla="*/ 224520 h 552010"/>
              <a:gd name="connsiteX327" fmla="*/ 734401 w 800354"/>
              <a:gd name="connsiteY327" fmla="*/ 209983 h 552010"/>
              <a:gd name="connsiteX328" fmla="*/ 719864 w 800354"/>
              <a:gd name="connsiteY328" fmla="*/ 224520 h 552010"/>
              <a:gd name="connsiteX329" fmla="*/ 734401 w 800354"/>
              <a:gd name="connsiteY329" fmla="*/ 239057 h 552010"/>
              <a:gd name="connsiteX330" fmla="*/ 682983 w 800354"/>
              <a:gd name="connsiteY330" fmla="*/ 239057 h 552010"/>
              <a:gd name="connsiteX331" fmla="*/ 697521 w 800354"/>
              <a:gd name="connsiteY331" fmla="*/ 224520 h 552010"/>
              <a:gd name="connsiteX332" fmla="*/ 682983 w 800354"/>
              <a:gd name="connsiteY332" fmla="*/ 209983 h 552010"/>
              <a:gd name="connsiteX333" fmla="*/ 668446 w 800354"/>
              <a:gd name="connsiteY333" fmla="*/ 224520 h 552010"/>
              <a:gd name="connsiteX334" fmla="*/ 682983 w 800354"/>
              <a:gd name="connsiteY334" fmla="*/ 239057 h 552010"/>
              <a:gd name="connsiteX335" fmla="*/ 631565 w 800354"/>
              <a:gd name="connsiteY335" fmla="*/ 239057 h 552010"/>
              <a:gd name="connsiteX336" fmla="*/ 646102 w 800354"/>
              <a:gd name="connsiteY336" fmla="*/ 224520 h 552010"/>
              <a:gd name="connsiteX337" fmla="*/ 631565 w 800354"/>
              <a:gd name="connsiteY337" fmla="*/ 209983 h 552010"/>
              <a:gd name="connsiteX338" fmla="*/ 617027 w 800354"/>
              <a:gd name="connsiteY338" fmla="*/ 224520 h 552010"/>
              <a:gd name="connsiteX339" fmla="*/ 631565 w 800354"/>
              <a:gd name="connsiteY339" fmla="*/ 239057 h 552010"/>
              <a:gd name="connsiteX340" fmla="*/ 580146 w 800354"/>
              <a:gd name="connsiteY340" fmla="*/ 239057 h 552010"/>
              <a:gd name="connsiteX341" fmla="*/ 594683 w 800354"/>
              <a:gd name="connsiteY341" fmla="*/ 224520 h 552010"/>
              <a:gd name="connsiteX342" fmla="*/ 580146 w 800354"/>
              <a:gd name="connsiteY342" fmla="*/ 209983 h 552010"/>
              <a:gd name="connsiteX343" fmla="*/ 565608 w 800354"/>
              <a:gd name="connsiteY343" fmla="*/ 224520 h 552010"/>
              <a:gd name="connsiteX344" fmla="*/ 580146 w 800354"/>
              <a:gd name="connsiteY344" fmla="*/ 239057 h 552010"/>
              <a:gd name="connsiteX345" fmla="*/ 528726 w 800354"/>
              <a:gd name="connsiteY345" fmla="*/ 239057 h 552010"/>
              <a:gd name="connsiteX346" fmla="*/ 543263 w 800354"/>
              <a:gd name="connsiteY346" fmla="*/ 224520 h 552010"/>
              <a:gd name="connsiteX347" fmla="*/ 528726 w 800354"/>
              <a:gd name="connsiteY347" fmla="*/ 209983 h 552010"/>
              <a:gd name="connsiteX348" fmla="*/ 514189 w 800354"/>
              <a:gd name="connsiteY348" fmla="*/ 224520 h 552010"/>
              <a:gd name="connsiteX349" fmla="*/ 528726 w 800354"/>
              <a:gd name="connsiteY349" fmla="*/ 239057 h 552010"/>
              <a:gd name="connsiteX350" fmla="*/ 477307 w 800354"/>
              <a:gd name="connsiteY350" fmla="*/ 239057 h 552010"/>
              <a:gd name="connsiteX351" fmla="*/ 491844 w 800354"/>
              <a:gd name="connsiteY351" fmla="*/ 224520 h 552010"/>
              <a:gd name="connsiteX352" fmla="*/ 477307 w 800354"/>
              <a:gd name="connsiteY352" fmla="*/ 209983 h 552010"/>
              <a:gd name="connsiteX353" fmla="*/ 462770 w 800354"/>
              <a:gd name="connsiteY353" fmla="*/ 224520 h 552010"/>
              <a:gd name="connsiteX354" fmla="*/ 477307 w 800354"/>
              <a:gd name="connsiteY354" fmla="*/ 239057 h 552010"/>
              <a:gd name="connsiteX355" fmla="*/ 425888 w 800354"/>
              <a:gd name="connsiteY355" fmla="*/ 239057 h 552010"/>
              <a:gd name="connsiteX356" fmla="*/ 440425 w 800354"/>
              <a:gd name="connsiteY356" fmla="*/ 224520 h 552010"/>
              <a:gd name="connsiteX357" fmla="*/ 425888 w 800354"/>
              <a:gd name="connsiteY357" fmla="*/ 209983 h 552010"/>
              <a:gd name="connsiteX358" fmla="*/ 411351 w 800354"/>
              <a:gd name="connsiteY358" fmla="*/ 224520 h 552010"/>
              <a:gd name="connsiteX359" fmla="*/ 425888 w 800354"/>
              <a:gd name="connsiteY359" fmla="*/ 239057 h 552010"/>
              <a:gd name="connsiteX360" fmla="*/ 374469 w 800354"/>
              <a:gd name="connsiteY360" fmla="*/ 239057 h 552010"/>
              <a:gd name="connsiteX361" fmla="*/ 389006 w 800354"/>
              <a:gd name="connsiteY361" fmla="*/ 224520 h 552010"/>
              <a:gd name="connsiteX362" fmla="*/ 374469 w 800354"/>
              <a:gd name="connsiteY362" fmla="*/ 209983 h 552010"/>
              <a:gd name="connsiteX363" fmla="*/ 359932 w 800354"/>
              <a:gd name="connsiteY363" fmla="*/ 224520 h 552010"/>
              <a:gd name="connsiteX364" fmla="*/ 374469 w 800354"/>
              <a:gd name="connsiteY364" fmla="*/ 239057 h 552010"/>
              <a:gd name="connsiteX365" fmla="*/ 323051 w 800354"/>
              <a:gd name="connsiteY365" fmla="*/ 239057 h 552010"/>
              <a:gd name="connsiteX366" fmla="*/ 337589 w 800354"/>
              <a:gd name="connsiteY366" fmla="*/ 224520 h 552010"/>
              <a:gd name="connsiteX367" fmla="*/ 323051 w 800354"/>
              <a:gd name="connsiteY367" fmla="*/ 209983 h 552010"/>
              <a:gd name="connsiteX368" fmla="*/ 308514 w 800354"/>
              <a:gd name="connsiteY368" fmla="*/ 224520 h 552010"/>
              <a:gd name="connsiteX369" fmla="*/ 323051 w 800354"/>
              <a:gd name="connsiteY369" fmla="*/ 239057 h 552010"/>
              <a:gd name="connsiteX370" fmla="*/ 271633 w 800354"/>
              <a:gd name="connsiteY370" fmla="*/ 239057 h 552010"/>
              <a:gd name="connsiteX371" fmla="*/ 286170 w 800354"/>
              <a:gd name="connsiteY371" fmla="*/ 224520 h 552010"/>
              <a:gd name="connsiteX372" fmla="*/ 271633 w 800354"/>
              <a:gd name="connsiteY372" fmla="*/ 209983 h 552010"/>
              <a:gd name="connsiteX373" fmla="*/ 257095 w 800354"/>
              <a:gd name="connsiteY373" fmla="*/ 224520 h 552010"/>
              <a:gd name="connsiteX374" fmla="*/ 271633 w 800354"/>
              <a:gd name="connsiteY374" fmla="*/ 239057 h 552010"/>
              <a:gd name="connsiteX375" fmla="*/ 220214 w 800354"/>
              <a:gd name="connsiteY375" fmla="*/ 239057 h 552010"/>
              <a:gd name="connsiteX376" fmla="*/ 234751 w 800354"/>
              <a:gd name="connsiteY376" fmla="*/ 224520 h 552010"/>
              <a:gd name="connsiteX377" fmla="*/ 220214 w 800354"/>
              <a:gd name="connsiteY377" fmla="*/ 209983 h 552010"/>
              <a:gd name="connsiteX378" fmla="*/ 205676 w 800354"/>
              <a:gd name="connsiteY378" fmla="*/ 224520 h 552010"/>
              <a:gd name="connsiteX379" fmla="*/ 220214 w 800354"/>
              <a:gd name="connsiteY379" fmla="*/ 239057 h 552010"/>
              <a:gd name="connsiteX380" fmla="*/ 168794 w 800354"/>
              <a:gd name="connsiteY380" fmla="*/ 239057 h 552010"/>
              <a:gd name="connsiteX381" fmla="*/ 183331 w 800354"/>
              <a:gd name="connsiteY381" fmla="*/ 224520 h 552010"/>
              <a:gd name="connsiteX382" fmla="*/ 168794 w 800354"/>
              <a:gd name="connsiteY382" fmla="*/ 209983 h 552010"/>
              <a:gd name="connsiteX383" fmla="*/ 154257 w 800354"/>
              <a:gd name="connsiteY383" fmla="*/ 224520 h 552010"/>
              <a:gd name="connsiteX384" fmla="*/ 168794 w 800354"/>
              <a:gd name="connsiteY384" fmla="*/ 239057 h 552010"/>
              <a:gd name="connsiteX385" fmla="*/ 117375 w 800354"/>
              <a:gd name="connsiteY385" fmla="*/ 239057 h 552010"/>
              <a:gd name="connsiteX386" fmla="*/ 131912 w 800354"/>
              <a:gd name="connsiteY386" fmla="*/ 224520 h 552010"/>
              <a:gd name="connsiteX387" fmla="*/ 117375 w 800354"/>
              <a:gd name="connsiteY387" fmla="*/ 209983 h 552010"/>
              <a:gd name="connsiteX388" fmla="*/ 102838 w 800354"/>
              <a:gd name="connsiteY388" fmla="*/ 224520 h 552010"/>
              <a:gd name="connsiteX389" fmla="*/ 117375 w 800354"/>
              <a:gd name="connsiteY389" fmla="*/ 239057 h 552010"/>
              <a:gd name="connsiteX390" fmla="*/ 65956 w 800354"/>
              <a:gd name="connsiteY390" fmla="*/ 239057 h 552010"/>
              <a:gd name="connsiteX391" fmla="*/ 80493 w 800354"/>
              <a:gd name="connsiteY391" fmla="*/ 224520 h 552010"/>
              <a:gd name="connsiteX392" fmla="*/ 65956 w 800354"/>
              <a:gd name="connsiteY392" fmla="*/ 209983 h 552010"/>
              <a:gd name="connsiteX393" fmla="*/ 51419 w 800354"/>
              <a:gd name="connsiteY393" fmla="*/ 224520 h 552010"/>
              <a:gd name="connsiteX394" fmla="*/ 65956 w 800354"/>
              <a:gd name="connsiteY394" fmla="*/ 239057 h 552010"/>
              <a:gd name="connsiteX395" fmla="*/ 14537 w 800354"/>
              <a:gd name="connsiteY395" fmla="*/ 239057 h 552010"/>
              <a:gd name="connsiteX396" fmla="*/ 29074 w 800354"/>
              <a:gd name="connsiteY396" fmla="*/ 224520 h 552010"/>
              <a:gd name="connsiteX397" fmla="*/ 14537 w 800354"/>
              <a:gd name="connsiteY397" fmla="*/ 209983 h 552010"/>
              <a:gd name="connsiteX398" fmla="*/ 0 w 800354"/>
              <a:gd name="connsiteY398" fmla="*/ 224520 h 552010"/>
              <a:gd name="connsiteX399" fmla="*/ 14537 w 800354"/>
              <a:gd name="connsiteY399" fmla="*/ 239057 h 552010"/>
              <a:gd name="connsiteX400" fmla="*/ 785817 w 800354"/>
              <a:gd name="connsiteY400" fmla="*/ 291552 h 552010"/>
              <a:gd name="connsiteX401" fmla="*/ 800354 w 800354"/>
              <a:gd name="connsiteY401" fmla="*/ 277015 h 552010"/>
              <a:gd name="connsiteX402" fmla="*/ 785817 w 800354"/>
              <a:gd name="connsiteY402" fmla="*/ 262477 h 552010"/>
              <a:gd name="connsiteX403" fmla="*/ 771280 w 800354"/>
              <a:gd name="connsiteY403" fmla="*/ 277015 h 552010"/>
              <a:gd name="connsiteX404" fmla="*/ 785817 w 800354"/>
              <a:gd name="connsiteY404" fmla="*/ 291552 h 552010"/>
              <a:gd name="connsiteX405" fmla="*/ 734401 w 800354"/>
              <a:gd name="connsiteY405" fmla="*/ 291552 h 552010"/>
              <a:gd name="connsiteX406" fmla="*/ 748938 w 800354"/>
              <a:gd name="connsiteY406" fmla="*/ 277015 h 552010"/>
              <a:gd name="connsiteX407" fmla="*/ 734401 w 800354"/>
              <a:gd name="connsiteY407" fmla="*/ 262477 h 552010"/>
              <a:gd name="connsiteX408" fmla="*/ 719864 w 800354"/>
              <a:gd name="connsiteY408" fmla="*/ 277015 h 552010"/>
              <a:gd name="connsiteX409" fmla="*/ 734401 w 800354"/>
              <a:gd name="connsiteY409" fmla="*/ 291552 h 552010"/>
              <a:gd name="connsiteX410" fmla="*/ 682983 w 800354"/>
              <a:gd name="connsiteY410" fmla="*/ 291552 h 552010"/>
              <a:gd name="connsiteX411" fmla="*/ 697521 w 800354"/>
              <a:gd name="connsiteY411" fmla="*/ 277015 h 552010"/>
              <a:gd name="connsiteX412" fmla="*/ 682983 w 800354"/>
              <a:gd name="connsiteY412" fmla="*/ 262477 h 552010"/>
              <a:gd name="connsiteX413" fmla="*/ 668446 w 800354"/>
              <a:gd name="connsiteY413" fmla="*/ 277015 h 552010"/>
              <a:gd name="connsiteX414" fmla="*/ 682983 w 800354"/>
              <a:gd name="connsiteY414" fmla="*/ 291552 h 552010"/>
              <a:gd name="connsiteX415" fmla="*/ 631565 w 800354"/>
              <a:gd name="connsiteY415" fmla="*/ 291552 h 552010"/>
              <a:gd name="connsiteX416" fmla="*/ 646102 w 800354"/>
              <a:gd name="connsiteY416" fmla="*/ 277015 h 552010"/>
              <a:gd name="connsiteX417" fmla="*/ 631565 w 800354"/>
              <a:gd name="connsiteY417" fmla="*/ 262477 h 552010"/>
              <a:gd name="connsiteX418" fmla="*/ 617027 w 800354"/>
              <a:gd name="connsiteY418" fmla="*/ 277015 h 552010"/>
              <a:gd name="connsiteX419" fmla="*/ 631565 w 800354"/>
              <a:gd name="connsiteY419" fmla="*/ 291552 h 552010"/>
              <a:gd name="connsiteX420" fmla="*/ 580146 w 800354"/>
              <a:gd name="connsiteY420" fmla="*/ 291552 h 552010"/>
              <a:gd name="connsiteX421" fmla="*/ 594683 w 800354"/>
              <a:gd name="connsiteY421" fmla="*/ 277015 h 552010"/>
              <a:gd name="connsiteX422" fmla="*/ 580146 w 800354"/>
              <a:gd name="connsiteY422" fmla="*/ 262477 h 552010"/>
              <a:gd name="connsiteX423" fmla="*/ 565608 w 800354"/>
              <a:gd name="connsiteY423" fmla="*/ 277015 h 552010"/>
              <a:gd name="connsiteX424" fmla="*/ 580146 w 800354"/>
              <a:gd name="connsiteY424" fmla="*/ 291552 h 552010"/>
              <a:gd name="connsiteX425" fmla="*/ 528726 w 800354"/>
              <a:gd name="connsiteY425" fmla="*/ 291552 h 552010"/>
              <a:gd name="connsiteX426" fmla="*/ 543263 w 800354"/>
              <a:gd name="connsiteY426" fmla="*/ 277015 h 552010"/>
              <a:gd name="connsiteX427" fmla="*/ 528726 w 800354"/>
              <a:gd name="connsiteY427" fmla="*/ 262477 h 552010"/>
              <a:gd name="connsiteX428" fmla="*/ 514189 w 800354"/>
              <a:gd name="connsiteY428" fmla="*/ 277015 h 552010"/>
              <a:gd name="connsiteX429" fmla="*/ 528726 w 800354"/>
              <a:gd name="connsiteY429" fmla="*/ 291552 h 552010"/>
              <a:gd name="connsiteX430" fmla="*/ 477307 w 800354"/>
              <a:gd name="connsiteY430" fmla="*/ 291552 h 552010"/>
              <a:gd name="connsiteX431" fmla="*/ 491844 w 800354"/>
              <a:gd name="connsiteY431" fmla="*/ 277015 h 552010"/>
              <a:gd name="connsiteX432" fmla="*/ 477307 w 800354"/>
              <a:gd name="connsiteY432" fmla="*/ 262477 h 552010"/>
              <a:gd name="connsiteX433" fmla="*/ 462770 w 800354"/>
              <a:gd name="connsiteY433" fmla="*/ 277015 h 552010"/>
              <a:gd name="connsiteX434" fmla="*/ 477307 w 800354"/>
              <a:gd name="connsiteY434" fmla="*/ 291552 h 552010"/>
              <a:gd name="connsiteX435" fmla="*/ 425888 w 800354"/>
              <a:gd name="connsiteY435" fmla="*/ 291552 h 552010"/>
              <a:gd name="connsiteX436" fmla="*/ 440425 w 800354"/>
              <a:gd name="connsiteY436" fmla="*/ 277015 h 552010"/>
              <a:gd name="connsiteX437" fmla="*/ 425888 w 800354"/>
              <a:gd name="connsiteY437" fmla="*/ 262477 h 552010"/>
              <a:gd name="connsiteX438" fmla="*/ 411351 w 800354"/>
              <a:gd name="connsiteY438" fmla="*/ 277015 h 552010"/>
              <a:gd name="connsiteX439" fmla="*/ 425888 w 800354"/>
              <a:gd name="connsiteY439" fmla="*/ 291552 h 552010"/>
              <a:gd name="connsiteX440" fmla="*/ 374469 w 800354"/>
              <a:gd name="connsiteY440" fmla="*/ 291552 h 552010"/>
              <a:gd name="connsiteX441" fmla="*/ 389006 w 800354"/>
              <a:gd name="connsiteY441" fmla="*/ 277015 h 552010"/>
              <a:gd name="connsiteX442" fmla="*/ 374469 w 800354"/>
              <a:gd name="connsiteY442" fmla="*/ 262477 h 552010"/>
              <a:gd name="connsiteX443" fmla="*/ 359932 w 800354"/>
              <a:gd name="connsiteY443" fmla="*/ 277015 h 552010"/>
              <a:gd name="connsiteX444" fmla="*/ 374469 w 800354"/>
              <a:gd name="connsiteY444" fmla="*/ 291552 h 552010"/>
              <a:gd name="connsiteX445" fmla="*/ 323051 w 800354"/>
              <a:gd name="connsiteY445" fmla="*/ 291552 h 552010"/>
              <a:gd name="connsiteX446" fmla="*/ 337589 w 800354"/>
              <a:gd name="connsiteY446" fmla="*/ 277015 h 552010"/>
              <a:gd name="connsiteX447" fmla="*/ 323051 w 800354"/>
              <a:gd name="connsiteY447" fmla="*/ 262477 h 552010"/>
              <a:gd name="connsiteX448" fmla="*/ 308514 w 800354"/>
              <a:gd name="connsiteY448" fmla="*/ 277015 h 552010"/>
              <a:gd name="connsiteX449" fmla="*/ 323051 w 800354"/>
              <a:gd name="connsiteY449" fmla="*/ 291552 h 552010"/>
              <a:gd name="connsiteX450" fmla="*/ 271633 w 800354"/>
              <a:gd name="connsiteY450" fmla="*/ 291552 h 552010"/>
              <a:gd name="connsiteX451" fmla="*/ 286170 w 800354"/>
              <a:gd name="connsiteY451" fmla="*/ 277015 h 552010"/>
              <a:gd name="connsiteX452" fmla="*/ 271633 w 800354"/>
              <a:gd name="connsiteY452" fmla="*/ 262477 h 552010"/>
              <a:gd name="connsiteX453" fmla="*/ 257095 w 800354"/>
              <a:gd name="connsiteY453" fmla="*/ 277015 h 552010"/>
              <a:gd name="connsiteX454" fmla="*/ 271633 w 800354"/>
              <a:gd name="connsiteY454" fmla="*/ 291552 h 552010"/>
              <a:gd name="connsiteX455" fmla="*/ 220214 w 800354"/>
              <a:gd name="connsiteY455" fmla="*/ 291552 h 552010"/>
              <a:gd name="connsiteX456" fmla="*/ 234751 w 800354"/>
              <a:gd name="connsiteY456" fmla="*/ 277015 h 552010"/>
              <a:gd name="connsiteX457" fmla="*/ 220214 w 800354"/>
              <a:gd name="connsiteY457" fmla="*/ 262477 h 552010"/>
              <a:gd name="connsiteX458" fmla="*/ 205676 w 800354"/>
              <a:gd name="connsiteY458" fmla="*/ 277015 h 552010"/>
              <a:gd name="connsiteX459" fmla="*/ 220214 w 800354"/>
              <a:gd name="connsiteY459" fmla="*/ 291552 h 552010"/>
              <a:gd name="connsiteX460" fmla="*/ 168794 w 800354"/>
              <a:gd name="connsiteY460" fmla="*/ 291552 h 552010"/>
              <a:gd name="connsiteX461" fmla="*/ 183331 w 800354"/>
              <a:gd name="connsiteY461" fmla="*/ 277015 h 552010"/>
              <a:gd name="connsiteX462" fmla="*/ 168794 w 800354"/>
              <a:gd name="connsiteY462" fmla="*/ 262477 h 552010"/>
              <a:gd name="connsiteX463" fmla="*/ 154257 w 800354"/>
              <a:gd name="connsiteY463" fmla="*/ 277015 h 552010"/>
              <a:gd name="connsiteX464" fmla="*/ 168794 w 800354"/>
              <a:gd name="connsiteY464" fmla="*/ 291552 h 552010"/>
              <a:gd name="connsiteX465" fmla="*/ 117375 w 800354"/>
              <a:gd name="connsiteY465" fmla="*/ 291552 h 552010"/>
              <a:gd name="connsiteX466" fmla="*/ 131912 w 800354"/>
              <a:gd name="connsiteY466" fmla="*/ 277015 h 552010"/>
              <a:gd name="connsiteX467" fmla="*/ 117375 w 800354"/>
              <a:gd name="connsiteY467" fmla="*/ 262477 h 552010"/>
              <a:gd name="connsiteX468" fmla="*/ 102838 w 800354"/>
              <a:gd name="connsiteY468" fmla="*/ 277015 h 552010"/>
              <a:gd name="connsiteX469" fmla="*/ 117375 w 800354"/>
              <a:gd name="connsiteY469" fmla="*/ 291552 h 552010"/>
              <a:gd name="connsiteX470" fmla="*/ 65956 w 800354"/>
              <a:gd name="connsiteY470" fmla="*/ 291552 h 552010"/>
              <a:gd name="connsiteX471" fmla="*/ 80493 w 800354"/>
              <a:gd name="connsiteY471" fmla="*/ 277015 h 552010"/>
              <a:gd name="connsiteX472" fmla="*/ 65956 w 800354"/>
              <a:gd name="connsiteY472" fmla="*/ 262477 h 552010"/>
              <a:gd name="connsiteX473" fmla="*/ 51419 w 800354"/>
              <a:gd name="connsiteY473" fmla="*/ 277015 h 552010"/>
              <a:gd name="connsiteX474" fmla="*/ 65956 w 800354"/>
              <a:gd name="connsiteY474" fmla="*/ 291552 h 552010"/>
              <a:gd name="connsiteX475" fmla="*/ 14537 w 800354"/>
              <a:gd name="connsiteY475" fmla="*/ 291552 h 552010"/>
              <a:gd name="connsiteX476" fmla="*/ 29074 w 800354"/>
              <a:gd name="connsiteY476" fmla="*/ 277015 h 552010"/>
              <a:gd name="connsiteX477" fmla="*/ 14537 w 800354"/>
              <a:gd name="connsiteY477" fmla="*/ 262477 h 552010"/>
              <a:gd name="connsiteX478" fmla="*/ 0 w 800354"/>
              <a:gd name="connsiteY478" fmla="*/ 277015 h 552010"/>
              <a:gd name="connsiteX479" fmla="*/ 14537 w 800354"/>
              <a:gd name="connsiteY479" fmla="*/ 291552 h 552010"/>
              <a:gd name="connsiteX480" fmla="*/ 785817 w 800354"/>
              <a:gd name="connsiteY480" fmla="*/ 342029 h 552010"/>
              <a:gd name="connsiteX481" fmla="*/ 800354 w 800354"/>
              <a:gd name="connsiteY481" fmla="*/ 327492 h 552010"/>
              <a:gd name="connsiteX482" fmla="*/ 785817 w 800354"/>
              <a:gd name="connsiteY482" fmla="*/ 312955 h 552010"/>
              <a:gd name="connsiteX483" fmla="*/ 771280 w 800354"/>
              <a:gd name="connsiteY483" fmla="*/ 327492 h 552010"/>
              <a:gd name="connsiteX484" fmla="*/ 785817 w 800354"/>
              <a:gd name="connsiteY484" fmla="*/ 342029 h 552010"/>
              <a:gd name="connsiteX485" fmla="*/ 734401 w 800354"/>
              <a:gd name="connsiteY485" fmla="*/ 342029 h 552010"/>
              <a:gd name="connsiteX486" fmla="*/ 748938 w 800354"/>
              <a:gd name="connsiteY486" fmla="*/ 327492 h 552010"/>
              <a:gd name="connsiteX487" fmla="*/ 734401 w 800354"/>
              <a:gd name="connsiteY487" fmla="*/ 312955 h 552010"/>
              <a:gd name="connsiteX488" fmla="*/ 719864 w 800354"/>
              <a:gd name="connsiteY488" fmla="*/ 327492 h 552010"/>
              <a:gd name="connsiteX489" fmla="*/ 734401 w 800354"/>
              <a:gd name="connsiteY489" fmla="*/ 342029 h 552010"/>
              <a:gd name="connsiteX490" fmla="*/ 682983 w 800354"/>
              <a:gd name="connsiteY490" fmla="*/ 342029 h 552010"/>
              <a:gd name="connsiteX491" fmla="*/ 697521 w 800354"/>
              <a:gd name="connsiteY491" fmla="*/ 327492 h 552010"/>
              <a:gd name="connsiteX492" fmla="*/ 682983 w 800354"/>
              <a:gd name="connsiteY492" fmla="*/ 312955 h 552010"/>
              <a:gd name="connsiteX493" fmla="*/ 668446 w 800354"/>
              <a:gd name="connsiteY493" fmla="*/ 327492 h 552010"/>
              <a:gd name="connsiteX494" fmla="*/ 682983 w 800354"/>
              <a:gd name="connsiteY494" fmla="*/ 342029 h 552010"/>
              <a:gd name="connsiteX495" fmla="*/ 631565 w 800354"/>
              <a:gd name="connsiteY495" fmla="*/ 342029 h 552010"/>
              <a:gd name="connsiteX496" fmla="*/ 646102 w 800354"/>
              <a:gd name="connsiteY496" fmla="*/ 327492 h 552010"/>
              <a:gd name="connsiteX497" fmla="*/ 631565 w 800354"/>
              <a:gd name="connsiteY497" fmla="*/ 312955 h 552010"/>
              <a:gd name="connsiteX498" fmla="*/ 617027 w 800354"/>
              <a:gd name="connsiteY498" fmla="*/ 327492 h 552010"/>
              <a:gd name="connsiteX499" fmla="*/ 631565 w 800354"/>
              <a:gd name="connsiteY499" fmla="*/ 342029 h 552010"/>
              <a:gd name="connsiteX500" fmla="*/ 580146 w 800354"/>
              <a:gd name="connsiteY500" fmla="*/ 342029 h 552010"/>
              <a:gd name="connsiteX501" fmla="*/ 594683 w 800354"/>
              <a:gd name="connsiteY501" fmla="*/ 327492 h 552010"/>
              <a:gd name="connsiteX502" fmla="*/ 580146 w 800354"/>
              <a:gd name="connsiteY502" fmla="*/ 312955 h 552010"/>
              <a:gd name="connsiteX503" fmla="*/ 565608 w 800354"/>
              <a:gd name="connsiteY503" fmla="*/ 327492 h 552010"/>
              <a:gd name="connsiteX504" fmla="*/ 580146 w 800354"/>
              <a:gd name="connsiteY504" fmla="*/ 342029 h 552010"/>
              <a:gd name="connsiteX505" fmla="*/ 528726 w 800354"/>
              <a:gd name="connsiteY505" fmla="*/ 342029 h 552010"/>
              <a:gd name="connsiteX506" fmla="*/ 543263 w 800354"/>
              <a:gd name="connsiteY506" fmla="*/ 327492 h 552010"/>
              <a:gd name="connsiteX507" fmla="*/ 528726 w 800354"/>
              <a:gd name="connsiteY507" fmla="*/ 312955 h 552010"/>
              <a:gd name="connsiteX508" fmla="*/ 514189 w 800354"/>
              <a:gd name="connsiteY508" fmla="*/ 327492 h 552010"/>
              <a:gd name="connsiteX509" fmla="*/ 528726 w 800354"/>
              <a:gd name="connsiteY509" fmla="*/ 342029 h 552010"/>
              <a:gd name="connsiteX510" fmla="*/ 477307 w 800354"/>
              <a:gd name="connsiteY510" fmla="*/ 342029 h 552010"/>
              <a:gd name="connsiteX511" fmla="*/ 491844 w 800354"/>
              <a:gd name="connsiteY511" fmla="*/ 327492 h 552010"/>
              <a:gd name="connsiteX512" fmla="*/ 477307 w 800354"/>
              <a:gd name="connsiteY512" fmla="*/ 312955 h 552010"/>
              <a:gd name="connsiteX513" fmla="*/ 462770 w 800354"/>
              <a:gd name="connsiteY513" fmla="*/ 327492 h 552010"/>
              <a:gd name="connsiteX514" fmla="*/ 477307 w 800354"/>
              <a:gd name="connsiteY514" fmla="*/ 342029 h 552010"/>
              <a:gd name="connsiteX515" fmla="*/ 425888 w 800354"/>
              <a:gd name="connsiteY515" fmla="*/ 342029 h 552010"/>
              <a:gd name="connsiteX516" fmla="*/ 440425 w 800354"/>
              <a:gd name="connsiteY516" fmla="*/ 327492 h 552010"/>
              <a:gd name="connsiteX517" fmla="*/ 425888 w 800354"/>
              <a:gd name="connsiteY517" fmla="*/ 312955 h 552010"/>
              <a:gd name="connsiteX518" fmla="*/ 411351 w 800354"/>
              <a:gd name="connsiteY518" fmla="*/ 327492 h 552010"/>
              <a:gd name="connsiteX519" fmla="*/ 425888 w 800354"/>
              <a:gd name="connsiteY519" fmla="*/ 342029 h 552010"/>
              <a:gd name="connsiteX520" fmla="*/ 374469 w 800354"/>
              <a:gd name="connsiteY520" fmla="*/ 342029 h 552010"/>
              <a:gd name="connsiteX521" fmla="*/ 389006 w 800354"/>
              <a:gd name="connsiteY521" fmla="*/ 327492 h 552010"/>
              <a:gd name="connsiteX522" fmla="*/ 374469 w 800354"/>
              <a:gd name="connsiteY522" fmla="*/ 312955 h 552010"/>
              <a:gd name="connsiteX523" fmla="*/ 359932 w 800354"/>
              <a:gd name="connsiteY523" fmla="*/ 327492 h 552010"/>
              <a:gd name="connsiteX524" fmla="*/ 374469 w 800354"/>
              <a:gd name="connsiteY524" fmla="*/ 342029 h 552010"/>
              <a:gd name="connsiteX525" fmla="*/ 271633 w 800354"/>
              <a:gd name="connsiteY525" fmla="*/ 342029 h 552010"/>
              <a:gd name="connsiteX526" fmla="*/ 286170 w 800354"/>
              <a:gd name="connsiteY526" fmla="*/ 327492 h 552010"/>
              <a:gd name="connsiteX527" fmla="*/ 271633 w 800354"/>
              <a:gd name="connsiteY527" fmla="*/ 312955 h 552010"/>
              <a:gd name="connsiteX528" fmla="*/ 257095 w 800354"/>
              <a:gd name="connsiteY528" fmla="*/ 327492 h 552010"/>
              <a:gd name="connsiteX529" fmla="*/ 271633 w 800354"/>
              <a:gd name="connsiteY529" fmla="*/ 342029 h 552010"/>
              <a:gd name="connsiteX530" fmla="*/ 220214 w 800354"/>
              <a:gd name="connsiteY530" fmla="*/ 342029 h 552010"/>
              <a:gd name="connsiteX531" fmla="*/ 234751 w 800354"/>
              <a:gd name="connsiteY531" fmla="*/ 327492 h 552010"/>
              <a:gd name="connsiteX532" fmla="*/ 220214 w 800354"/>
              <a:gd name="connsiteY532" fmla="*/ 312955 h 552010"/>
              <a:gd name="connsiteX533" fmla="*/ 205676 w 800354"/>
              <a:gd name="connsiteY533" fmla="*/ 327492 h 552010"/>
              <a:gd name="connsiteX534" fmla="*/ 220214 w 800354"/>
              <a:gd name="connsiteY534" fmla="*/ 342029 h 552010"/>
              <a:gd name="connsiteX535" fmla="*/ 168794 w 800354"/>
              <a:gd name="connsiteY535" fmla="*/ 342029 h 552010"/>
              <a:gd name="connsiteX536" fmla="*/ 183331 w 800354"/>
              <a:gd name="connsiteY536" fmla="*/ 327492 h 552010"/>
              <a:gd name="connsiteX537" fmla="*/ 168794 w 800354"/>
              <a:gd name="connsiteY537" fmla="*/ 312955 h 552010"/>
              <a:gd name="connsiteX538" fmla="*/ 154257 w 800354"/>
              <a:gd name="connsiteY538" fmla="*/ 327492 h 552010"/>
              <a:gd name="connsiteX539" fmla="*/ 168794 w 800354"/>
              <a:gd name="connsiteY539" fmla="*/ 342029 h 552010"/>
              <a:gd name="connsiteX540" fmla="*/ 117375 w 800354"/>
              <a:gd name="connsiteY540" fmla="*/ 342029 h 552010"/>
              <a:gd name="connsiteX541" fmla="*/ 131912 w 800354"/>
              <a:gd name="connsiteY541" fmla="*/ 327492 h 552010"/>
              <a:gd name="connsiteX542" fmla="*/ 117375 w 800354"/>
              <a:gd name="connsiteY542" fmla="*/ 312955 h 552010"/>
              <a:gd name="connsiteX543" fmla="*/ 102838 w 800354"/>
              <a:gd name="connsiteY543" fmla="*/ 327492 h 552010"/>
              <a:gd name="connsiteX544" fmla="*/ 117375 w 800354"/>
              <a:gd name="connsiteY544" fmla="*/ 342029 h 552010"/>
              <a:gd name="connsiteX545" fmla="*/ 65956 w 800354"/>
              <a:gd name="connsiteY545" fmla="*/ 342029 h 552010"/>
              <a:gd name="connsiteX546" fmla="*/ 80493 w 800354"/>
              <a:gd name="connsiteY546" fmla="*/ 327492 h 552010"/>
              <a:gd name="connsiteX547" fmla="*/ 65956 w 800354"/>
              <a:gd name="connsiteY547" fmla="*/ 312955 h 552010"/>
              <a:gd name="connsiteX548" fmla="*/ 51419 w 800354"/>
              <a:gd name="connsiteY548" fmla="*/ 327492 h 552010"/>
              <a:gd name="connsiteX549" fmla="*/ 65956 w 800354"/>
              <a:gd name="connsiteY549" fmla="*/ 342029 h 552010"/>
              <a:gd name="connsiteX550" fmla="*/ 14537 w 800354"/>
              <a:gd name="connsiteY550" fmla="*/ 342029 h 552010"/>
              <a:gd name="connsiteX551" fmla="*/ 29074 w 800354"/>
              <a:gd name="connsiteY551" fmla="*/ 327492 h 552010"/>
              <a:gd name="connsiteX552" fmla="*/ 14537 w 800354"/>
              <a:gd name="connsiteY552" fmla="*/ 312955 h 552010"/>
              <a:gd name="connsiteX553" fmla="*/ 0 w 800354"/>
              <a:gd name="connsiteY553" fmla="*/ 327492 h 552010"/>
              <a:gd name="connsiteX554" fmla="*/ 14537 w 800354"/>
              <a:gd name="connsiteY554" fmla="*/ 342029 h 552010"/>
              <a:gd name="connsiteX555" fmla="*/ 785817 w 800354"/>
              <a:gd name="connsiteY555" fmla="*/ 394524 h 552010"/>
              <a:gd name="connsiteX556" fmla="*/ 800354 w 800354"/>
              <a:gd name="connsiteY556" fmla="*/ 379986 h 552010"/>
              <a:gd name="connsiteX557" fmla="*/ 785817 w 800354"/>
              <a:gd name="connsiteY557" fmla="*/ 365449 h 552010"/>
              <a:gd name="connsiteX558" fmla="*/ 771280 w 800354"/>
              <a:gd name="connsiteY558" fmla="*/ 379986 h 552010"/>
              <a:gd name="connsiteX559" fmla="*/ 785817 w 800354"/>
              <a:gd name="connsiteY559" fmla="*/ 394524 h 552010"/>
              <a:gd name="connsiteX560" fmla="*/ 734401 w 800354"/>
              <a:gd name="connsiteY560" fmla="*/ 394524 h 552010"/>
              <a:gd name="connsiteX561" fmla="*/ 748938 w 800354"/>
              <a:gd name="connsiteY561" fmla="*/ 379986 h 552010"/>
              <a:gd name="connsiteX562" fmla="*/ 734401 w 800354"/>
              <a:gd name="connsiteY562" fmla="*/ 365449 h 552010"/>
              <a:gd name="connsiteX563" fmla="*/ 719864 w 800354"/>
              <a:gd name="connsiteY563" fmla="*/ 379986 h 552010"/>
              <a:gd name="connsiteX564" fmla="*/ 734401 w 800354"/>
              <a:gd name="connsiteY564" fmla="*/ 394524 h 552010"/>
              <a:gd name="connsiteX565" fmla="*/ 682983 w 800354"/>
              <a:gd name="connsiteY565" fmla="*/ 394524 h 552010"/>
              <a:gd name="connsiteX566" fmla="*/ 697521 w 800354"/>
              <a:gd name="connsiteY566" fmla="*/ 379986 h 552010"/>
              <a:gd name="connsiteX567" fmla="*/ 682983 w 800354"/>
              <a:gd name="connsiteY567" fmla="*/ 365449 h 552010"/>
              <a:gd name="connsiteX568" fmla="*/ 668446 w 800354"/>
              <a:gd name="connsiteY568" fmla="*/ 379986 h 552010"/>
              <a:gd name="connsiteX569" fmla="*/ 682983 w 800354"/>
              <a:gd name="connsiteY569" fmla="*/ 394524 h 552010"/>
              <a:gd name="connsiteX570" fmla="*/ 631565 w 800354"/>
              <a:gd name="connsiteY570" fmla="*/ 394524 h 552010"/>
              <a:gd name="connsiteX571" fmla="*/ 646102 w 800354"/>
              <a:gd name="connsiteY571" fmla="*/ 379986 h 552010"/>
              <a:gd name="connsiteX572" fmla="*/ 631565 w 800354"/>
              <a:gd name="connsiteY572" fmla="*/ 365449 h 552010"/>
              <a:gd name="connsiteX573" fmla="*/ 617027 w 800354"/>
              <a:gd name="connsiteY573" fmla="*/ 379986 h 552010"/>
              <a:gd name="connsiteX574" fmla="*/ 631565 w 800354"/>
              <a:gd name="connsiteY574" fmla="*/ 394524 h 552010"/>
              <a:gd name="connsiteX575" fmla="*/ 528726 w 800354"/>
              <a:gd name="connsiteY575" fmla="*/ 394524 h 552010"/>
              <a:gd name="connsiteX576" fmla="*/ 543263 w 800354"/>
              <a:gd name="connsiteY576" fmla="*/ 379986 h 552010"/>
              <a:gd name="connsiteX577" fmla="*/ 528726 w 800354"/>
              <a:gd name="connsiteY577" fmla="*/ 365449 h 552010"/>
              <a:gd name="connsiteX578" fmla="*/ 514189 w 800354"/>
              <a:gd name="connsiteY578" fmla="*/ 379986 h 552010"/>
              <a:gd name="connsiteX579" fmla="*/ 528726 w 800354"/>
              <a:gd name="connsiteY579" fmla="*/ 394524 h 552010"/>
              <a:gd name="connsiteX580" fmla="*/ 425888 w 800354"/>
              <a:gd name="connsiteY580" fmla="*/ 394524 h 552010"/>
              <a:gd name="connsiteX581" fmla="*/ 440425 w 800354"/>
              <a:gd name="connsiteY581" fmla="*/ 379986 h 552010"/>
              <a:gd name="connsiteX582" fmla="*/ 425888 w 800354"/>
              <a:gd name="connsiteY582" fmla="*/ 365449 h 552010"/>
              <a:gd name="connsiteX583" fmla="*/ 411351 w 800354"/>
              <a:gd name="connsiteY583" fmla="*/ 379986 h 552010"/>
              <a:gd name="connsiteX584" fmla="*/ 425888 w 800354"/>
              <a:gd name="connsiteY584" fmla="*/ 394524 h 552010"/>
              <a:gd name="connsiteX585" fmla="*/ 374469 w 800354"/>
              <a:gd name="connsiteY585" fmla="*/ 394524 h 552010"/>
              <a:gd name="connsiteX586" fmla="*/ 389006 w 800354"/>
              <a:gd name="connsiteY586" fmla="*/ 379986 h 552010"/>
              <a:gd name="connsiteX587" fmla="*/ 374469 w 800354"/>
              <a:gd name="connsiteY587" fmla="*/ 365449 h 552010"/>
              <a:gd name="connsiteX588" fmla="*/ 359932 w 800354"/>
              <a:gd name="connsiteY588" fmla="*/ 379986 h 552010"/>
              <a:gd name="connsiteX589" fmla="*/ 374469 w 800354"/>
              <a:gd name="connsiteY589" fmla="*/ 394524 h 552010"/>
              <a:gd name="connsiteX590" fmla="*/ 271633 w 800354"/>
              <a:gd name="connsiteY590" fmla="*/ 394524 h 552010"/>
              <a:gd name="connsiteX591" fmla="*/ 286170 w 800354"/>
              <a:gd name="connsiteY591" fmla="*/ 379986 h 552010"/>
              <a:gd name="connsiteX592" fmla="*/ 271633 w 800354"/>
              <a:gd name="connsiteY592" fmla="*/ 365449 h 552010"/>
              <a:gd name="connsiteX593" fmla="*/ 257095 w 800354"/>
              <a:gd name="connsiteY593" fmla="*/ 379986 h 552010"/>
              <a:gd name="connsiteX594" fmla="*/ 271633 w 800354"/>
              <a:gd name="connsiteY594" fmla="*/ 394524 h 552010"/>
              <a:gd name="connsiteX595" fmla="*/ 168794 w 800354"/>
              <a:gd name="connsiteY595" fmla="*/ 394524 h 552010"/>
              <a:gd name="connsiteX596" fmla="*/ 183331 w 800354"/>
              <a:gd name="connsiteY596" fmla="*/ 379986 h 552010"/>
              <a:gd name="connsiteX597" fmla="*/ 168794 w 800354"/>
              <a:gd name="connsiteY597" fmla="*/ 365449 h 552010"/>
              <a:gd name="connsiteX598" fmla="*/ 154257 w 800354"/>
              <a:gd name="connsiteY598" fmla="*/ 379986 h 552010"/>
              <a:gd name="connsiteX599" fmla="*/ 168794 w 800354"/>
              <a:gd name="connsiteY599" fmla="*/ 394524 h 552010"/>
              <a:gd name="connsiteX600" fmla="*/ 117375 w 800354"/>
              <a:gd name="connsiteY600" fmla="*/ 394524 h 552010"/>
              <a:gd name="connsiteX601" fmla="*/ 131912 w 800354"/>
              <a:gd name="connsiteY601" fmla="*/ 379986 h 552010"/>
              <a:gd name="connsiteX602" fmla="*/ 117375 w 800354"/>
              <a:gd name="connsiteY602" fmla="*/ 365449 h 552010"/>
              <a:gd name="connsiteX603" fmla="*/ 102838 w 800354"/>
              <a:gd name="connsiteY603" fmla="*/ 379986 h 552010"/>
              <a:gd name="connsiteX604" fmla="*/ 117375 w 800354"/>
              <a:gd name="connsiteY604" fmla="*/ 394524 h 552010"/>
              <a:gd name="connsiteX605" fmla="*/ 65956 w 800354"/>
              <a:gd name="connsiteY605" fmla="*/ 394524 h 552010"/>
              <a:gd name="connsiteX606" fmla="*/ 80493 w 800354"/>
              <a:gd name="connsiteY606" fmla="*/ 379986 h 552010"/>
              <a:gd name="connsiteX607" fmla="*/ 65956 w 800354"/>
              <a:gd name="connsiteY607" fmla="*/ 365449 h 552010"/>
              <a:gd name="connsiteX608" fmla="*/ 51419 w 800354"/>
              <a:gd name="connsiteY608" fmla="*/ 379986 h 552010"/>
              <a:gd name="connsiteX609" fmla="*/ 65956 w 800354"/>
              <a:gd name="connsiteY609" fmla="*/ 394524 h 552010"/>
              <a:gd name="connsiteX610" fmla="*/ 14537 w 800354"/>
              <a:gd name="connsiteY610" fmla="*/ 394524 h 552010"/>
              <a:gd name="connsiteX611" fmla="*/ 29074 w 800354"/>
              <a:gd name="connsiteY611" fmla="*/ 379986 h 552010"/>
              <a:gd name="connsiteX612" fmla="*/ 14537 w 800354"/>
              <a:gd name="connsiteY612" fmla="*/ 365449 h 552010"/>
              <a:gd name="connsiteX613" fmla="*/ 0 w 800354"/>
              <a:gd name="connsiteY613" fmla="*/ 379986 h 552010"/>
              <a:gd name="connsiteX614" fmla="*/ 14537 w 800354"/>
              <a:gd name="connsiteY614" fmla="*/ 394524 h 552010"/>
              <a:gd name="connsiteX615" fmla="*/ 785817 w 800354"/>
              <a:gd name="connsiteY615" fmla="*/ 449039 h 552010"/>
              <a:gd name="connsiteX616" fmla="*/ 800354 w 800354"/>
              <a:gd name="connsiteY616" fmla="*/ 434502 h 552010"/>
              <a:gd name="connsiteX617" fmla="*/ 785817 w 800354"/>
              <a:gd name="connsiteY617" fmla="*/ 419965 h 552010"/>
              <a:gd name="connsiteX618" fmla="*/ 771280 w 800354"/>
              <a:gd name="connsiteY618" fmla="*/ 434502 h 552010"/>
              <a:gd name="connsiteX619" fmla="*/ 785817 w 800354"/>
              <a:gd name="connsiteY619" fmla="*/ 449039 h 552010"/>
              <a:gd name="connsiteX620" fmla="*/ 734401 w 800354"/>
              <a:gd name="connsiteY620" fmla="*/ 449039 h 552010"/>
              <a:gd name="connsiteX621" fmla="*/ 748938 w 800354"/>
              <a:gd name="connsiteY621" fmla="*/ 434502 h 552010"/>
              <a:gd name="connsiteX622" fmla="*/ 734401 w 800354"/>
              <a:gd name="connsiteY622" fmla="*/ 419965 h 552010"/>
              <a:gd name="connsiteX623" fmla="*/ 719864 w 800354"/>
              <a:gd name="connsiteY623" fmla="*/ 434502 h 552010"/>
              <a:gd name="connsiteX624" fmla="*/ 734401 w 800354"/>
              <a:gd name="connsiteY624" fmla="*/ 449039 h 552010"/>
              <a:gd name="connsiteX625" fmla="*/ 631565 w 800354"/>
              <a:gd name="connsiteY625" fmla="*/ 449039 h 552010"/>
              <a:gd name="connsiteX626" fmla="*/ 646102 w 800354"/>
              <a:gd name="connsiteY626" fmla="*/ 434502 h 552010"/>
              <a:gd name="connsiteX627" fmla="*/ 631565 w 800354"/>
              <a:gd name="connsiteY627" fmla="*/ 419965 h 552010"/>
              <a:gd name="connsiteX628" fmla="*/ 617027 w 800354"/>
              <a:gd name="connsiteY628" fmla="*/ 434502 h 552010"/>
              <a:gd name="connsiteX629" fmla="*/ 631565 w 800354"/>
              <a:gd name="connsiteY629" fmla="*/ 449039 h 552010"/>
              <a:gd name="connsiteX630" fmla="*/ 374469 w 800354"/>
              <a:gd name="connsiteY630" fmla="*/ 449039 h 552010"/>
              <a:gd name="connsiteX631" fmla="*/ 389006 w 800354"/>
              <a:gd name="connsiteY631" fmla="*/ 434502 h 552010"/>
              <a:gd name="connsiteX632" fmla="*/ 374469 w 800354"/>
              <a:gd name="connsiteY632" fmla="*/ 419965 h 552010"/>
              <a:gd name="connsiteX633" fmla="*/ 359932 w 800354"/>
              <a:gd name="connsiteY633" fmla="*/ 434502 h 552010"/>
              <a:gd name="connsiteX634" fmla="*/ 374469 w 800354"/>
              <a:gd name="connsiteY634" fmla="*/ 449039 h 552010"/>
              <a:gd name="connsiteX635" fmla="*/ 271633 w 800354"/>
              <a:gd name="connsiteY635" fmla="*/ 449039 h 552010"/>
              <a:gd name="connsiteX636" fmla="*/ 286170 w 800354"/>
              <a:gd name="connsiteY636" fmla="*/ 434502 h 552010"/>
              <a:gd name="connsiteX637" fmla="*/ 271633 w 800354"/>
              <a:gd name="connsiteY637" fmla="*/ 419965 h 552010"/>
              <a:gd name="connsiteX638" fmla="*/ 257095 w 800354"/>
              <a:gd name="connsiteY638" fmla="*/ 434502 h 552010"/>
              <a:gd name="connsiteX639" fmla="*/ 271633 w 800354"/>
              <a:gd name="connsiteY639" fmla="*/ 449039 h 552010"/>
              <a:gd name="connsiteX640" fmla="*/ 168794 w 800354"/>
              <a:gd name="connsiteY640" fmla="*/ 449039 h 552010"/>
              <a:gd name="connsiteX641" fmla="*/ 183331 w 800354"/>
              <a:gd name="connsiteY641" fmla="*/ 434502 h 552010"/>
              <a:gd name="connsiteX642" fmla="*/ 168794 w 800354"/>
              <a:gd name="connsiteY642" fmla="*/ 419965 h 552010"/>
              <a:gd name="connsiteX643" fmla="*/ 154257 w 800354"/>
              <a:gd name="connsiteY643" fmla="*/ 434502 h 552010"/>
              <a:gd name="connsiteX644" fmla="*/ 168794 w 800354"/>
              <a:gd name="connsiteY644" fmla="*/ 449039 h 552010"/>
              <a:gd name="connsiteX645" fmla="*/ 65956 w 800354"/>
              <a:gd name="connsiteY645" fmla="*/ 449039 h 552010"/>
              <a:gd name="connsiteX646" fmla="*/ 80493 w 800354"/>
              <a:gd name="connsiteY646" fmla="*/ 434502 h 552010"/>
              <a:gd name="connsiteX647" fmla="*/ 65956 w 800354"/>
              <a:gd name="connsiteY647" fmla="*/ 419965 h 552010"/>
              <a:gd name="connsiteX648" fmla="*/ 51419 w 800354"/>
              <a:gd name="connsiteY648" fmla="*/ 434502 h 552010"/>
              <a:gd name="connsiteX649" fmla="*/ 65956 w 800354"/>
              <a:gd name="connsiteY649" fmla="*/ 449039 h 552010"/>
              <a:gd name="connsiteX650" fmla="*/ 14537 w 800354"/>
              <a:gd name="connsiteY650" fmla="*/ 449039 h 552010"/>
              <a:gd name="connsiteX651" fmla="*/ 29074 w 800354"/>
              <a:gd name="connsiteY651" fmla="*/ 434502 h 552010"/>
              <a:gd name="connsiteX652" fmla="*/ 14537 w 800354"/>
              <a:gd name="connsiteY652" fmla="*/ 419965 h 552010"/>
              <a:gd name="connsiteX653" fmla="*/ 0 w 800354"/>
              <a:gd name="connsiteY653" fmla="*/ 434502 h 552010"/>
              <a:gd name="connsiteX654" fmla="*/ 14537 w 800354"/>
              <a:gd name="connsiteY654" fmla="*/ 449039 h 552010"/>
              <a:gd name="connsiteX655" fmla="*/ 734401 w 800354"/>
              <a:gd name="connsiteY655" fmla="*/ 499515 h 552010"/>
              <a:gd name="connsiteX656" fmla="*/ 748938 w 800354"/>
              <a:gd name="connsiteY656" fmla="*/ 484978 h 552010"/>
              <a:gd name="connsiteX657" fmla="*/ 734401 w 800354"/>
              <a:gd name="connsiteY657" fmla="*/ 470441 h 552010"/>
              <a:gd name="connsiteX658" fmla="*/ 719864 w 800354"/>
              <a:gd name="connsiteY658" fmla="*/ 484978 h 552010"/>
              <a:gd name="connsiteX659" fmla="*/ 734401 w 800354"/>
              <a:gd name="connsiteY659" fmla="*/ 499515 h 552010"/>
              <a:gd name="connsiteX660" fmla="*/ 631565 w 800354"/>
              <a:gd name="connsiteY660" fmla="*/ 499515 h 552010"/>
              <a:gd name="connsiteX661" fmla="*/ 646102 w 800354"/>
              <a:gd name="connsiteY661" fmla="*/ 484978 h 552010"/>
              <a:gd name="connsiteX662" fmla="*/ 631565 w 800354"/>
              <a:gd name="connsiteY662" fmla="*/ 470441 h 552010"/>
              <a:gd name="connsiteX663" fmla="*/ 617027 w 800354"/>
              <a:gd name="connsiteY663" fmla="*/ 484978 h 552010"/>
              <a:gd name="connsiteX664" fmla="*/ 631565 w 800354"/>
              <a:gd name="connsiteY664" fmla="*/ 499515 h 552010"/>
              <a:gd name="connsiteX665" fmla="*/ 374469 w 800354"/>
              <a:gd name="connsiteY665" fmla="*/ 499515 h 552010"/>
              <a:gd name="connsiteX666" fmla="*/ 389006 w 800354"/>
              <a:gd name="connsiteY666" fmla="*/ 484978 h 552010"/>
              <a:gd name="connsiteX667" fmla="*/ 374469 w 800354"/>
              <a:gd name="connsiteY667" fmla="*/ 470441 h 552010"/>
              <a:gd name="connsiteX668" fmla="*/ 359932 w 800354"/>
              <a:gd name="connsiteY668" fmla="*/ 484978 h 552010"/>
              <a:gd name="connsiteX669" fmla="*/ 374469 w 800354"/>
              <a:gd name="connsiteY669" fmla="*/ 499515 h 552010"/>
              <a:gd name="connsiteX670" fmla="*/ 168794 w 800354"/>
              <a:gd name="connsiteY670" fmla="*/ 499515 h 552010"/>
              <a:gd name="connsiteX671" fmla="*/ 183331 w 800354"/>
              <a:gd name="connsiteY671" fmla="*/ 484978 h 552010"/>
              <a:gd name="connsiteX672" fmla="*/ 168794 w 800354"/>
              <a:gd name="connsiteY672" fmla="*/ 470441 h 552010"/>
              <a:gd name="connsiteX673" fmla="*/ 154257 w 800354"/>
              <a:gd name="connsiteY673" fmla="*/ 484978 h 552010"/>
              <a:gd name="connsiteX674" fmla="*/ 168794 w 800354"/>
              <a:gd name="connsiteY674" fmla="*/ 499515 h 552010"/>
              <a:gd name="connsiteX675" fmla="*/ 14537 w 800354"/>
              <a:gd name="connsiteY675" fmla="*/ 499515 h 552010"/>
              <a:gd name="connsiteX676" fmla="*/ 29074 w 800354"/>
              <a:gd name="connsiteY676" fmla="*/ 484978 h 552010"/>
              <a:gd name="connsiteX677" fmla="*/ 14537 w 800354"/>
              <a:gd name="connsiteY677" fmla="*/ 470441 h 552010"/>
              <a:gd name="connsiteX678" fmla="*/ 0 w 800354"/>
              <a:gd name="connsiteY678" fmla="*/ 484978 h 552010"/>
              <a:gd name="connsiteX679" fmla="*/ 14537 w 800354"/>
              <a:gd name="connsiteY679" fmla="*/ 499515 h 552010"/>
              <a:gd name="connsiteX680" fmla="*/ 734401 w 800354"/>
              <a:gd name="connsiteY680" fmla="*/ 552010 h 552010"/>
              <a:gd name="connsiteX681" fmla="*/ 748938 w 800354"/>
              <a:gd name="connsiteY681" fmla="*/ 537473 h 552010"/>
              <a:gd name="connsiteX682" fmla="*/ 734401 w 800354"/>
              <a:gd name="connsiteY682" fmla="*/ 522935 h 552010"/>
              <a:gd name="connsiteX683" fmla="*/ 719864 w 800354"/>
              <a:gd name="connsiteY683" fmla="*/ 537473 h 552010"/>
              <a:gd name="connsiteX684" fmla="*/ 734401 w 800354"/>
              <a:gd name="connsiteY684" fmla="*/ 552010 h 552010"/>
              <a:gd name="connsiteX685" fmla="*/ 374469 w 800354"/>
              <a:gd name="connsiteY685" fmla="*/ 552010 h 552010"/>
              <a:gd name="connsiteX686" fmla="*/ 389006 w 800354"/>
              <a:gd name="connsiteY686" fmla="*/ 537473 h 552010"/>
              <a:gd name="connsiteX687" fmla="*/ 374469 w 800354"/>
              <a:gd name="connsiteY687" fmla="*/ 522935 h 552010"/>
              <a:gd name="connsiteX688" fmla="*/ 359932 w 800354"/>
              <a:gd name="connsiteY688" fmla="*/ 537473 h 552010"/>
              <a:gd name="connsiteX689" fmla="*/ 374469 w 800354"/>
              <a:gd name="connsiteY689" fmla="*/ 552010 h 55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Lst>
            <a:rect l="l" t="t" r="r" b="b"/>
            <a:pathLst>
              <a:path w="800354" h="552010">
                <a:moveTo>
                  <a:pt x="785817" y="29075"/>
                </a:moveTo>
                <a:cubicBezTo>
                  <a:pt x="793845" y="29075"/>
                  <a:pt x="800354" y="22566"/>
                  <a:pt x="800354" y="14537"/>
                </a:cubicBezTo>
                <a:cubicBezTo>
                  <a:pt x="800354" y="6509"/>
                  <a:pt x="793845" y="0"/>
                  <a:pt x="785817" y="0"/>
                </a:cubicBezTo>
                <a:cubicBezTo>
                  <a:pt x="777788" y="0"/>
                  <a:pt x="771280" y="6509"/>
                  <a:pt x="771280" y="14537"/>
                </a:cubicBezTo>
                <a:cubicBezTo>
                  <a:pt x="771280" y="22566"/>
                  <a:pt x="777788" y="29075"/>
                  <a:pt x="785817" y="29075"/>
                </a:cubicBezTo>
                <a:close/>
                <a:moveTo>
                  <a:pt x="734401" y="29075"/>
                </a:moveTo>
                <a:cubicBezTo>
                  <a:pt x="742430" y="29075"/>
                  <a:pt x="748938" y="22566"/>
                  <a:pt x="748938" y="14537"/>
                </a:cubicBezTo>
                <a:cubicBezTo>
                  <a:pt x="748938" y="6509"/>
                  <a:pt x="742430" y="0"/>
                  <a:pt x="734401" y="0"/>
                </a:cubicBezTo>
                <a:cubicBezTo>
                  <a:pt x="726373" y="0"/>
                  <a:pt x="719864" y="6509"/>
                  <a:pt x="719864" y="14537"/>
                </a:cubicBezTo>
                <a:cubicBezTo>
                  <a:pt x="719864" y="22566"/>
                  <a:pt x="726373" y="29075"/>
                  <a:pt x="734401" y="29075"/>
                </a:cubicBezTo>
                <a:close/>
                <a:moveTo>
                  <a:pt x="682983" y="29075"/>
                </a:moveTo>
                <a:cubicBezTo>
                  <a:pt x="691012" y="29075"/>
                  <a:pt x="697521" y="22566"/>
                  <a:pt x="697521" y="14537"/>
                </a:cubicBezTo>
                <a:cubicBezTo>
                  <a:pt x="697521" y="6509"/>
                  <a:pt x="691012" y="0"/>
                  <a:pt x="682983" y="0"/>
                </a:cubicBezTo>
                <a:cubicBezTo>
                  <a:pt x="674955" y="0"/>
                  <a:pt x="668446" y="6509"/>
                  <a:pt x="668446" y="14537"/>
                </a:cubicBezTo>
                <a:cubicBezTo>
                  <a:pt x="668446" y="22566"/>
                  <a:pt x="674955" y="29075"/>
                  <a:pt x="682983" y="29075"/>
                </a:cubicBezTo>
                <a:close/>
                <a:moveTo>
                  <a:pt x="631565" y="29075"/>
                </a:moveTo>
                <a:cubicBezTo>
                  <a:pt x="639593" y="29075"/>
                  <a:pt x="646102" y="22566"/>
                  <a:pt x="646102" y="14537"/>
                </a:cubicBezTo>
                <a:cubicBezTo>
                  <a:pt x="646102" y="6509"/>
                  <a:pt x="639593" y="0"/>
                  <a:pt x="631565" y="0"/>
                </a:cubicBezTo>
                <a:cubicBezTo>
                  <a:pt x="623536" y="0"/>
                  <a:pt x="617027" y="6509"/>
                  <a:pt x="617027" y="14537"/>
                </a:cubicBezTo>
                <a:cubicBezTo>
                  <a:pt x="617027" y="22566"/>
                  <a:pt x="623536" y="29075"/>
                  <a:pt x="631565" y="29075"/>
                </a:cubicBezTo>
                <a:close/>
                <a:moveTo>
                  <a:pt x="580146" y="29075"/>
                </a:moveTo>
                <a:cubicBezTo>
                  <a:pt x="588174" y="29075"/>
                  <a:pt x="594683" y="22566"/>
                  <a:pt x="594683" y="14537"/>
                </a:cubicBezTo>
                <a:cubicBezTo>
                  <a:pt x="594683" y="6509"/>
                  <a:pt x="588174" y="0"/>
                  <a:pt x="580146" y="0"/>
                </a:cubicBezTo>
                <a:cubicBezTo>
                  <a:pt x="572117" y="0"/>
                  <a:pt x="565608" y="6509"/>
                  <a:pt x="565608" y="14537"/>
                </a:cubicBezTo>
                <a:cubicBezTo>
                  <a:pt x="565608" y="22566"/>
                  <a:pt x="572117" y="29075"/>
                  <a:pt x="580146" y="29075"/>
                </a:cubicBezTo>
                <a:close/>
                <a:moveTo>
                  <a:pt x="528726" y="29075"/>
                </a:moveTo>
                <a:cubicBezTo>
                  <a:pt x="536754" y="29075"/>
                  <a:pt x="543263" y="22566"/>
                  <a:pt x="543263" y="14537"/>
                </a:cubicBezTo>
                <a:cubicBezTo>
                  <a:pt x="543263" y="6509"/>
                  <a:pt x="536754" y="0"/>
                  <a:pt x="528726" y="0"/>
                </a:cubicBezTo>
                <a:cubicBezTo>
                  <a:pt x="520697" y="0"/>
                  <a:pt x="514189" y="6509"/>
                  <a:pt x="514189" y="14537"/>
                </a:cubicBezTo>
                <a:cubicBezTo>
                  <a:pt x="514189" y="22566"/>
                  <a:pt x="520697" y="29075"/>
                  <a:pt x="528726" y="29075"/>
                </a:cubicBezTo>
                <a:close/>
                <a:moveTo>
                  <a:pt x="477307" y="29075"/>
                </a:moveTo>
                <a:cubicBezTo>
                  <a:pt x="485335" y="29075"/>
                  <a:pt x="491844" y="22566"/>
                  <a:pt x="491844" y="14537"/>
                </a:cubicBezTo>
                <a:cubicBezTo>
                  <a:pt x="491844" y="6509"/>
                  <a:pt x="485335" y="0"/>
                  <a:pt x="477307" y="0"/>
                </a:cubicBezTo>
                <a:cubicBezTo>
                  <a:pt x="469278" y="0"/>
                  <a:pt x="462770" y="6509"/>
                  <a:pt x="462770" y="14537"/>
                </a:cubicBezTo>
                <a:cubicBezTo>
                  <a:pt x="462770" y="22566"/>
                  <a:pt x="469278" y="29075"/>
                  <a:pt x="477307" y="29075"/>
                </a:cubicBezTo>
                <a:close/>
                <a:moveTo>
                  <a:pt x="425888" y="29075"/>
                </a:moveTo>
                <a:cubicBezTo>
                  <a:pt x="433917" y="29075"/>
                  <a:pt x="440425" y="22566"/>
                  <a:pt x="440425" y="14537"/>
                </a:cubicBezTo>
                <a:cubicBezTo>
                  <a:pt x="440425" y="6509"/>
                  <a:pt x="433917" y="0"/>
                  <a:pt x="425888" y="0"/>
                </a:cubicBezTo>
                <a:cubicBezTo>
                  <a:pt x="417860" y="0"/>
                  <a:pt x="411351" y="6509"/>
                  <a:pt x="411351" y="14537"/>
                </a:cubicBezTo>
                <a:cubicBezTo>
                  <a:pt x="411351" y="22566"/>
                  <a:pt x="417860" y="29075"/>
                  <a:pt x="425888" y="29075"/>
                </a:cubicBezTo>
                <a:close/>
                <a:moveTo>
                  <a:pt x="374469" y="29075"/>
                </a:moveTo>
                <a:cubicBezTo>
                  <a:pt x="382498" y="29075"/>
                  <a:pt x="389006" y="22566"/>
                  <a:pt x="389006" y="14537"/>
                </a:cubicBezTo>
                <a:cubicBezTo>
                  <a:pt x="389006" y="6509"/>
                  <a:pt x="382498" y="0"/>
                  <a:pt x="374469" y="0"/>
                </a:cubicBezTo>
                <a:cubicBezTo>
                  <a:pt x="366441" y="0"/>
                  <a:pt x="359932" y="6509"/>
                  <a:pt x="359932" y="14537"/>
                </a:cubicBezTo>
                <a:cubicBezTo>
                  <a:pt x="359932" y="22566"/>
                  <a:pt x="366441" y="29075"/>
                  <a:pt x="374469" y="29075"/>
                </a:cubicBezTo>
                <a:close/>
                <a:moveTo>
                  <a:pt x="323051" y="29075"/>
                </a:moveTo>
                <a:cubicBezTo>
                  <a:pt x="331080" y="29075"/>
                  <a:pt x="337589" y="22566"/>
                  <a:pt x="337589" y="14537"/>
                </a:cubicBezTo>
                <a:cubicBezTo>
                  <a:pt x="337589" y="6509"/>
                  <a:pt x="331080" y="0"/>
                  <a:pt x="323051" y="0"/>
                </a:cubicBezTo>
                <a:cubicBezTo>
                  <a:pt x="315023" y="0"/>
                  <a:pt x="308514" y="6509"/>
                  <a:pt x="308514" y="14537"/>
                </a:cubicBezTo>
                <a:cubicBezTo>
                  <a:pt x="308514" y="22566"/>
                  <a:pt x="315023" y="29075"/>
                  <a:pt x="323051" y="29075"/>
                </a:cubicBezTo>
                <a:close/>
                <a:moveTo>
                  <a:pt x="271633" y="29075"/>
                </a:moveTo>
                <a:cubicBezTo>
                  <a:pt x="279661" y="29075"/>
                  <a:pt x="286170" y="22566"/>
                  <a:pt x="286170" y="14537"/>
                </a:cubicBezTo>
                <a:cubicBezTo>
                  <a:pt x="286170" y="6509"/>
                  <a:pt x="279661" y="0"/>
                  <a:pt x="271633" y="0"/>
                </a:cubicBezTo>
                <a:cubicBezTo>
                  <a:pt x="263604" y="0"/>
                  <a:pt x="257095" y="6509"/>
                  <a:pt x="257095" y="14537"/>
                </a:cubicBezTo>
                <a:cubicBezTo>
                  <a:pt x="257095" y="22566"/>
                  <a:pt x="263604" y="29075"/>
                  <a:pt x="271633" y="29075"/>
                </a:cubicBezTo>
                <a:close/>
                <a:moveTo>
                  <a:pt x="220214" y="29075"/>
                </a:moveTo>
                <a:cubicBezTo>
                  <a:pt x="228242" y="29075"/>
                  <a:pt x="234751" y="22566"/>
                  <a:pt x="234751" y="14537"/>
                </a:cubicBezTo>
                <a:cubicBezTo>
                  <a:pt x="234751" y="6509"/>
                  <a:pt x="228242" y="0"/>
                  <a:pt x="220214" y="0"/>
                </a:cubicBezTo>
                <a:cubicBezTo>
                  <a:pt x="212185" y="0"/>
                  <a:pt x="205676" y="6509"/>
                  <a:pt x="205676" y="14537"/>
                </a:cubicBezTo>
                <a:cubicBezTo>
                  <a:pt x="205676" y="22566"/>
                  <a:pt x="212185" y="29075"/>
                  <a:pt x="220214" y="29075"/>
                </a:cubicBezTo>
                <a:close/>
                <a:moveTo>
                  <a:pt x="168794" y="29075"/>
                </a:moveTo>
                <a:cubicBezTo>
                  <a:pt x="176822" y="29075"/>
                  <a:pt x="183331" y="22566"/>
                  <a:pt x="183331" y="14537"/>
                </a:cubicBezTo>
                <a:cubicBezTo>
                  <a:pt x="183331" y="6509"/>
                  <a:pt x="176822" y="0"/>
                  <a:pt x="168794" y="0"/>
                </a:cubicBezTo>
                <a:cubicBezTo>
                  <a:pt x="160765" y="0"/>
                  <a:pt x="154257" y="6509"/>
                  <a:pt x="154257" y="14537"/>
                </a:cubicBezTo>
                <a:cubicBezTo>
                  <a:pt x="154257" y="22566"/>
                  <a:pt x="160765" y="29075"/>
                  <a:pt x="168794" y="29075"/>
                </a:cubicBezTo>
                <a:close/>
                <a:moveTo>
                  <a:pt x="117375" y="29075"/>
                </a:moveTo>
                <a:cubicBezTo>
                  <a:pt x="125404" y="29075"/>
                  <a:pt x="131912" y="22566"/>
                  <a:pt x="131912" y="14537"/>
                </a:cubicBezTo>
                <a:cubicBezTo>
                  <a:pt x="131912" y="6509"/>
                  <a:pt x="125404" y="0"/>
                  <a:pt x="117375" y="0"/>
                </a:cubicBezTo>
                <a:cubicBezTo>
                  <a:pt x="109346" y="0"/>
                  <a:pt x="102838" y="6509"/>
                  <a:pt x="102838" y="14537"/>
                </a:cubicBezTo>
                <a:cubicBezTo>
                  <a:pt x="102838" y="22566"/>
                  <a:pt x="109346" y="29075"/>
                  <a:pt x="117375" y="29075"/>
                </a:cubicBezTo>
                <a:close/>
                <a:moveTo>
                  <a:pt x="65956" y="29075"/>
                </a:moveTo>
                <a:cubicBezTo>
                  <a:pt x="73985" y="29075"/>
                  <a:pt x="80493" y="22566"/>
                  <a:pt x="80493" y="14537"/>
                </a:cubicBezTo>
                <a:cubicBezTo>
                  <a:pt x="80493" y="6509"/>
                  <a:pt x="73985" y="0"/>
                  <a:pt x="65956" y="0"/>
                </a:cubicBezTo>
                <a:cubicBezTo>
                  <a:pt x="57928" y="0"/>
                  <a:pt x="51419" y="6509"/>
                  <a:pt x="51419" y="14537"/>
                </a:cubicBezTo>
                <a:cubicBezTo>
                  <a:pt x="51419" y="22566"/>
                  <a:pt x="57928" y="29075"/>
                  <a:pt x="65956" y="29075"/>
                </a:cubicBezTo>
                <a:close/>
                <a:moveTo>
                  <a:pt x="14537" y="29075"/>
                </a:moveTo>
                <a:cubicBezTo>
                  <a:pt x="22566" y="29075"/>
                  <a:pt x="29074" y="22566"/>
                  <a:pt x="29074" y="14537"/>
                </a:cubicBezTo>
                <a:cubicBezTo>
                  <a:pt x="29074" y="6509"/>
                  <a:pt x="22566" y="0"/>
                  <a:pt x="14537" y="0"/>
                </a:cubicBezTo>
                <a:cubicBezTo>
                  <a:pt x="6509" y="0"/>
                  <a:pt x="0" y="6509"/>
                  <a:pt x="0" y="14537"/>
                </a:cubicBezTo>
                <a:cubicBezTo>
                  <a:pt x="0" y="22566"/>
                  <a:pt x="6509" y="29075"/>
                  <a:pt x="14537" y="29075"/>
                </a:cubicBezTo>
                <a:close/>
                <a:moveTo>
                  <a:pt x="785817" y="81571"/>
                </a:moveTo>
                <a:cubicBezTo>
                  <a:pt x="793845" y="81571"/>
                  <a:pt x="800354" y="75062"/>
                  <a:pt x="800354" y="67034"/>
                </a:cubicBezTo>
                <a:cubicBezTo>
                  <a:pt x="800354" y="59005"/>
                  <a:pt x="793845" y="52497"/>
                  <a:pt x="785817" y="52497"/>
                </a:cubicBezTo>
                <a:cubicBezTo>
                  <a:pt x="777788" y="52497"/>
                  <a:pt x="771280" y="59005"/>
                  <a:pt x="771280" y="67034"/>
                </a:cubicBezTo>
                <a:cubicBezTo>
                  <a:pt x="771280" y="75062"/>
                  <a:pt x="777788" y="81571"/>
                  <a:pt x="785817" y="81571"/>
                </a:cubicBezTo>
                <a:close/>
                <a:moveTo>
                  <a:pt x="734401" y="81571"/>
                </a:moveTo>
                <a:cubicBezTo>
                  <a:pt x="742430" y="81571"/>
                  <a:pt x="748938" y="75062"/>
                  <a:pt x="748938" y="67034"/>
                </a:cubicBezTo>
                <a:cubicBezTo>
                  <a:pt x="748938" y="59005"/>
                  <a:pt x="742430" y="52497"/>
                  <a:pt x="734401" y="52497"/>
                </a:cubicBezTo>
                <a:cubicBezTo>
                  <a:pt x="726373" y="52497"/>
                  <a:pt x="719864" y="59005"/>
                  <a:pt x="719864" y="67034"/>
                </a:cubicBezTo>
                <a:cubicBezTo>
                  <a:pt x="719864" y="75062"/>
                  <a:pt x="726373" y="81571"/>
                  <a:pt x="734401" y="81571"/>
                </a:cubicBezTo>
                <a:close/>
                <a:moveTo>
                  <a:pt x="682983" y="81571"/>
                </a:moveTo>
                <a:cubicBezTo>
                  <a:pt x="691012" y="81571"/>
                  <a:pt x="697521" y="75062"/>
                  <a:pt x="697521" y="67034"/>
                </a:cubicBezTo>
                <a:cubicBezTo>
                  <a:pt x="697521" y="59005"/>
                  <a:pt x="691012" y="52497"/>
                  <a:pt x="682983" y="52497"/>
                </a:cubicBezTo>
                <a:cubicBezTo>
                  <a:pt x="674955" y="52497"/>
                  <a:pt x="668446" y="59005"/>
                  <a:pt x="668446" y="67034"/>
                </a:cubicBezTo>
                <a:cubicBezTo>
                  <a:pt x="668446" y="75062"/>
                  <a:pt x="674955" y="81571"/>
                  <a:pt x="682983" y="81571"/>
                </a:cubicBezTo>
                <a:close/>
                <a:moveTo>
                  <a:pt x="631565" y="81571"/>
                </a:moveTo>
                <a:cubicBezTo>
                  <a:pt x="639593" y="81571"/>
                  <a:pt x="646102" y="75062"/>
                  <a:pt x="646102" y="67034"/>
                </a:cubicBezTo>
                <a:cubicBezTo>
                  <a:pt x="646102" y="59005"/>
                  <a:pt x="639593" y="52497"/>
                  <a:pt x="631565" y="52497"/>
                </a:cubicBezTo>
                <a:cubicBezTo>
                  <a:pt x="623536" y="52497"/>
                  <a:pt x="617027" y="59005"/>
                  <a:pt x="617027" y="67034"/>
                </a:cubicBezTo>
                <a:cubicBezTo>
                  <a:pt x="617027" y="75062"/>
                  <a:pt x="623536" y="81571"/>
                  <a:pt x="631565" y="81571"/>
                </a:cubicBezTo>
                <a:close/>
                <a:moveTo>
                  <a:pt x="580146" y="81571"/>
                </a:moveTo>
                <a:cubicBezTo>
                  <a:pt x="588174" y="81571"/>
                  <a:pt x="594683" y="75062"/>
                  <a:pt x="594683" y="67034"/>
                </a:cubicBezTo>
                <a:cubicBezTo>
                  <a:pt x="594683" y="59005"/>
                  <a:pt x="588174" y="52497"/>
                  <a:pt x="580146" y="52497"/>
                </a:cubicBezTo>
                <a:cubicBezTo>
                  <a:pt x="572117" y="52497"/>
                  <a:pt x="565608" y="59005"/>
                  <a:pt x="565608" y="67034"/>
                </a:cubicBezTo>
                <a:cubicBezTo>
                  <a:pt x="565608" y="75062"/>
                  <a:pt x="572117" y="81571"/>
                  <a:pt x="580146" y="81571"/>
                </a:cubicBezTo>
                <a:close/>
                <a:moveTo>
                  <a:pt x="528726" y="81571"/>
                </a:moveTo>
                <a:cubicBezTo>
                  <a:pt x="536754" y="81571"/>
                  <a:pt x="543263" y="75062"/>
                  <a:pt x="543263" y="67034"/>
                </a:cubicBezTo>
                <a:cubicBezTo>
                  <a:pt x="543263" y="59005"/>
                  <a:pt x="536754" y="52497"/>
                  <a:pt x="528726" y="52497"/>
                </a:cubicBezTo>
                <a:cubicBezTo>
                  <a:pt x="520697" y="52497"/>
                  <a:pt x="514189" y="59005"/>
                  <a:pt x="514189" y="67034"/>
                </a:cubicBezTo>
                <a:cubicBezTo>
                  <a:pt x="514189" y="75062"/>
                  <a:pt x="520697" y="81571"/>
                  <a:pt x="528726" y="81571"/>
                </a:cubicBezTo>
                <a:close/>
                <a:moveTo>
                  <a:pt x="477307" y="81571"/>
                </a:moveTo>
                <a:cubicBezTo>
                  <a:pt x="485335" y="81571"/>
                  <a:pt x="491844" y="75062"/>
                  <a:pt x="491844" y="67034"/>
                </a:cubicBezTo>
                <a:cubicBezTo>
                  <a:pt x="491844" y="59005"/>
                  <a:pt x="485335" y="52497"/>
                  <a:pt x="477307" y="52497"/>
                </a:cubicBezTo>
                <a:cubicBezTo>
                  <a:pt x="469278" y="52497"/>
                  <a:pt x="462770" y="59005"/>
                  <a:pt x="462770" y="67034"/>
                </a:cubicBezTo>
                <a:cubicBezTo>
                  <a:pt x="462770" y="75062"/>
                  <a:pt x="469278" y="81571"/>
                  <a:pt x="477307" y="81571"/>
                </a:cubicBezTo>
                <a:close/>
                <a:moveTo>
                  <a:pt x="425888" y="81571"/>
                </a:moveTo>
                <a:cubicBezTo>
                  <a:pt x="433917" y="81571"/>
                  <a:pt x="440425" y="75062"/>
                  <a:pt x="440425" y="67034"/>
                </a:cubicBezTo>
                <a:cubicBezTo>
                  <a:pt x="440425" y="59005"/>
                  <a:pt x="433917" y="52497"/>
                  <a:pt x="425888" y="52497"/>
                </a:cubicBezTo>
                <a:cubicBezTo>
                  <a:pt x="417860" y="52497"/>
                  <a:pt x="411351" y="59005"/>
                  <a:pt x="411351" y="67034"/>
                </a:cubicBezTo>
                <a:cubicBezTo>
                  <a:pt x="411351" y="75062"/>
                  <a:pt x="417860" y="81571"/>
                  <a:pt x="425888" y="81571"/>
                </a:cubicBezTo>
                <a:close/>
                <a:moveTo>
                  <a:pt x="374469" y="81571"/>
                </a:moveTo>
                <a:cubicBezTo>
                  <a:pt x="382498" y="81571"/>
                  <a:pt x="389006" y="75062"/>
                  <a:pt x="389006" y="67034"/>
                </a:cubicBezTo>
                <a:cubicBezTo>
                  <a:pt x="389006" y="59005"/>
                  <a:pt x="382498" y="52497"/>
                  <a:pt x="374469" y="52497"/>
                </a:cubicBezTo>
                <a:cubicBezTo>
                  <a:pt x="366441" y="52497"/>
                  <a:pt x="359932" y="59005"/>
                  <a:pt x="359932" y="67034"/>
                </a:cubicBezTo>
                <a:cubicBezTo>
                  <a:pt x="359932" y="75062"/>
                  <a:pt x="366441" y="81571"/>
                  <a:pt x="374469" y="81571"/>
                </a:cubicBezTo>
                <a:close/>
                <a:moveTo>
                  <a:pt x="323051" y="81571"/>
                </a:moveTo>
                <a:cubicBezTo>
                  <a:pt x="331080" y="81571"/>
                  <a:pt x="337589" y="75062"/>
                  <a:pt x="337589" y="67034"/>
                </a:cubicBezTo>
                <a:cubicBezTo>
                  <a:pt x="337589" y="59005"/>
                  <a:pt x="331080" y="52497"/>
                  <a:pt x="323051" y="52497"/>
                </a:cubicBezTo>
                <a:cubicBezTo>
                  <a:pt x="315023" y="52497"/>
                  <a:pt x="308514" y="59005"/>
                  <a:pt x="308514" y="67034"/>
                </a:cubicBezTo>
                <a:cubicBezTo>
                  <a:pt x="308514" y="75062"/>
                  <a:pt x="315023" y="81571"/>
                  <a:pt x="323051" y="81571"/>
                </a:cubicBezTo>
                <a:close/>
                <a:moveTo>
                  <a:pt x="271633" y="81571"/>
                </a:moveTo>
                <a:cubicBezTo>
                  <a:pt x="279661" y="81571"/>
                  <a:pt x="286170" y="75062"/>
                  <a:pt x="286170" y="67034"/>
                </a:cubicBezTo>
                <a:cubicBezTo>
                  <a:pt x="286170" y="59005"/>
                  <a:pt x="279661" y="52497"/>
                  <a:pt x="271633" y="52497"/>
                </a:cubicBezTo>
                <a:cubicBezTo>
                  <a:pt x="263604" y="52497"/>
                  <a:pt x="257095" y="59005"/>
                  <a:pt x="257095" y="67034"/>
                </a:cubicBezTo>
                <a:cubicBezTo>
                  <a:pt x="257095" y="75062"/>
                  <a:pt x="263604" y="81571"/>
                  <a:pt x="271633" y="81571"/>
                </a:cubicBezTo>
                <a:close/>
                <a:moveTo>
                  <a:pt x="220214" y="81571"/>
                </a:moveTo>
                <a:cubicBezTo>
                  <a:pt x="228242" y="81571"/>
                  <a:pt x="234751" y="75062"/>
                  <a:pt x="234751" y="67034"/>
                </a:cubicBezTo>
                <a:cubicBezTo>
                  <a:pt x="234751" y="59005"/>
                  <a:pt x="228242" y="52497"/>
                  <a:pt x="220214" y="52497"/>
                </a:cubicBezTo>
                <a:cubicBezTo>
                  <a:pt x="212185" y="52497"/>
                  <a:pt x="205676" y="59005"/>
                  <a:pt x="205676" y="67034"/>
                </a:cubicBezTo>
                <a:cubicBezTo>
                  <a:pt x="205676" y="75062"/>
                  <a:pt x="212185" y="81571"/>
                  <a:pt x="220214" y="81571"/>
                </a:cubicBezTo>
                <a:close/>
                <a:moveTo>
                  <a:pt x="168794" y="81571"/>
                </a:moveTo>
                <a:cubicBezTo>
                  <a:pt x="176822" y="81571"/>
                  <a:pt x="183331" y="75062"/>
                  <a:pt x="183331" y="67034"/>
                </a:cubicBezTo>
                <a:cubicBezTo>
                  <a:pt x="183331" y="59005"/>
                  <a:pt x="176822" y="52497"/>
                  <a:pt x="168794" y="52497"/>
                </a:cubicBezTo>
                <a:cubicBezTo>
                  <a:pt x="160765" y="52497"/>
                  <a:pt x="154257" y="59005"/>
                  <a:pt x="154257" y="67034"/>
                </a:cubicBezTo>
                <a:cubicBezTo>
                  <a:pt x="154257" y="75062"/>
                  <a:pt x="160765" y="81571"/>
                  <a:pt x="168794" y="81571"/>
                </a:cubicBezTo>
                <a:close/>
                <a:moveTo>
                  <a:pt x="117375" y="81571"/>
                </a:moveTo>
                <a:cubicBezTo>
                  <a:pt x="125404" y="81571"/>
                  <a:pt x="131912" y="75062"/>
                  <a:pt x="131912" y="67034"/>
                </a:cubicBezTo>
                <a:cubicBezTo>
                  <a:pt x="131912" y="59005"/>
                  <a:pt x="125404" y="52497"/>
                  <a:pt x="117375" y="52497"/>
                </a:cubicBezTo>
                <a:cubicBezTo>
                  <a:pt x="109346" y="52497"/>
                  <a:pt x="102838" y="59005"/>
                  <a:pt x="102838" y="67034"/>
                </a:cubicBezTo>
                <a:cubicBezTo>
                  <a:pt x="102838" y="75062"/>
                  <a:pt x="109346" y="81571"/>
                  <a:pt x="117375" y="81571"/>
                </a:cubicBezTo>
                <a:close/>
                <a:moveTo>
                  <a:pt x="65956" y="81571"/>
                </a:moveTo>
                <a:cubicBezTo>
                  <a:pt x="73985" y="81571"/>
                  <a:pt x="80493" y="75062"/>
                  <a:pt x="80493" y="67034"/>
                </a:cubicBezTo>
                <a:cubicBezTo>
                  <a:pt x="80493" y="59005"/>
                  <a:pt x="73985" y="52497"/>
                  <a:pt x="65956" y="52497"/>
                </a:cubicBezTo>
                <a:cubicBezTo>
                  <a:pt x="57928" y="52497"/>
                  <a:pt x="51419" y="59005"/>
                  <a:pt x="51419" y="67034"/>
                </a:cubicBezTo>
                <a:cubicBezTo>
                  <a:pt x="51419" y="75062"/>
                  <a:pt x="57928" y="81571"/>
                  <a:pt x="65956" y="81571"/>
                </a:cubicBezTo>
                <a:close/>
                <a:moveTo>
                  <a:pt x="14537" y="81571"/>
                </a:moveTo>
                <a:cubicBezTo>
                  <a:pt x="22566" y="81571"/>
                  <a:pt x="29074" y="75062"/>
                  <a:pt x="29074" y="67034"/>
                </a:cubicBezTo>
                <a:cubicBezTo>
                  <a:pt x="29074" y="59005"/>
                  <a:pt x="22566" y="52497"/>
                  <a:pt x="14537" y="52497"/>
                </a:cubicBezTo>
                <a:cubicBezTo>
                  <a:pt x="6509" y="52497"/>
                  <a:pt x="0" y="59005"/>
                  <a:pt x="0" y="67034"/>
                </a:cubicBezTo>
                <a:cubicBezTo>
                  <a:pt x="0" y="75062"/>
                  <a:pt x="6509" y="81571"/>
                  <a:pt x="14537" y="81571"/>
                </a:cubicBezTo>
                <a:close/>
                <a:moveTo>
                  <a:pt x="785817" y="136085"/>
                </a:moveTo>
                <a:cubicBezTo>
                  <a:pt x="793845" y="136085"/>
                  <a:pt x="800354" y="129576"/>
                  <a:pt x="800354" y="121547"/>
                </a:cubicBezTo>
                <a:cubicBezTo>
                  <a:pt x="800354" y="113519"/>
                  <a:pt x="793845" y="107010"/>
                  <a:pt x="785817" y="107010"/>
                </a:cubicBezTo>
                <a:cubicBezTo>
                  <a:pt x="777788" y="107010"/>
                  <a:pt x="771280" y="113519"/>
                  <a:pt x="771280" y="121547"/>
                </a:cubicBezTo>
                <a:cubicBezTo>
                  <a:pt x="771280" y="129576"/>
                  <a:pt x="777788" y="136085"/>
                  <a:pt x="785817" y="136085"/>
                </a:cubicBezTo>
                <a:close/>
                <a:moveTo>
                  <a:pt x="734401" y="136085"/>
                </a:moveTo>
                <a:cubicBezTo>
                  <a:pt x="742430" y="136085"/>
                  <a:pt x="748938" y="129576"/>
                  <a:pt x="748938" y="121547"/>
                </a:cubicBezTo>
                <a:cubicBezTo>
                  <a:pt x="748938" y="113519"/>
                  <a:pt x="742430" y="107010"/>
                  <a:pt x="734401" y="107010"/>
                </a:cubicBezTo>
                <a:cubicBezTo>
                  <a:pt x="726373" y="107010"/>
                  <a:pt x="719864" y="113519"/>
                  <a:pt x="719864" y="121547"/>
                </a:cubicBezTo>
                <a:cubicBezTo>
                  <a:pt x="719864" y="129576"/>
                  <a:pt x="726373" y="136085"/>
                  <a:pt x="734401" y="136085"/>
                </a:cubicBezTo>
                <a:close/>
                <a:moveTo>
                  <a:pt x="682983" y="136085"/>
                </a:moveTo>
                <a:cubicBezTo>
                  <a:pt x="691012" y="136085"/>
                  <a:pt x="697521" y="129576"/>
                  <a:pt x="697521" y="121547"/>
                </a:cubicBezTo>
                <a:cubicBezTo>
                  <a:pt x="697521" y="113519"/>
                  <a:pt x="691012" y="107010"/>
                  <a:pt x="682983" y="107010"/>
                </a:cubicBezTo>
                <a:cubicBezTo>
                  <a:pt x="674955" y="107010"/>
                  <a:pt x="668446" y="113519"/>
                  <a:pt x="668446" y="121547"/>
                </a:cubicBezTo>
                <a:cubicBezTo>
                  <a:pt x="668446" y="129576"/>
                  <a:pt x="674955" y="136085"/>
                  <a:pt x="682983" y="136085"/>
                </a:cubicBezTo>
                <a:close/>
                <a:moveTo>
                  <a:pt x="631565" y="136085"/>
                </a:moveTo>
                <a:cubicBezTo>
                  <a:pt x="639593" y="136085"/>
                  <a:pt x="646102" y="129576"/>
                  <a:pt x="646102" y="121547"/>
                </a:cubicBezTo>
                <a:cubicBezTo>
                  <a:pt x="646102" y="113519"/>
                  <a:pt x="639593" y="107010"/>
                  <a:pt x="631565" y="107010"/>
                </a:cubicBezTo>
                <a:cubicBezTo>
                  <a:pt x="623536" y="107010"/>
                  <a:pt x="617027" y="113519"/>
                  <a:pt x="617027" y="121547"/>
                </a:cubicBezTo>
                <a:cubicBezTo>
                  <a:pt x="617027" y="129576"/>
                  <a:pt x="623536" y="136085"/>
                  <a:pt x="631565" y="136085"/>
                </a:cubicBezTo>
                <a:close/>
                <a:moveTo>
                  <a:pt x="580146" y="136085"/>
                </a:moveTo>
                <a:cubicBezTo>
                  <a:pt x="588174" y="136085"/>
                  <a:pt x="594683" y="129576"/>
                  <a:pt x="594683" y="121547"/>
                </a:cubicBezTo>
                <a:cubicBezTo>
                  <a:pt x="594683" y="113519"/>
                  <a:pt x="588174" y="107010"/>
                  <a:pt x="580146" y="107010"/>
                </a:cubicBezTo>
                <a:cubicBezTo>
                  <a:pt x="572117" y="107010"/>
                  <a:pt x="565608" y="113519"/>
                  <a:pt x="565608" y="121547"/>
                </a:cubicBezTo>
                <a:cubicBezTo>
                  <a:pt x="565608" y="129576"/>
                  <a:pt x="572117" y="136085"/>
                  <a:pt x="580146" y="136085"/>
                </a:cubicBezTo>
                <a:close/>
                <a:moveTo>
                  <a:pt x="528726" y="136085"/>
                </a:moveTo>
                <a:cubicBezTo>
                  <a:pt x="536754" y="136085"/>
                  <a:pt x="543263" y="129576"/>
                  <a:pt x="543263" y="121547"/>
                </a:cubicBezTo>
                <a:cubicBezTo>
                  <a:pt x="543263" y="113519"/>
                  <a:pt x="536754" y="107010"/>
                  <a:pt x="528726" y="107010"/>
                </a:cubicBezTo>
                <a:cubicBezTo>
                  <a:pt x="520697" y="107010"/>
                  <a:pt x="514189" y="113519"/>
                  <a:pt x="514189" y="121547"/>
                </a:cubicBezTo>
                <a:cubicBezTo>
                  <a:pt x="514189" y="129576"/>
                  <a:pt x="520697" y="136085"/>
                  <a:pt x="528726" y="136085"/>
                </a:cubicBezTo>
                <a:close/>
                <a:moveTo>
                  <a:pt x="477307" y="136085"/>
                </a:moveTo>
                <a:cubicBezTo>
                  <a:pt x="485335" y="136085"/>
                  <a:pt x="491844" y="129576"/>
                  <a:pt x="491844" y="121547"/>
                </a:cubicBezTo>
                <a:cubicBezTo>
                  <a:pt x="491844" y="113519"/>
                  <a:pt x="485335" y="107010"/>
                  <a:pt x="477307" y="107010"/>
                </a:cubicBezTo>
                <a:cubicBezTo>
                  <a:pt x="469278" y="107010"/>
                  <a:pt x="462770" y="113519"/>
                  <a:pt x="462770" y="121547"/>
                </a:cubicBezTo>
                <a:cubicBezTo>
                  <a:pt x="462770" y="129576"/>
                  <a:pt x="469278" y="136085"/>
                  <a:pt x="477307" y="136085"/>
                </a:cubicBezTo>
                <a:close/>
                <a:moveTo>
                  <a:pt x="425888" y="136085"/>
                </a:moveTo>
                <a:cubicBezTo>
                  <a:pt x="433917" y="136085"/>
                  <a:pt x="440425" y="129576"/>
                  <a:pt x="440425" y="121547"/>
                </a:cubicBezTo>
                <a:cubicBezTo>
                  <a:pt x="440425" y="113519"/>
                  <a:pt x="433917" y="107010"/>
                  <a:pt x="425888" y="107010"/>
                </a:cubicBezTo>
                <a:cubicBezTo>
                  <a:pt x="417860" y="107010"/>
                  <a:pt x="411351" y="113519"/>
                  <a:pt x="411351" y="121547"/>
                </a:cubicBezTo>
                <a:cubicBezTo>
                  <a:pt x="411351" y="129576"/>
                  <a:pt x="417860" y="136085"/>
                  <a:pt x="425888" y="136085"/>
                </a:cubicBezTo>
                <a:close/>
                <a:moveTo>
                  <a:pt x="374469" y="136085"/>
                </a:moveTo>
                <a:cubicBezTo>
                  <a:pt x="382498" y="136085"/>
                  <a:pt x="389006" y="129576"/>
                  <a:pt x="389006" y="121547"/>
                </a:cubicBezTo>
                <a:cubicBezTo>
                  <a:pt x="389006" y="113519"/>
                  <a:pt x="382498" y="107010"/>
                  <a:pt x="374469" y="107010"/>
                </a:cubicBezTo>
                <a:cubicBezTo>
                  <a:pt x="366441" y="107010"/>
                  <a:pt x="359932" y="113519"/>
                  <a:pt x="359932" y="121547"/>
                </a:cubicBezTo>
                <a:cubicBezTo>
                  <a:pt x="359932" y="129576"/>
                  <a:pt x="366441" y="136085"/>
                  <a:pt x="374469" y="136085"/>
                </a:cubicBezTo>
                <a:close/>
                <a:moveTo>
                  <a:pt x="323051" y="136085"/>
                </a:moveTo>
                <a:cubicBezTo>
                  <a:pt x="331080" y="136085"/>
                  <a:pt x="337589" y="129576"/>
                  <a:pt x="337589" y="121547"/>
                </a:cubicBezTo>
                <a:cubicBezTo>
                  <a:pt x="337589" y="113519"/>
                  <a:pt x="331080" y="107010"/>
                  <a:pt x="323051" y="107010"/>
                </a:cubicBezTo>
                <a:cubicBezTo>
                  <a:pt x="315023" y="107010"/>
                  <a:pt x="308514" y="113519"/>
                  <a:pt x="308514" y="121547"/>
                </a:cubicBezTo>
                <a:cubicBezTo>
                  <a:pt x="308514" y="129576"/>
                  <a:pt x="315023" y="136085"/>
                  <a:pt x="323051" y="136085"/>
                </a:cubicBezTo>
                <a:close/>
                <a:moveTo>
                  <a:pt x="271633" y="136085"/>
                </a:moveTo>
                <a:cubicBezTo>
                  <a:pt x="279661" y="136085"/>
                  <a:pt x="286170" y="129576"/>
                  <a:pt x="286170" y="121547"/>
                </a:cubicBezTo>
                <a:cubicBezTo>
                  <a:pt x="286170" y="113519"/>
                  <a:pt x="279661" y="107010"/>
                  <a:pt x="271633" y="107010"/>
                </a:cubicBezTo>
                <a:cubicBezTo>
                  <a:pt x="263604" y="107010"/>
                  <a:pt x="257095" y="113519"/>
                  <a:pt x="257095" y="121547"/>
                </a:cubicBezTo>
                <a:cubicBezTo>
                  <a:pt x="257095" y="129576"/>
                  <a:pt x="263604" y="136085"/>
                  <a:pt x="271633" y="136085"/>
                </a:cubicBezTo>
                <a:close/>
                <a:moveTo>
                  <a:pt x="220214" y="136085"/>
                </a:moveTo>
                <a:cubicBezTo>
                  <a:pt x="228242" y="136085"/>
                  <a:pt x="234751" y="129576"/>
                  <a:pt x="234751" y="121547"/>
                </a:cubicBezTo>
                <a:cubicBezTo>
                  <a:pt x="234751" y="113519"/>
                  <a:pt x="228242" y="107010"/>
                  <a:pt x="220214" y="107010"/>
                </a:cubicBezTo>
                <a:cubicBezTo>
                  <a:pt x="212185" y="107010"/>
                  <a:pt x="205676" y="113519"/>
                  <a:pt x="205676" y="121547"/>
                </a:cubicBezTo>
                <a:cubicBezTo>
                  <a:pt x="205676" y="129576"/>
                  <a:pt x="212185" y="136085"/>
                  <a:pt x="220214" y="136085"/>
                </a:cubicBezTo>
                <a:close/>
                <a:moveTo>
                  <a:pt x="168794" y="136085"/>
                </a:moveTo>
                <a:cubicBezTo>
                  <a:pt x="176822" y="136085"/>
                  <a:pt x="183331" y="129576"/>
                  <a:pt x="183331" y="121547"/>
                </a:cubicBezTo>
                <a:cubicBezTo>
                  <a:pt x="183331" y="113519"/>
                  <a:pt x="176822" y="107010"/>
                  <a:pt x="168794" y="107010"/>
                </a:cubicBezTo>
                <a:cubicBezTo>
                  <a:pt x="160765" y="107010"/>
                  <a:pt x="154257" y="113519"/>
                  <a:pt x="154257" y="121547"/>
                </a:cubicBezTo>
                <a:cubicBezTo>
                  <a:pt x="154257" y="129576"/>
                  <a:pt x="160765" y="136085"/>
                  <a:pt x="168794" y="136085"/>
                </a:cubicBezTo>
                <a:close/>
                <a:moveTo>
                  <a:pt x="117375" y="136085"/>
                </a:moveTo>
                <a:cubicBezTo>
                  <a:pt x="125404" y="136085"/>
                  <a:pt x="131912" y="129576"/>
                  <a:pt x="131912" y="121547"/>
                </a:cubicBezTo>
                <a:cubicBezTo>
                  <a:pt x="131912" y="113519"/>
                  <a:pt x="125404" y="107010"/>
                  <a:pt x="117375" y="107010"/>
                </a:cubicBezTo>
                <a:cubicBezTo>
                  <a:pt x="109346" y="107010"/>
                  <a:pt x="102838" y="113519"/>
                  <a:pt x="102838" y="121547"/>
                </a:cubicBezTo>
                <a:cubicBezTo>
                  <a:pt x="102838" y="129576"/>
                  <a:pt x="109346" y="136085"/>
                  <a:pt x="117375" y="136085"/>
                </a:cubicBezTo>
                <a:close/>
                <a:moveTo>
                  <a:pt x="65956" y="136085"/>
                </a:moveTo>
                <a:cubicBezTo>
                  <a:pt x="73985" y="136085"/>
                  <a:pt x="80493" y="129576"/>
                  <a:pt x="80493" y="121547"/>
                </a:cubicBezTo>
                <a:cubicBezTo>
                  <a:pt x="80493" y="113519"/>
                  <a:pt x="73985" y="107010"/>
                  <a:pt x="65956" y="107010"/>
                </a:cubicBezTo>
                <a:cubicBezTo>
                  <a:pt x="57928" y="107010"/>
                  <a:pt x="51419" y="113519"/>
                  <a:pt x="51419" y="121547"/>
                </a:cubicBezTo>
                <a:cubicBezTo>
                  <a:pt x="51419" y="129576"/>
                  <a:pt x="57928" y="136085"/>
                  <a:pt x="65956" y="136085"/>
                </a:cubicBezTo>
                <a:close/>
                <a:moveTo>
                  <a:pt x="14537" y="136085"/>
                </a:moveTo>
                <a:cubicBezTo>
                  <a:pt x="22566" y="136085"/>
                  <a:pt x="29074" y="129576"/>
                  <a:pt x="29074" y="121547"/>
                </a:cubicBezTo>
                <a:cubicBezTo>
                  <a:pt x="29074" y="113519"/>
                  <a:pt x="22566" y="107010"/>
                  <a:pt x="14537" y="107010"/>
                </a:cubicBezTo>
                <a:cubicBezTo>
                  <a:pt x="6509" y="107010"/>
                  <a:pt x="0" y="113519"/>
                  <a:pt x="0" y="121547"/>
                </a:cubicBezTo>
                <a:cubicBezTo>
                  <a:pt x="0" y="129576"/>
                  <a:pt x="6509" y="136085"/>
                  <a:pt x="14537" y="136085"/>
                </a:cubicBezTo>
                <a:close/>
                <a:moveTo>
                  <a:pt x="785817" y="186562"/>
                </a:moveTo>
                <a:cubicBezTo>
                  <a:pt x="793845" y="186562"/>
                  <a:pt x="800354" y="180053"/>
                  <a:pt x="800354" y="172025"/>
                </a:cubicBezTo>
                <a:cubicBezTo>
                  <a:pt x="800354" y="163996"/>
                  <a:pt x="793845" y="157488"/>
                  <a:pt x="785817" y="157488"/>
                </a:cubicBezTo>
                <a:cubicBezTo>
                  <a:pt x="777788" y="157488"/>
                  <a:pt x="771280" y="163996"/>
                  <a:pt x="771280" y="172025"/>
                </a:cubicBezTo>
                <a:cubicBezTo>
                  <a:pt x="771280" y="180053"/>
                  <a:pt x="777788" y="186562"/>
                  <a:pt x="785817" y="186562"/>
                </a:cubicBezTo>
                <a:close/>
                <a:moveTo>
                  <a:pt x="734401" y="186562"/>
                </a:moveTo>
                <a:cubicBezTo>
                  <a:pt x="742430" y="186562"/>
                  <a:pt x="748938" y="180053"/>
                  <a:pt x="748938" y="172025"/>
                </a:cubicBezTo>
                <a:cubicBezTo>
                  <a:pt x="748938" y="163996"/>
                  <a:pt x="742430" y="157488"/>
                  <a:pt x="734401" y="157488"/>
                </a:cubicBezTo>
                <a:cubicBezTo>
                  <a:pt x="726373" y="157488"/>
                  <a:pt x="719864" y="163996"/>
                  <a:pt x="719864" y="172025"/>
                </a:cubicBezTo>
                <a:cubicBezTo>
                  <a:pt x="719864" y="180053"/>
                  <a:pt x="726373" y="186562"/>
                  <a:pt x="734401" y="186562"/>
                </a:cubicBezTo>
                <a:close/>
                <a:moveTo>
                  <a:pt x="682983" y="186562"/>
                </a:moveTo>
                <a:cubicBezTo>
                  <a:pt x="691012" y="186562"/>
                  <a:pt x="697521" y="180053"/>
                  <a:pt x="697521" y="172025"/>
                </a:cubicBezTo>
                <a:cubicBezTo>
                  <a:pt x="697521" y="163996"/>
                  <a:pt x="691012" y="157488"/>
                  <a:pt x="682983" y="157488"/>
                </a:cubicBezTo>
                <a:cubicBezTo>
                  <a:pt x="674955" y="157488"/>
                  <a:pt x="668446" y="163996"/>
                  <a:pt x="668446" y="172025"/>
                </a:cubicBezTo>
                <a:cubicBezTo>
                  <a:pt x="668446" y="180053"/>
                  <a:pt x="674955" y="186562"/>
                  <a:pt x="682983" y="186562"/>
                </a:cubicBezTo>
                <a:close/>
                <a:moveTo>
                  <a:pt x="631565" y="186562"/>
                </a:moveTo>
                <a:cubicBezTo>
                  <a:pt x="639593" y="186562"/>
                  <a:pt x="646102" y="180053"/>
                  <a:pt x="646102" y="172025"/>
                </a:cubicBezTo>
                <a:cubicBezTo>
                  <a:pt x="646102" y="163996"/>
                  <a:pt x="639593" y="157488"/>
                  <a:pt x="631565" y="157488"/>
                </a:cubicBezTo>
                <a:cubicBezTo>
                  <a:pt x="623536" y="157488"/>
                  <a:pt x="617027" y="163996"/>
                  <a:pt x="617027" y="172025"/>
                </a:cubicBezTo>
                <a:cubicBezTo>
                  <a:pt x="617027" y="180053"/>
                  <a:pt x="623536" y="186562"/>
                  <a:pt x="631565" y="186562"/>
                </a:cubicBezTo>
                <a:close/>
                <a:moveTo>
                  <a:pt x="580146" y="186562"/>
                </a:moveTo>
                <a:cubicBezTo>
                  <a:pt x="588174" y="186562"/>
                  <a:pt x="594683" y="180053"/>
                  <a:pt x="594683" y="172025"/>
                </a:cubicBezTo>
                <a:cubicBezTo>
                  <a:pt x="594683" y="163996"/>
                  <a:pt x="588174" y="157488"/>
                  <a:pt x="580146" y="157488"/>
                </a:cubicBezTo>
                <a:cubicBezTo>
                  <a:pt x="572117" y="157488"/>
                  <a:pt x="565608" y="163996"/>
                  <a:pt x="565608" y="172025"/>
                </a:cubicBezTo>
                <a:cubicBezTo>
                  <a:pt x="565608" y="180053"/>
                  <a:pt x="572117" y="186562"/>
                  <a:pt x="580146" y="186562"/>
                </a:cubicBezTo>
                <a:close/>
                <a:moveTo>
                  <a:pt x="528726" y="186562"/>
                </a:moveTo>
                <a:cubicBezTo>
                  <a:pt x="536754" y="186562"/>
                  <a:pt x="543263" y="180053"/>
                  <a:pt x="543263" y="172025"/>
                </a:cubicBezTo>
                <a:cubicBezTo>
                  <a:pt x="543263" y="163996"/>
                  <a:pt x="536754" y="157488"/>
                  <a:pt x="528726" y="157488"/>
                </a:cubicBezTo>
                <a:cubicBezTo>
                  <a:pt x="520697" y="157488"/>
                  <a:pt x="514189" y="163996"/>
                  <a:pt x="514189" y="172025"/>
                </a:cubicBezTo>
                <a:cubicBezTo>
                  <a:pt x="514189" y="180053"/>
                  <a:pt x="520697" y="186562"/>
                  <a:pt x="528726" y="186562"/>
                </a:cubicBezTo>
                <a:close/>
                <a:moveTo>
                  <a:pt x="477307" y="186562"/>
                </a:moveTo>
                <a:cubicBezTo>
                  <a:pt x="485335" y="186562"/>
                  <a:pt x="491844" y="180053"/>
                  <a:pt x="491844" y="172025"/>
                </a:cubicBezTo>
                <a:cubicBezTo>
                  <a:pt x="491844" y="163996"/>
                  <a:pt x="485335" y="157488"/>
                  <a:pt x="477307" y="157488"/>
                </a:cubicBezTo>
                <a:cubicBezTo>
                  <a:pt x="469278" y="157488"/>
                  <a:pt x="462770" y="163996"/>
                  <a:pt x="462770" y="172025"/>
                </a:cubicBezTo>
                <a:cubicBezTo>
                  <a:pt x="462770" y="180053"/>
                  <a:pt x="469278" y="186562"/>
                  <a:pt x="477307" y="186562"/>
                </a:cubicBezTo>
                <a:close/>
                <a:moveTo>
                  <a:pt x="425888" y="186562"/>
                </a:moveTo>
                <a:cubicBezTo>
                  <a:pt x="433917" y="186562"/>
                  <a:pt x="440425" y="180053"/>
                  <a:pt x="440425" y="172025"/>
                </a:cubicBezTo>
                <a:cubicBezTo>
                  <a:pt x="440425" y="163996"/>
                  <a:pt x="433917" y="157488"/>
                  <a:pt x="425888" y="157488"/>
                </a:cubicBezTo>
                <a:cubicBezTo>
                  <a:pt x="417860" y="157488"/>
                  <a:pt x="411351" y="163996"/>
                  <a:pt x="411351" y="172025"/>
                </a:cubicBezTo>
                <a:cubicBezTo>
                  <a:pt x="411351" y="180053"/>
                  <a:pt x="417860" y="186562"/>
                  <a:pt x="425888" y="186562"/>
                </a:cubicBezTo>
                <a:close/>
                <a:moveTo>
                  <a:pt x="374469" y="186562"/>
                </a:moveTo>
                <a:cubicBezTo>
                  <a:pt x="382498" y="186562"/>
                  <a:pt x="389006" y="180053"/>
                  <a:pt x="389006" y="172025"/>
                </a:cubicBezTo>
                <a:cubicBezTo>
                  <a:pt x="389006" y="163996"/>
                  <a:pt x="382498" y="157488"/>
                  <a:pt x="374469" y="157488"/>
                </a:cubicBezTo>
                <a:cubicBezTo>
                  <a:pt x="366441" y="157488"/>
                  <a:pt x="359932" y="163996"/>
                  <a:pt x="359932" y="172025"/>
                </a:cubicBezTo>
                <a:cubicBezTo>
                  <a:pt x="359932" y="180053"/>
                  <a:pt x="366441" y="186562"/>
                  <a:pt x="374469" y="186562"/>
                </a:cubicBezTo>
                <a:close/>
                <a:moveTo>
                  <a:pt x="323051" y="186562"/>
                </a:moveTo>
                <a:cubicBezTo>
                  <a:pt x="331080" y="186562"/>
                  <a:pt x="337589" y="180053"/>
                  <a:pt x="337589" y="172025"/>
                </a:cubicBezTo>
                <a:cubicBezTo>
                  <a:pt x="337589" y="163996"/>
                  <a:pt x="331080" y="157488"/>
                  <a:pt x="323051" y="157488"/>
                </a:cubicBezTo>
                <a:cubicBezTo>
                  <a:pt x="315023" y="157488"/>
                  <a:pt x="308514" y="163996"/>
                  <a:pt x="308514" y="172025"/>
                </a:cubicBezTo>
                <a:cubicBezTo>
                  <a:pt x="308514" y="180053"/>
                  <a:pt x="315023" y="186562"/>
                  <a:pt x="323051" y="186562"/>
                </a:cubicBezTo>
                <a:close/>
                <a:moveTo>
                  <a:pt x="271633" y="186562"/>
                </a:moveTo>
                <a:cubicBezTo>
                  <a:pt x="279661" y="186562"/>
                  <a:pt x="286170" y="180053"/>
                  <a:pt x="286170" y="172025"/>
                </a:cubicBezTo>
                <a:cubicBezTo>
                  <a:pt x="286170" y="163996"/>
                  <a:pt x="279661" y="157488"/>
                  <a:pt x="271633" y="157488"/>
                </a:cubicBezTo>
                <a:cubicBezTo>
                  <a:pt x="263604" y="157488"/>
                  <a:pt x="257095" y="163996"/>
                  <a:pt x="257095" y="172025"/>
                </a:cubicBezTo>
                <a:cubicBezTo>
                  <a:pt x="257095" y="180053"/>
                  <a:pt x="263604" y="186562"/>
                  <a:pt x="271633" y="186562"/>
                </a:cubicBezTo>
                <a:close/>
                <a:moveTo>
                  <a:pt x="220214" y="186562"/>
                </a:moveTo>
                <a:cubicBezTo>
                  <a:pt x="228242" y="186562"/>
                  <a:pt x="234751" y="180053"/>
                  <a:pt x="234751" y="172025"/>
                </a:cubicBezTo>
                <a:cubicBezTo>
                  <a:pt x="234751" y="163996"/>
                  <a:pt x="228242" y="157488"/>
                  <a:pt x="220214" y="157488"/>
                </a:cubicBezTo>
                <a:cubicBezTo>
                  <a:pt x="212185" y="157488"/>
                  <a:pt x="205676" y="163996"/>
                  <a:pt x="205676" y="172025"/>
                </a:cubicBezTo>
                <a:cubicBezTo>
                  <a:pt x="205676" y="180053"/>
                  <a:pt x="212185" y="186562"/>
                  <a:pt x="220214" y="186562"/>
                </a:cubicBezTo>
                <a:close/>
                <a:moveTo>
                  <a:pt x="168794" y="186562"/>
                </a:moveTo>
                <a:cubicBezTo>
                  <a:pt x="176822" y="186562"/>
                  <a:pt x="183331" y="180053"/>
                  <a:pt x="183331" y="172025"/>
                </a:cubicBezTo>
                <a:cubicBezTo>
                  <a:pt x="183331" y="163996"/>
                  <a:pt x="176822" y="157488"/>
                  <a:pt x="168794" y="157488"/>
                </a:cubicBezTo>
                <a:cubicBezTo>
                  <a:pt x="160765" y="157488"/>
                  <a:pt x="154257" y="163996"/>
                  <a:pt x="154257" y="172025"/>
                </a:cubicBezTo>
                <a:cubicBezTo>
                  <a:pt x="154257" y="180053"/>
                  <a:pt x="160765" y="186562"/>
                  <a:pt x="168794" y="186562"/>
                </a:cubicBezTo>
                <a:close/>
                <a:moveTo>
                  <a:pt x="117375" y="186562"/>
                </a:moveTo>
                <a:cubicBezTo>
                  <a:pt x="125404" y="186562"/>
                  <a:pt x="131912" y="180053"/>
                  <a:pt x="131912" y="172025"/>
                </a:cubicBezTo>
                <a:cubicBezTo>
                  <a:pt x="131912" y="163996"/>
                  <a:pt x="125404" y="157488"/>
                  <a:pt x="117375" y="157488"/>
                </a:cubicBezTo>
                <a:cubicBezTo>
                  <a:pt x="109346" y="157488"/>
                  <a:pt x="102838" y="163996"/>
                  <a:pt x="102838" y="172025"/>
                </a:cubicBezTo>
                <a:cubicBezTo>
                  <a:pt x="102838" y="180053"/>
                  <a:pt x="109346" y="186562"/>
                  <a:pt x="117375" y="186562"/>
                </a:cubicBezTo>
                <a:close/>
                <a:moveTo>
                  <a:pt x="65956" y="186562"/>
                </a:moveTo>
                <a:cubicBezTo>
                  <a:pt x="73985" y="186562"/>
                  <a:pt x="80493" y="180053"/>
                  <a:pt x="80493" y="172025"/>
                </a:cubicBezTo>
                <a:cubicBezTo>
                  <a:pt x="80493" y="163996"/>
                  <a:pt x="73985" y="157488"/>
                  <a:pt x="65956" y="157488"/>
                </a:cubicBezTo>
                <a:cubicBezTo>
                  <a:pt x="57928" y="157488"/>
                  <a:pt x="51419" y="163996"/>
                  <a:pt x="51419" y="172025"/>
                </a:cubicBezTo>
                <a:cubicBezTo>
                  <a:pt x="51419" y="180053"/>
                  <a:pt x="57928" y="186562"/>
                  <a:pt x="65956" y="186562"/>
                </a:cubicBezTo>
                <a:close/>
                <a:moveTo>
                  <a:pt x="14537" y="186562"/>
                </a:moveTo>
                <a:cubicBezTo>
                  <a:pt x="22566" y="186562"/>
                  <a:pt x="29074" y="180053"/>
                  <a:pt x="29074" y="172025"/>
                </a:cubicBezTo>
                <a:cubicBezTo>
                  <a:pt x="29074" y="163996"/>
                  <a:pt x="22566" y="157488"/>
                  <a:pt x="14537" y="157488"/>
                </a:cubicBezTo>
                <a:cubicBezTo>
                  <a:pt x="6509" y="157488"/>
                  <a:pt x="0" y="163996"/>
                  <a:pt x="0" y="172025"/>
                </a:cubicBezTo>
                <a:cubicBezTo>
                  <a:pt x="0" y="180053"/>
                  <a:pt x="6509" y="186562"/>
                  <a:pt x="14537" y="186562"/>
                </a:cubicBezTo>
                <a:close/>
                <a:moveTo>
                  <a:pt x="785817" y="239057"/>
                </a:moveTo>
                <a:cubicBezTo>
                  <a:pt x="793845" y="239057"/>
                  <a:pt x="800354" y="232549"/>
                  <a:pt x="800354" y="224520"/>
                </a:cubicBezTo>
                <a:cubicBezTo>
                  <a:pt x="800354" y="216492"/>
                  <a:pt x="793845" y="209983"/>
                  <a:pt x="785817" y="209983"/>
                </a:cubicBezTo>
                <a:cubicBezTo>
                  <a:pt x="777788" y="209983"/>
                  <a:pt x="771280" y="216492"/>
                  <a:pt x="771280" y="224520"/>
                </a:cubicBezTo>
                <a:cubicBezTo>
                  <a:pt x="771280" y="232549"/>
                  <a:pt x="777788" y="239057"/>
                  <a:pt x="785817" y="239057"/>
                </a:cubicBezTo>
                <a:close/>
                <a:moveTo>
                  <a:pt x="734401" y="239057"/>
                </a:moveTo>
                <a:cubicBezTo>
                  <a:pt x="742430" y="239057"/>
                  <a:pt x="748938" y="232549"/>
                  <a:pt x="748938" y="224520"/>
                </a:cubicBezTo>
                <a:cubicBezTo>
                  <a:pt x="748938" y="216492"/>
                  <a:pt x="742430" y="209983"/>
                  <a:pt x="734401" y="209983"/>
                </a:cubicBezTo>
                <a:cubicBezTo>
                  <a:pt x="726373" y="209983"/>
                  <a:pt x="719864" y="216492"/>
                  <a:pt x="719864" y="224520"/>
                </a:cubicBezTo>
                <a:cubicBezTo>
                  <a:pt x="719864" y="232549"/>
                  <a:pt x="726373" y="239057"/>
                  <a:pt x="734401" y="239057"/>
                </a:cubicBezTo>
                <a:close/>
                <a:moveTo>
                  <a:pt x="682983" y="239057"/>
                </a:moveTo>
                <a:cubicBezTo>
                  <a:pt x="691012" y="239057"/>
                  <a:pt x="697521" y="232549"/>
                  <a:pt x="697521" y="224520"/>
                </a:cubicBezTo>
                <a:cubicBezTo>
                  <a:pt x="697521" y="216492"/>
                  <a:pt x="691012" y="209983"/>
                  <a:pt x="682983" y="209983"/>
                </a:cubicBezTo>
                <a:cubicBezTo>
                  <a:pt x="674955" y="209983"/>
                  <a:pt x="668446" y="216492"/>
                  <a:pt x="668446" y="224520"/>
                </a:cubicBezTo>
                <a:cubicBezTo>
                  <a:pt x="668446" y="232549"/>
                  <a:pt x="674955" y="239057"/>
                  <a:pt x="682983" y="239057"/>
                </a:cubicBezTo>
                <a:close/>
                <a:moveTo>
                  <a:pt x="631565" y="239057"/>
                </a:moveTo>
                <a:cubicBezTo>
                  <a:pt x="639593" y="239057"/>
                  <a:pt x="646102" y="232549"/>
                  <a:pt x="646102" y="224520"/>
                </a:cubicBezTo>
                <a:cubicBezTo>
                  <a:pt x="646102" y="216492"/>
                  <a:pt x="639593" y="209983"/>
                  <a:pt x="631565" y="209983"/>
                </a:cubicBezTo>
                <a:cubicBezTo>
                  <a:pt x="623536" y="209983"/>
                  <a:pt x="617027" y="216492"/>
                  <a:pt x="617027" y="224520"/>
                </a:cubicBezTo>
                <a:cubicBezTo>
                  <a:pt x="617027" y="232549"/>
                  <a:pt x="623536" y="239057"/>
                  <a:pt x="631565" y="239057"/>
                </a:cubicBezTo>
                <a:close/>
                <a:moveTo>
                  <a:pt x="580146" y="239057"/>
                </a:moveTo>
                <a:cubicBezTo>
                  <a:pt x="588174" y="239057"/>
                  <a:pt x="594683" y="232549"/>
                  <a:pt x="594683" y="224520"/>
                </a:cubicBezTo>
                <a:cubicBezTo>
                  <a:pt x="594683" y="216492"/>
                  <a:pt x="588174" y="209983"/>
                  <a:pt x="580146" y="209983"/>
                </a:cubicBezTo>
                <a:cubicBezTo>
                  <a:pt x="572117" y="209983"/>
                  <a:pt x="565608" y="216492"/>
                  <a:pt x="565608" y="224520"/>
                </a:cubicBezTo>
                <a:cubicBezTo>
                  <a:pt x="565608" y="232549"/>
                  <a:pt x="572117" y="239057"/>
                  <a:pt x="580146" y="239057"/>
                </a:cubicBezTo>
                <a:close/>
                <a:moveTo>
                  <a:pt x="528726" y="239057"/>
                </a:moveTo>
                <a:cubicBezTo>
                  <a:pt x="536754" y="239057"/>
                  <a:pt x="543263" y="232549"/>
                  <a:pt x="543263" y="224520"/>
                </a:cubicBezTo>
                <a:cubicBezTo>
                  <a:pt x="543263" y="216492"/>
                  <a:pt x="536754" y="209983"/>
                  <a:pt x="528726" y="209983"/>
                </a:cubicBezTo>
                <a:cubicBezTo>
                  <a:pt x="520697" y="209983"/>
                  <a:pt x="514189" y="216492"/>
                  <a:pt x="514189" y="224520"/>
                </a:cubicBezTo>
                <a:cubicBezTo>
                  <a:pt x="514189" y="232549"/>
                  <a:pt x="520697" y="239057"/>
                  <a:pt x="528726" y="239057"/>
                </a:cubicBezTo>
                <a:close/>
                <a:moveTo>
                  <a:pt x="477307" y="239057"/>
                </a:moveTo>
                <a:cubicBezTo>
                  <a:pt x="485335" y="239057"/>
                  <a:pt x="491844" y="232549"/>
                  <a:pt x="491844" y="224520"/>
                </a:cubicBezTo>
                <a:cubicBezTo>
                  <a:pt x="491844" y="216492"/>
                  <a:pt x="485335" y="209983"/>
                  <a:pt x="477307" y="209983"/>
                </a:cubicBezTo>
                <a:cubicBezTo>
                  <a:pt x="469278" y="209983"/>
                  <a:pt x="462770" y="216492"/>
                  <a:pt x="462770" y="224520"/>
                </a:cubicBezTo>
                <a:cubicBezTo>
                  <a:pt x="462770" y="232549"/>
                  <a:pt x="469278" y="239057"/>
                  <a:pt x="477307" y="239057"/>
                </a:cubicBezTo>
                <a:close/>
                <a:moveTo>
                  <a:pt x="425888" y="239057"/>
                </a:moveTo>
                <a:cubicBezTo>
                  <a:pt x="433917" y="239057"/>
                  <a:pt x="440425" y="232549"/>
                  <a:pt x="440425" y="224520"/>
                </a:cubicBezTo>
                <a:cubicBezTo>
                  <a:pt x="440425" y="216492"/>
                  <a:pt x="433917" y="209983"/>
                  <a:pt x="425888" y="209983"/>
                </a:cubicBezTo>
                <a:cubicBezTo>
                  <a:pt x="417860" y="209983"/>
                  <a:pt x="411351" y="216492"/>
                  <a:pt x="411351" y="224520"/>
                </a:cubicBezTo>
                <a:cubicBezTo>
                  <a:pt x="411351" y="232549"/>
                  <a:pt x="417860" y="239057"/>
                  <a:pt x="425888" y="239057"/>
                </a:cubicBezTo>
                <a:close/>
                <a:moveTo>
                  <a:pt x="374469" y="239057"/>
                </a:moveTo>
                <a:cubicBezTo>
                  <a:pt x="382498" y="239057"/>
                  <a:pt x="389006" y="232549"/>
                  <a:pt x="389006" y="224520"/>
                </a:cubicBezTo>
                <a:cubicBezTo>
                  <a:pt x="389006" y="216492"/>
                  <a:pt x="382498" y="209983"/>
                  <a:pt x="374469" y="209983"/>
                </a:cubicBezTo>
                <a:cubicBezTo>
                  <a:pt x="366441" y="209983"/>
                  <a:pt x="359932" y="216492"/>
                  <a:pt x="359932" y="224520"/>
                </a:cubicBezTo>
                <a:cubicBezTo>
                  <a:pt x="359932" y="232549"/>
                  <a:pt x="366441" y="239057"/>
                  <a:pt x="374469" y="239057"/>
                </a:cubicBezTo>
                <a:close/>
                <a:moveTo>
                  <a:pt x="323051" y="239057"/>
                </a:moveTo>
                <a:cubicBezTo>
                  <a:pt x="331080" y="239057"/>
                  <a:pt x="337589" y="232549"/>
                  <a:pt x="337589" y="224520"/>
                </a:cubicBezTo>
                <a:cubicBezTo>
                  <a:pt x="337589" y="216492"/>
                  <a:pt x="331080" y="209983"/>
                  <a:pt x="323051" y="209983"/>
                </a:cubicBezTo>
                <a:cubicBezTo>
                  <a:pt x="315023" y="209983"/>
                  <a:pt x="308514" y="216492"/>
                  <a:pt x="308514" y="224520"/>
                </a:cubicBezTo>
                <a:cubicBezTo>
                  <a:pt x="308514" y="232549"/>
                  <a:pt x="315023" y="239057"/>
                  <a:pt x="323051" y="239057"/>
                </a:cubicBezTo>
                <a:close/>
                <a:moveTo>
                  <a:pt x="271633" y="239057"/>
                </a:moveTo>
                <a:cubicBezTo>
                  <a:pt x="279661" y="239057"/>
                  <a:pt x="286170" y="232549"/>
                  <a:pt x="286170" y="224520"/>
                </a:cubicBezTo>
                <a:cubicBezTo>
                  <a:pt x="286170" y="216492"/>
                  <a:pt x="279661" y="209983"/>
                  <a:pt x="271633" y="209983"/>
                </a:cubicBezTo>
                <a:cubicBezTo>
                  <a:pt x="263604" y="209983"/>
                  <a:pt x="257095" y="216492"/>
                  <a:pt x="257095" y="224520"/>
                </a:cubicBezTo>
                <a:cubicBezTo>
                  <a:pt x="257095" y="232549"/>
                  <a:pt x="263604" y="239057"/>
                  <a:pt x="271633" y="239057"/>
                </a:cubicBezTo>
                <a:close/>
                <a:moveTo>
                  <a:pt x="220214" y="239057"/>
                </a:moveTo>
                <a:cubicBezTo>
                  <a:pt x="228242" y="239057"/>
                  <a:pt x="234751" y="232549"/>
                  <a:pt x="234751" y="224520"/>
                </a:cubicBezTo>
                <a:cubicBezTo>
                  <a:pt x="234751" y="216492"/>
                  <a:pt x="228242" y="209983"/>
                  <a:pt x="220214" y="209983"/>
                </a:cubicBezTo>
                <a:cubicBezTo>
                  <a:pt x="212185" y="209983"/>
                  <a:pt x="205676" y="216492"/>
                  <a:pt x="205676" y="224520"/>
                </a:cubicBezTo>
                <a:cubicBezTo>
                  <a:pt x="205676" y="232549"/>
                  <a:pt x="212185" y="239057"/>
                  <a:pt x="220214" y="239057"/>
                </a:cubicBezTo>
                <a:close/>
                <a:moveTo>
                  <a:pt x="168794" y="239057"/>
                </a:moveTo>
                <a:cubicBezTo>
                  <a:pt x="176822" y="239057"/>
                  <a:pt x="183331" y="232549"/>
                  <a:pt x="183331" y="224520"/>
                </a:cubicBezTo>
                <a:cubicBezTo>
                  <a:pt x="183331" y="216492"/>
                  <a:pt x="176822" y="209983"/>
                  <a:pt x="168794" y="209983"/>
                </a:cubicBezTo>
                <a:cubicBezTo>
                  <a:pt x="160765" y="209983"/>
                  <a:pt x="154257" y="216492"/>
                  <a:pt x="154257" y="224520"/>
                </a:cubicBezTo>
                <a:cubicBezTo>
                  <a:pt x="154257" y="232549"/>
                  <a:pt x="160765" y="239057"/>
                  <a:pt x="168794" y="239057"/>
                </a:cubicBezTo>
                <a:close/>
                <a:moveTo>
                  <a:pt x="117375" y="239057"/>
                </a:moveTo>
                <a:cubicBezTo>
                  <a:pt x="125404" y="239057"/>
                  <a:pt x="131912" y="232549"/>
                  <a:pt x="131912" y="224520"/>
                </a:cubicBezTo>
                <a:cubicBezTo>
                  <a:pt x="131912" y="216492"/>
                  <a:pt x="125404" y="209983"/>
                  <a:pt x="117375" y="209983"/>
                </a:cubicBezTo>
                <a:cubicBezTo>
                  <a:pt x="109346" y="209983"/>
                  <a:pt x="102838" y="216492"/>
                  <a:pt x="102838" y="224520"/>
                </a:cubicBezTo>
                <a:cubicBezTo>
                  <a:pt x="102838" y="232549"/>
                  <a:pt x="109346" y="239057"/>
                  <a:pt x="117375" y="239057"/>
                </a:cubicBezTo>
                <a:close/>
                <a:moveTo>
                  <a:pt x="65956" y="239057"/>
                </a:moveTo>
                <a:cubicBezTo>
                  <a:pt x="73985" y="239057"/>
                  <a:pt x="80493" y="232549"/>
                  <a:pt x="80493" y="224520"/>
                </a:cubicBezTo>
                <a:cubicBezTo>
                  <a:pt x="80493" y="216492"/>
                  <a:pt x="73985" y="209983"/>
                  <a:pt x="65956" y="209983"/>
                </a:cubicBezTo>
                <a:cubicBezTo>
                  <a:pt x="57928" y="209983"/>
                  <a:pt x="51419" y="216492"/>
                  <a:pt x="51419" y="224520"/>
                </a:cubicBezTo>
                <a:cubicBezTo>
                  <a:pt x="51419" y="232549"/>
                  <a:pt x="57928" y="239057"/>
                  <a:pt x="65956" y="239057"/>
                </a:cubicBezTo>
                <a:close/>
                <a:moveTo>
                  <a:pt x="14537" y="239057"/>
                </a:moveTo>
                <a:cubicBezTo>
                  <a:pt x="22566" y="239057"/>
                  <a:pt x="29074" y="232549"/>
                  <a:pt x="29074" y="224520"/>
                </a:cubicBezTo>
                <a:cubicBezTo>
                  <a:pt x="29074" y="216492"/>
                  <a:pt x="22566" y="209983"/>
                  <a:pt x="14537" y="209983"/>
                </a:cubicBezTo>
                <a:cubicBezTo>
                  <a:pt x="6509" y="209983"/>
                  <a:pt x="0" y="216492"/>
                  <a:pt x="0" y="224520"/>
                </a:cubicBezTo>
                <a:cubicBezTo>
                  <a:pt x="0" y="232549"/>
                  <a:pt x="6509" y="239057"/>
                  <a:pt x="14537" y="239057"/>
                </a:cubicBezTo>
                <a:close/>
                <a:moveTo>
                  <a:pt x="785817" y="291552"/>
                </a:moveTo>
                <a:cubicBezTo>
                  <a:pt x="793845" y="291552"/>
                  <a:pt x="800354" y="285043"/>
                  <a:pt x="800354" y="277015"/>
                </a:cubicBezTo>
                <a:cubicBezTo>
                  <a:pt x="800354" y="268986"/>
                  <a:pt x="793845" y="262477"/>
                  <a:pt x="785817" y="262477"/>
                </a:cubicBezTo>
                <a:cubicBezTo>
                  <a:pt x="777788" y="262477"/>
                  <a:pt x="771280" y="268986"/>
                  <a:pt x="771280" y="277015"/>
                </a:cubicBezTo>
                <a:cubicBezTo>
                  <a:pt x="771280" y="285043"/>
                  <a:pt x="777788" y="291552"/>
                  <a:pt x="785817" y="291552"/>
                </a:cubicBezTo>
                <a:close/>
                <a:moveTo>
                  <a:pt x="734401" y="291552"/>
                </a:moveTo>
                <a:cubicBezTo>
                  <a:pt x="742430" y="291552"/>
                  <a:pt x="748938" y="285043"/>
                  <a:pt x="748938" y="277015"/>
                </a:cubicBezTo>
                <a:cubicBezTo>
                  <a:pt x="748938" y="268986"/>
                  <a:pt x="742430" y="262477"/>
                  <a:pt x="734401" y="262477"/>
                </a:cubicBezTo>
                <a:cubicBezTo>
                  <a:pt x="726373" y="262477"/>
                  <a:pt x="719864" y="268986"/>
                  <a:pt x="719864" y="277015"/>
                </a:cubicBezTo>
                <a:cubicBezTo>
                  <a:pt x="719864" y="285043"/>
                  <a:pt x="726373" y="291552"/>
                  <a:pt x="734401" y="291552"/>
                </a:cubicBezTo>
                <a:close/>
                <a:moveTo>
                  <a:pt x="682983" y="291552"/>
                </a:moveTo>
                <a:cubicBezTo>
                  <a:pt x="691012" y="291552"/>
                  <a:pt x="697521" y="285043"/>
                  <a:pt x="697521" y="277015"/>
                </a:cubicBezTo>
                <a:cubicBezTo>
                  <a:pt x="697521" y="268986"/>
                  <a:pt x="691012" y="262477"/>
                  <a:pt x="682983" y="262477"/>
                </a:cubicBezTo>
                <a:cubicBezTo>
                  <a:pt x="674955" y="262477"/>
                  <a:pt x="668446" y="268986"/>
                  <a:pt x="668446" y="277015"/>
                </a:cubicBezTo>
                <a:cubicBezTo>
                  <a:pt x="668446" y="285043"/>
                  <a:pt x="674955" y="291552"/>
                  <a:pt x="682983" y="291552"/>
                </a:cubicBezTo>
                <a:close/>
                <a:moveTo>
                  <a:pt x="631565" y="291552"/>
                </a:moveTo>
                <a:cubicBezTo>
                  <a:pt x="639593" y="291552"/>
                  <a:pt x="646102" y="285043"/>
                  <a:pt x="646102" y="277015"/>
                </a:cubicBezTo>
                <a:cubicBezTo>
                  <a:pt x="646102" y="268986"/>
                  <a:pt x="639593" y="262477"/>
                  <a:pt x="631565" y="262477"/>
                </a:cubicBezTo>
                <a:cubicBezTo>
                  <a:pt x="623536" y="262477"/>
                  <a:pt x="617027" y="268986"/>
                  <a:pt x="617027" y="277015"/>
                </a:cubicBezTo>
                <a:cubicBezTo>
                  <a:pt x="617027" y="285043"/>
                  <a:pt x="623536" y="291552"/>
                  <a:pt x="631565" y="291552"/>
                </a:cubicBezTo>
                <a:close/>
                <a:moveTo>
                  <a:pt x="580146" y="291552"/>
                </a:moveTo>
                <a:cubicBezTo>
                  <a:pt x="588174" y="291552"/>
                  <a:pt x="594683" y="285043"/>
                  <a:pt x="594683" y="277015"/>
                </a:cubicBezTo>
                <a:cubicBezTo>
                  <a:pt x="594683" y="268986"/>
                  <a:pt x="588174" y="262477"/>
                  <a:pt x="580146" y="262477"/>
                </a:cubicBezTo>
                <a:cubicBezTo>
                  <a:pt x="572117" y="262477"/>
                  <a:pt x="565608" y="268986"/>
                  <a:pt x="565608" y="277015"/>
                </a:cubicBezTo>
                <a:cubicBezTo>
                  <a:pt x="565608" y="285043"/>
                  <a:pt x="572117" y="291552"/>
                  <a:pt x="580146" y="291552"/>
                </a:cubicBezTo>
                <a:close/>
                <a:moveTo>
                  <a:pt x="528726" y="291552"/>
                </a:moveTo>
                <a:cubicBezTo>
                  <a:pt x="536754" y="291552"/>
                  <a:pt x="543263" y="285043"/>
                  <a:pt x="543263" y="277015"/>
                </a:cubicBezTo>
                <a:cubicBezTo>
                  <a:pt x="543263" y="268986"/>
                  <a:pt x="536754" y="262477"/>
                  <a:pt x="528726" y="262477"/>
                </a:cubicBezTo>
                <a:cubicBezTo>
                  <a:pt x="520697" y="262477"/>
                  <a:pt x="514189" y="268986"/>
                  <a:pt x="514189" y="277015"/>
                </a:cubicBezTo>
                <a:cubicBezTo>
                  <a:pt x="514189" y="285043"/>
                  <a:pt x="520697" y="291552"/>
                  <a:pt x="528726" y="291552"/>
                </a:cubicBezTo>
                <a:close/>
                <a:moveTo>
                  <a:pt x="477307" y="291552"/>
                </a:moveTo>
                <a:cubicBezTo>
                  <a:pt x="485335" y="291552"/>
                  <a:pt x="491844" y="285043"/>
                  <a:pt x="491844" y="277015"/>
                </a:cubicBezTo>
                <a:cubicBezTo>
                  <a:pt x="491844" y="268986"/>
                  <a:pt x="485335" y="262477"/>
                  <a:pt x="477307" y="262477"/>
                </a:cubicBezTo>
                <a:cubicBezTo>
                  <a:pt x="469278" y="262477"/>
                  <a:pt x="462770" y="268986"/>
                  <a:pt x="462770" y="277015"/>
                </a:cubicBezTo>
                <a:cubicBezTo>
                  <a:pt x="462770" y="285043"/>
                  <a:pt x="469278" y="291552"/>
                  <a:pt x="477307" y="291552"/>
                </a:cubicBezTo>
                <a:close/>
                <a:moveTo>
                  <a:pt x="425888" y="291552"/>
                </a:moveTo>
                <a:cubicBezTo>
                  <a:pt x="433917" y="291552"/>
                  <a:pt x="440425" y="285043"/>
                  <a:pt x="440425" y="277015"/>
                </a:cubicBezTo>
                <a:cubicBezTo>
                  <a:pt x="440425" y="268986"/>
                  <a:pt x="433917" y="262477"/>
                  <a:pt x="425888" y="262477"/>
                </a:cubicBezTo>
                <a:cubicBezTo>
                  <a:pt x="417860" y="262477"/>
                  <a:pt x="411351" y="268986"/>
                  <a:pt x="411351" y="277015"/>
                </a:cubicBezTo>
                <a:cubicBezTo>
                  <a:pt x="411351" y="285043"/>
                  <a:pt x="417860" y="291552"/>
                  <a:pt x="425888" y="291552"/>
                </a:cubicBezTo>
                <a:close/>
                <a:moveTo>
                  <a:pt x="374469" y="291552"/>
                </a:moveTo>
                <a:cubicBezTo>
                  <a:pt x="382498" y="291552"/>
                  <a:pt x="389006" y="285043"/>
                  <a:pt x="389006" y="277015"/>
                </a:cubicBezTo>
                <a:cubicBezTo>
                  <a:pt x="389006" y="268986"/>
                  <a:pt x="382498" y="262477"/>
                  <a:pt x="374469" y="262477"/>
                </a:cubicBezTo>
                <a:cubicBezTo>
                  <a:pt x="366441" y="262477"/>
                  <a:pt x="359932" y="268986"/>
                  <a:pt x="359932" y="277015"/>
                </a:cubicBezTo>
                <a:cubicBezTo>
                  <a:pt x="359932" y="285043"/>
                  <a:pt x="366441" y="291552"/>
                  <a:pt x="374469" y="291552"/>
                </a:cubicBezTo>
                <a:close/>
                <a:moveTo>
                  <a:pt x="323051" y="291552"/>
                </a:moveTo>
                <a:cubicBezTo>
                  <a:pt x="331080" y="291552"/>
                  <a:pt x="337589" y="285043"/>
                  <a:pt x="337589" y="277015"/>
                </a:cubicBezTo>
                <a:cubicBezTo>
                  <a:pt x="337589" y="268986"/>
                  <a:pt x="331080" y="262477"/>
                  <a:pt x="323051" y="262477"/>
                </a:cubicBezTo>
                <a:cubicBezTo>
                  <a:pt x="315023" y="262477"/>
                  <a:pt x="308514" y="268986"/>
                  <a:pt x="308514" y="277015"/>
                </a:cubicBezTo>
                <a:cubicBezTo>
                  <a:pt x="308514" y="285043"/>
                  <a:pt x="315023" y="291552"/>
                  <a:pt x="323051" y="291552"/>
                </a:cubicBezTo>
                <a:close/>
                <a:moveTo>
                  <a:pt x="271633" y="291552"/>
                </a:moveTo>
                <a:cubicBezTo>
                  <a:pt x="279661" y="291552"/>
                  <a:pt x="286170" y="285043"/>
                  <a:pt x="286170" y="277015"/>
                </a:cubicBezTo>
                <a:cubicBezTo>
                  <a:pt x="286170" y="268986"/>
                  <a:pt x="279661" y="262477"/>
                  <a:pt x="271633" y="262477"/>
                </a:cubicBezTo>
                <a:cubicBezTo>
                  <a:pt x="263604" y="262477"/>
                  <a:pt x="257095" y="268986"/>
                  <a:pt x="257095" y="277015"/>
                </a:cubicBezTo>
                <a:cubicBezTo>
                  <a:pt x="257095" y="285043"/>
                  <a:pt x="263604" y="291552"/>
                  <a:pt x="271633" y="291552"/>
                </a:cubicBezTo>
                <a:close/>
                <a:moveTo>
                  <a:pt x="220214" y="291552"/>
                </a:moveTo>
                <a:cubicBezTo>
                  <a:pt x="228242" y="291552"/>
                  <a:pt x="234751" y="285043"/>
                  <a:pt x="234751" y="277015"/>
                </a:cubicBezTo>
                <a:cubicBezTo>
                  <a:pt x="234751" y="268986"/>
                  <a:pt x="228242" y="262477"/>
                  <a:pt x="220214" y="262477"/>
                </a:cubicBezTo>
                <a:cubicBezTo>
                  <a:pt x="212185" y="262477"/>
                  <a:pt x="205676" y="268986"/>
                  <a:pt x="205676" y="277015"/>
                </a:cubicBezTo>
                <a:cubicBezTo>
                  <a:pt x="205676" y="285043"/>
                  <a:pt x="212185" y="291552"/>
                  <a:pt x="220214" y="291552"/>
                </a:cubicBezTo>
                <a:close/>
                <a:moveTo>
                  <a:pt x="168794" y="291552"/>
                </a:moveTo>
                <a:cubicBezTo>
                  <a:pt x="176822" y="291552"/>
                  <a:pt x="183331" y="285043"/>
                  <a:pt x="183331" y="277015"/>
                </a:cubicBezTo>
                <a:cubicBezTo>
                  <a:pt x="183331" y="268986"/>
                  <a:pt x="176822" y="262477"/>
                  <a:pt x="168794" y="262477"/>
                </a:cubicBezTo>
                <a:cubicBezTo>
                  <a:pt x="160765" y="262477"/>
                  <a:pt x="154257" y="268986"/>
                  <a:pt x="154257" y="277015"/>
                </a:cubicBezTo>
                <a:cubicBezTo>
                  <a:pt x="154257" y="285043"/>
                  <a:pt x="160765" y="291552"/>
                  <a:pt x="168794" y="291552"/>
                </a:cubicBezTo>
                <a:close/>
                <a:moveTo>
                  <a:pt x="117375" y="291552"/>
                </a:moveTo>
                <a:cubicBezTo>
                  <a:pt x="125404" y="291552"/>
                  <a:pt x="131912" y="285043"/>
                  <a:pt x="131912" y="277015"/>
                </a:cubicBezTo>
                <a:cubicBezTo>
                  <a:pt x="131912" y="268986"/>
                  <a:pt x="125404" y="262477"/>
                  <a:pt x="117375" y="262477"/>
                </a:cubicBezTo>
                <a:cubicBezTo>
                  <a:pt x="109346" y="262477"/>
                  <a:pt x="102838" y="268986"/>
                  <a:pt x="102838" y="277015"/>
                </a:cubicBezTo>
                <a:cubicBezTo>
                  <a:pt x="102838" y="285043"/>
                  <a:pt x="109346" y="291552"/>
                  <a:pt x="117375" y="291552"/>
                </a:cubicBezTo>
                <a:close/>
                <a:moveTo>
                  <a:pt x="65956" y="291552"/>
                </a:moveTo>
                <a:cubicBezTo>
                  <a:pt x="73985" y="291552"/>
                  <a:pt x="80493" y="285043"/>
                  <a:pt x="80493" y="277015"/>
                </a:cubicBezTo>
                <a:cubicBezTo>
                  <a:pt x="80493" y="268986"/>
                  <a:pt x="73985" y="262477"/>
                  <a:pt x="65956" y="262477"/>
                </a:cubicBezTo>
                <a:cubicBezTo>
                  <a:pt x="57928" y="262477"/>
                  <a:pt x="51419" y="268986"/>
                  <a:pt x="51419" y="277015"/>
                </a:cubicBezTo>
                <a:cubicBezTo>
                  <a:pt x="51419" y="285043"/>
                  <a:pt x="57928" y="291552"/>
                  <a:pt x="65956" y="291552"/>
                </a:cubicBezTo>
                <a:close/>
                <a:moveTo>
                  <a:pt x="14537" y="291552"/>
                </a:moveTo>
                <a:cubicBezTo>
                  <a:pt x="22566" y="291552"/>
                  <a:pt x="29074" y="285043"/>
                  <a:pt x="29074" y="277015"/>
                </a:cubicBezTo>
                <a:cubicBezTo>
                  <a:pt x="29074" y="268986"/>
                  <a:pt x="22566" y="262477"/>
                  <a:pt x="14537" y="262477"/>
                </a:cubicBezTo>
                <a:cubicBezTo>
                  <a:pt x="6509" y="262477"/>
                  <a:pt x="0" y="268986"/>
                  <a:pt x="0" y="277015"/>
                </a:cubicBezTo>
                <a:cubicBezTo>
                  <a:pt x="0" y="285043"/>
                  <a:pt x="6509" y="291552"/>
                  <a:pt x="14537" y="291552"/>
                </a:cubicBezTo>
                <a:close/>
                <a:moveTo>
                  <a:pt x="785817" y="342029"/>
                </a:moveTo>
                <a:cubicBezTo>
                  <a:pt x="793845" y="342029"/>
                  <a:pt x="800354" y="335520"/>
                  <a:pt x="800354" y="327492"/>
                </a:cubicBezTo>
                <a:cubicBezTo>
                  <a:pt x="800354" y="319463"/>
                  <a:pt x="793845" y="312955"/>
                  <a:pt x="785817" y="312955"/>
                </a:cubicBezTo>
                <a:cubicBezTo>
                  <a:pt x="777788" y="312955"/>
                  <a:pt x="771280" y="319463"/>
                  <a:pt x="771280" y="327492"/>
                </a:cubicBezTo>
                <a:cubicBezTo>
                  <a:pt x="771280" y="335520"/>
                  <a:pt x="777788" y="342029"/>
                  <a:pt x="785817" y="342029"/>
                </a:cubicBezTo>
                <a:close/>
                <a:moveTo>
                  <a:pt x="734401" y="342029"/>
                </a:moveTo>
                <a:cubicBezTo>
                  <a:pt x="742430" y="342029"/>
                  <a:pt x="748938" y="335520"/>
                  <a:pt x="748938" y="327492"/>
                </a:cubicBezTo>
                <a:cubicBezTo>
                  <a:pt x="748938" y="319463"/>
                  <a:pt x="742430" y="312955"/>
                  <a:pt x="734401" y="312955"/>
                </a:cubicBezTo>
                <a:cubicBezTo>
                  <a:pt x="726373" y="312955"/>
                  <a:pt x="719864" y="319463"/>
                  <a:pt x="719864" y="327492"/>
                </a:cubicBezTo>
                <a:cubicBezTo>
                  <a:pt x="719864" y="335520"/>
                  <a:pt x="726373" y="342029"/>
                  <a:pt x="734401" y="342029"/>
                </a:cubicBezTo>
                <a:close/>
                <a:moveTo>
                  <a:pt x="682983" y="342029"/>
                </a:moveTo>
                <a:cubicBezTo>
                  <a:pt x="691012" y="342029"/>
                  <a:pt x="697521" y="335520"/>
                  <a:pt x="697521" y="327492"/>
                </a:cubicBezTo>
                <a:cubicBezTo>
                  <a:pt x="697521" y="319463"/>
                  <a:pt x="691012" y="312955"/>
                  <a:pt x="682983" y="312955"/>
                </a:cubicBezTo>
                <a:cubicBezTo>
                  <a:pt x="674955" y="312955"/>
                  <a:pt x="668446" y="319463"/>
                  <a:pt x="668446" y="327492"/>
                </a:cubicBezTo>
                <a:cubicBezTo>
                  <a:pt x="668446" y="335520"/>
                  <a:pt x="674955" y="342029"/>
                  <a:pt x="682983" y="342029"/>
                </a:cubicBezTo>
                <a:close/>
                <a:moveTo>
                  <a:pt x="631565" y="342029"/>
                </a:moveTo>
                <a:cubicBezTo>
                  <a:pt x="639593" y="342029"/>
                  <a:pt x="646102" y="335520"/>
                  <a:pt x="646102" y="327492"/>
                </a:cubicBezTo>
                <a:cubicBezTo>
                  <a:pt x="646102" y="319463"/>
                  <a:pt x="639593" y="312955"/>
                  <a:pt x="631565" y="312955"/>
                </a:cubicBezTo>
                <a:cubicBezTo>
                  <a:pt x="623536" y="312955"/>
                  <a:pt x="617027" y="319463"/>
                  <a:pt x="617027" y="327492"/>
                </a:cubicBezTo>
                <a:cubicBezTo>
                  <a:pt x="617027" y="335520"/>
                  <a:pt x="623536" y="342029"/>
                  <a:pt x="631565" y="342029"/>
                </a:cubicBezTo>
                <a:close/>
                <a:moveTo>
                  <a:pt x="580146" y="342029"/>
                </a:moveTo>
                <a:cubicBezTo>
                  <a:pt x="588174" y="342029"/>
                  <a:pt x="594683" y="335520"/>
                  <a:pt x="594683" y="327492"/>
                </a:cubicBezTo>
                <a:cubicBezTo>
                  <a:pt x="594683" y="319463"/>
                  <a:pt x="588174" y="312955"/>
                  <a:pt x="580146" y="312955"/>
                </a:cubicBezTo>
                <a:cubicBezTo>
                  <a:pt x="572117" y="312955"/>
                  <a:pt x="565608" y="319463"/>
                  <a:pt x="565608" y="327492"/>
                </a:cubicBezTo>
                <a:cubicBezTo>
                  <a:pt x="565608" y="335520"/>
                  <a:pt x="572117" y="342029"/>
                  <a:pt x="580146" y="342029"/>
                </a:cubicBezTo>
                <a:close/>
                <a:moveTo>
                  <a:pt x="528726" y="342029"/>
                </a:moveTo>
                <a:cubicBezTo>
                  <a:pt x="536754" y="342029"/>
                  <a:pt x="543263" y="335520"/>
                  <a:pt x="543263" y="327492"/>
                </a:cubicBezTo>
                <a:cubicBezTo>
                  <a:pt x="543263" y="319463"/>
                  <a:pt x="536754" y="312955"/>
                  <a:pt x="528726" y="312955"/>
                </a:cubicBezTo>
                <a:cubicBezTo>
                  <a:pt x="520697" y="312955"/>
                  <a:pt x="514189" y="319463"/>
                  <a:pt x="514189" y="327492"/>
                </a:cubicBezTo>
                <a:cubicBezTo>
                  <a:pt x="514189" y="335520"/>
                  <a:pt x="520697" y="342029"/>
                  <a:pt x="528726" y="342029"/>
                </a:cubicBezTo>
                <a:close/>
                <a:moveTo>
                  <a:pt x="477307" y="342029"/>
                </a:moveTo>
                <a:cubicBezTo>
                  <a:pt x="485335" y="342029"/>
                  <a:pt x="491844" y="335520"/>
                  <a:pt x="491844" y="327492"/>
                </a:cubicBezTo>
                <a:cubicBezTo>
                  <a:pt x="491844" y="319463"/>
                  <a:pt x="485335" y="312955"/>
                  <a:pt x="477307" y="312955"/>
                </a:cubicBezTo>
                <a:cubicBezTo>
                  <a:pt x="469278" y="312955"/>
                  <a:pt x="462770" y="319463"/>
                  <a:pt x="462770" y="327492"/>
                </a:cubicBezTo>
                <a:cubicBezTo>
                  <a:pt x="462770" y="335520"/>
                  <a:pt x="469278" y="342029"/>
                  <a:pt x="477307" y="342029"/>
                </a:cubicBezTo>
                <a:close/>
                <a:moveTo>
                  <a:pt x="425888" y="342029"/>
                </a:moveTo>
                <a:cubicBezTo>
                  <a:pt x="433917" y="342029"/>
                  <a:pt x="440425" y="335520"/>
                  <a:pt x="440425" y="327492"/>
                </a:cubicBezTo>
                <a:cubicBezTo>
                  <a:pt x="440425" y="319463"/>
                  <a:pt x="433917" y="312955"/>
                  <a:pt x="425888" y="312955"/>
                </a:cubicBezTo>
                <a:cubicBezTo>
                  <a:pt x="417860" y="312955"/>
                  <a:pt x="411351" y="319463"/>
                  <a:pt x="411351" y="327492"/>
                </a:cubicBezTo>
                <a:cubicBezTo>
                  <a:pt x="411351" y="335520"/>
                  <a:pt x="417860" y="342029"/>
                  <a:pt x="425888" y="342029"/>
                </a:cubicBezTo>
                <a:close/>
                <a:moveTo>
                  <a:pt x="374469" y="342029"/>
                </a:moveTo>
                <a:cubicBezTo>
                  <a:pt x="382498" y="342029"/>
                  <a:pt x="389006" y="335520"/>
                  <a:pt x="389006" y="327492"/>
                </a:cubicBezTo>
                <a:cubicBezTo>
                  <a:pt x="389006" y="319463"/>
                  <a:pt x="382498" y="312955"/>
                  <a:pt x="374469" y="312955"/>
                </a:cubicBezTo>
                <a:cubicBezTo>
                  <a:pt x="366441" y="312955"/>
                  <a:pt x="359932" y="319463"/>
                  <a:pt x="359932" y="327492"/>
                </a:cubicBezTo>
                <a:cubicBezTo>
                  <a:pt x="359932" y="335520"/>
                  <a:pt x="366441" y="342029"/>
                  <a:pt x="374469" y="342029"/>
                </a:cubicBezTo>
                <a:close/>
                <a:moveTo>
                  <a:pt x="271633" y="342029"/>
                </a:moveTo>
                <a:cubicBezTo>
                  <a:pt x="279661" y="342029"/>
                  <a:pt x="286170" y="335520"/>
                  <a:pt x="286170" y="327492"/>
                </a:cubicBezTo>
                <a:cubicBezTo>
                  <a:pt x="286170" y="319463"/>
                  <a:pt x="279661" y="312955"/>
                  <a:pt x="271633" y="312955"/>
                </a:cubicBezTo>
                <a:cubicBezTo>
                  <a:pt x="263604" y="312955"/>
                  <a:pt x="257095" y="319463"/>
                  <a:pt x="257095" y="327492"/>
                </a:cubicBezTo>
                <a:cubicBezTo>
                  <a:pt x="257095" y="335520"/>
                  <a:pt x="263604" y="342029"/>
                  <a:pt x="271633" y="342029"/>
                </a:cubicBezTo>
                <a:close/>
                <a:moveTo>
                  <a:pt x="220214" y="342029"/>
                </a:moveTo>
                <a:cubicBezTo>
                  <a:pt x="228242" y="342029"/>
                  <a:pt x="234751" y="335520"/>
                  <a:pt x="234751" y="327492"/>
                </a:cubicBezTo>
                <a:cubicBezTo>
                  <a:pt x="234751" y="319463"/>
                  <a:pt x="228242" y="312955"/>
                  <a:pt x="220214" y="312955"/>
                </a:cubicBezTo>
                <a:cubicBezTo>
                  <a:pt x="212185" y="312955"/>
                  <a:pt x="205676" y="319463"/>
                  <a:pt x="205676" y="327492"/>
                </a:cubicBezTo>
                <a:cubicBezTo>
                  <a:pt x="205676" y="335520"/>
                  <a:pt x="212185" y="342029"/>
                  <a:pt x="220214" y="342029"/>
                </a:cubicBezTo>
                <a:close/>
                <a:moveTo>
                  <a:pt x="168794" y="342029"/>
                </a:moveTo>
                <a:cubicBezTo>
                  <a:pt x="176822" y="342029"/>
                  <a:pt x="183331" y="335520"/>
                  <a:pt x="183331" y="327492"/>
                </a:cubicBezTo>
                <a:cubicBezTo>
                  <a:pt x="183331" y="319463"/>
                  <a:pt x="176822" y="312955"/>
                  <a:pt x="168794" y="312955"/>
                </a:cubicBezTo>
                <a:cubicBezTo>
                  <a:pt x="160765" y="312955"/>
                  <a:pt x="154257" y="319463"/>
                  <a:pt x="154257" y="327492"/>
                </a:cubicBezTo>
                <a:cubicBezTo>
                  <a:pt x="154257" y="335520"/>
                  <a:pt x="160765" y="342029"/>
                  <a:pt x="168794" y="342029"/>
                </a:cubicBezTo>
                <a:close/>
                <a:moveTo>
                  <a:pt x="117375" y="342029"/>
                </a:moveTo>
                <a:cubicBezTo>
                  <a:pt x="125404" y="342029"/>
                  <a:pt x="131912" y="335520"/>
                  <a:pt x="131912" y="327492"/>
                </a:cubicBezTo>
                <a:cubicBezTo>
                  <a:pt x="131912" y="319463"/>
                  <a:pt x="125404" y="312955"/>
                  <a:pt x="117375" y="312955"/>
                </a:cubicBezTo>
                <a:cubicBezTo>
                  <a:pt x="109346" y="312955"/>
                  <a:pt x="102838" y="319463"/>
                  <a:pt x="102838" y="327492"/>
                </a:cubicBezTo>
                <a:cubicBezTo>
                  <a:pt x="102838" y="335520"/>
                  <a:pt x="109346" y="342029"/>
                  <a:pt x="117375" y="342029"/>
                </a:cubicBezTo>
                <a:close/>
                <a:moveTo>
                  <a:pt x="65956" y="342029"/>
                </a:moveTo>
                <a:cubicBezTo>
                  <a:pt x="73985" y="342029"/>
                  <a:pt x="80493" y="335520"/>
                  <a:pt x="80493" y="327492"/>
                </a:cubicBezTo>
                <a:cubicBezTo>
                  <a:pt x="80493" y="319463"/>
                  <a:pt x="73985" y="312955"/>
                  <a:pt x="65956" y="312955"/>
                </a:cubicBezTo>
                <a:cubicBezTo>
                  <a:pt x="57928" y="312955"/>
                  <a:pt x="51419" y="319463"/>
                  <a:pt x="51419" y="327492"/>
                </a:cubicBezTo>
                <a:cubicBezTo>
                  <a:pt x="51419" y="335520"/>
                  <a:pt x="57928" y="342029"/>
                  <a:pt x="65956" y="342029"/>
                </a:cubicBezTo>
                <a:close/>
                <a:moveTo>
                  <a:pt x="14537" y="342029"/>
                </a:moveTo>
                <a:cubicBezTo>
                  <a:pt x="22566" y="342029"/>
                  <a:pt x="29074" y="335520"/>
                  <a:pt x="29074" y="327492"/>
                </a:cubicBezTo>
                <a:cubicBezTo>
                  <a:pt x="29074" y="319463"/>
                  <a:pt x="22566" y="312955"/>
                  <a:pt x="14537" y="312955"/>
                </a:cubicBezTo>
                <a:cubicBezTo>
                  <a:pt x="6509" y="312955"/>
                  <a:pt x="0" y="319463"/>
                  <a:pt x="0" y="327492"/>
                </a:cubicBezTo>
                <a:cubicBezTo>
                  <a:pt x="0" y="335520"/>
                  <a:pt x="6509" y="342029"/>
                  <a:pt x="14537" y="342029"/>
                </a:cubicBezTo>
                <a:close/>
                <a:moveTo>
                  <a:pt x="785817" y="394524"/>
                </a:moveTo>
                <a:cubicBezTo>
                  <a:pt x="793845" y="394524"/>
                  <a:pt x="800354" y="388015"/>
                  <a:pt x="800354" y="379986"/>
                </a:cubicBezTo>
                <a:cubicBezTo>
                  <a:pt x="800354" y="371958"/>
                  <a:pt x="793845" y="365449"/>
                  <a:pt x="785817" y="365449"/>
                </a:cubicBezTo>
                <a:cubicBezTo>
                  <a:pt x="777788" y="365449"/>
                  <a:pt x="771280" y="371958"/>
                  <a:pt x="771280" y="379986"/>
                </a:cubicBezTo>
                <a:cubicBezTo>
                  <a:pt x="771280" y="388015"/>
                  <a:pt x="777788" y="394524"/>
                  <a:pt x="785817" y="394524"/>
                </a:cubicBezTo>
                <a:close/>
                <a:moveTo>
                  <a:pt x="734401" y="394524"/>
                </a:moveTo>
                <a:cubicBezTo>
                  <a:pt x="742430" y="394524"/>
                  <a:pt x="748938" y="388015"/>
                  <a:pt x="748938" y="379986"/>
                </a:cubicBezTo>
                <a:cubicBezTo>
                  <a:pt x="748938" y="371958"/>
                  <a:pt x="742430" y="365449"/>
                  <a:pt x="734401" y="365449"/>
                </a:cubicBezTo>
                <a:cubicBezTo>
                  <a:pt x="726373" y="365449"/>
                  <a:pt x="719864" y="371958"/>
                  <a:pt x="719864" y="379986"/>
                </a:cubicBezTo>
                <a:cubicBezTo>
                  <a:pt x="719864" y="388015"/>
                  <a:pt x="726373" y="394524"/>
                  <a:pt x="734401" y="394524"/>
                </a:cubicBezTo>
                <a:close/>
                <a:moveTo>
                  <a:pt x="682983" y="394524"/>
                </a:moveTo>
                <a:cubicBezTo>
                  <a:pt x="691012" y="394524"/>
                  <a:pt x="697521" y="388015"/>
                  <a:pt x="697521" y="379986"/>
                </a:cubicBezTo>
                <a:cubicBezTo>
                  <a:pt x="697521" y="371958"/>
                  <a:pt x="691012" y="365449"/>
                  <a:pt x="682983" y="365449"/>
                </a:cubicBezTo>
                <a:cubicBezTo>
                  <a:pt x="674955" y="365449"/>
                  <a:pt x="668446" y="371958"/>
                  <a:pt x="668446" y="379986"/>
                </a:cubicBezTo>
                <a:cubicBezTo>
                  <a:pt x="668446" y="388015"/>
                  <a:pt x="674955" y="394524"/>
                  <a:pt x="682983" y="394524"/>
                </a:cubicBezTo>
                <a:close/>
                <a:moveTo>
                  <a:pt x="631565" y="394524"/>
                </a:moveTo>
                <a:cubicBezTo>
                  <a:pt x="639593" y="394524"/>
                  <a:pt x="646102" y="388015"/>
                  <a:pt x="646102" y="379986"/>
                </a:cubicBezTo>
                <a:cubicBezTo>
                  <a:pt x="646102" y="371958"/>
                  <a:pt x="639593" y="365449"/>
                  <a:pt x="631565" y="365449"/>
                </a:cubicBezTo>
                <a:cubicBezTo>
                  <a:pt x="623536" y="365449"/>
                  <a:pt x="617027" y="371958"/>
                  <a:pt x="617027" y="379986"/>
                </a:cubicBezTo>
                <a:cubicBezTo>
                  <a:pt x="617027" y="388015"/>
                  <a:pt x="623536" y="394524"/>
                  <a:pt x="631565" y="394524"/>
                </a:cubicBezTo>
                <a:close/>
                <a:moveTo>
                  <a:pt x="528726" y="394524"/>
                </a:moveTo>
                <a:cubicBezTo>
                  <a:pt x="536754" y="394524"/>
                  <a:pt x="543263" y="388015"/>
                  <a:pt x="543263" y="379986"/>
                </a:cubicBezTo>
                <a:cubicBezTo>
                  <a:pt x="543263" y="371958"/>
                  <a:pt x="536754" y="365449"/>
                  <a:pt x="528726" y="365449"/>
                </a:cubicBezTo>
                <a:cubicBezTo>
                  <a:pt x="520697" y="365449"/>
                  <a:pt x="514189" y="371958"/>
                  <a:pt x="514189" y="379986"/>
                </a:cubicBezTo>
                <a:cubicBezTo>
                  <a:pt x="514189" y="388015"/>
                  <a:pt x="520697" y="394524"/>
                  <a:pt x="528726" y="394524"/>
                </a:cubicBezTo>
                <a:close/>
                <a:moveTo>
                  <a:pt x="425888" y="394524"/>
                </a:moveTo>
                <a:cubicBezTo>
                  <a:pt x="433917" y="394524"/>
                  <a:pt x="440425" y="388015"/>
                  <a:pt x="440425" y="379986"/>
                </a:cubicBezTo>
                <a:cubicBezTo>
                  <a:pt x="440425" y="371958"/>
                  <a:pt x="433917" y="365449"/>
                  <a:pt x="425888" y="365449"/>
                </a:cubicBezTo>
                <a:cubicBezTo>
                  <a:pt x="417860" y="365449"/>
                  <a:pt x="411351" y="371958"/>
                  <a:pt x="411351" y="379986"/>
                </a:cubicBezTo>
                <a:cubicBezTo>
                  <a:pt x="411351" y="388015"/>
                  <a:pt x="417860" y="394524"/>
                  <a:pt x="425888" y="394524"/>
                </a:cubicBezTo>
                <a:close/>
                <a:moveTo>
                  <a:pt x="374469" y="394524"/>
                </a:moveTo>
                <a:cubicBezTo>
                  <a:pt x="382498" y="394524"/>
                  <a:pt x="389006" y="388015"/>
                  <a:pt x="389006" y="379986"/>
                </a:cubicBezTo>
                <a:cubicBezTo>
                  <a:pt x="389006" y="371958"/>
                  <a:pt x="382498" y="365449"/>
                  <a:pt x="374469" y="365449"/>
                </a:cubicBezTo>
                <a:cubicBezTo>
                  <a:pt x="366441" y="365449"/>
                  <a:pt x="359932" y="371958"/>
                  <a:pt x="359932" y="379986"/>
                </a:cubicBezTo>
                <a:cubicBezTo>
                  <a:pt x="359932" y="388015"/>
                  <a:pt x="366441" y="394524"/>
                  <a:pt x="374469" y="394524"/>
                </a:cubicBezTo>
                <a:close/>
                <a:moveTo>
                  <a:pt x="271633" y="394524"/>
                </a:moveTo>
                <a:cubicBezTo>
                  <a:pt x="279661" y="394524"/>
                  <a:pt x="286170" y="388015"/>
                  <a:pt x="286170" y="379986"/>
                </a:cubicBezTo>
                <a:cubicBezTo>
                  <a:pt x="286170" y="371958"/>
                  <a:pt x="279661" y="365449"/>
                  <a:pt x="271633" y="365449"/>
                </a:cubicBezTo>
                <a:cubicBezTo>
                  <a:pt x="263604" y="365449"/>
                  <a:pt x="257095" y="371958"/>
                  <a:pt x="257095" y="379986"/>
                </a:cubicBezTo>
                <a:cubicBezTo>
                  <a:pt x="257095" y="388015"/>
                  <a:pt x="263604" y="394524"/>
                  <a:pt x="271633" y="394524"/>
                </a:cubicBezTo>
                <a:close/>
                <a:moveTo>
                  <a:pt x="168794" y="394524"/>
                </a:moveTo>
                <a:cubicBezTo>
                  <a:pt x="176822" y="394524"/>
                  <a:pt x="183331" y="388015"/>
                  <a:pt x="183331" y="379986"/>
                </a:cubicBezTo>
                <a:cubicBezTo>
                  <a:pt x="183331" y="371958"/>
                  <a:pt x="176822" y="365449"/>
                  <a:pt x="168794" y="365449"/>
                </a:cubicBezTo>
                <a:cubicBezTo>
                  <a:pt x="160765" y="365449"/>
                  <a:pt x="154257" y="371958"/>
                  <a:pt x="154257" y="379986"/>
                </a:cubicBezTo>
                <a:cubicBezTo>
                  <a:pt x="154257" y="388015"/>
                  <a:pt x="160765" y="394524"/>
                  <a:pt x="168794" y="394524"/>
                </a:cubicBezTo>
                <a:close/>
                <a:moveTo>
                  <a:pt x="117375" y="394524"/>
                </a:moveTo>
                <a:cubicBezTo>
                  <a:pt x="125404" y="394524"/>
                  <a:pt x="131912" y="388015"/>
                  <a:pt x="131912" y="379986"/>
                </a:cubicBezTo>
                <a:cubicBezTo>
                  <a:pt x="131912" y="371958"/>
                  <a:pt x="125404" y="365449"/>
                  <a:pt x="117375" y="365449"/>
                </a:cubicBezTo>
                <a:cubicBezTo>
                  <a:pt x="109346" y="365449"/>
                  <a:pt x="102838" y="371958"/>
                  <a:pt x="102838" y="379986"/>
                </a:cubicBezTo>
                <a:cubicBezTo>
                  <a:pt x="102838" y="388015"/>
                  <a:pt x="109346" y="394524"/>
                  <a:pt x="117375" y="394524"/>
                </a:cubicBezTo>
                <a:close/>
                <a:moveTo>
                  <a:pt x="65956" y="394524"/>
                </a:moveTo>
                <a:cubicBezTo>
                  <a:pt x="73985" y="394524"/>
                  <a:pt x="80493" y="388015"/>
                  <a:pt x="80493" y="379986"/>
                </a:cubicBezTo>
                <a:cubicBezTo>
                  <a:pt x="80493" y="371958"/>
                  <a:pt x="73985" y="365449"/>
                  <a:pt x="65956" y="365449"/>
                </a:cubicBezTo>
                <a:cubicBezTo>
                  <a:pt x="57928" y="365449"/>
                  <a:pt x="51419" y="371958"/>
                  <a:pt x="51419" y="379986"/>
                </a:cubicBezTo>
                <a:cubicBezTo>
                  <a:pt x="51419" y="388015"/>
                  <a:pt x="57928" y="394524"/>
                  <a:pt x="65956" y="394524"/>
                </a:cubicBezTo>
                <a:close/>
                <a:moveTo>
                  <a:pt x="14537" y="394524"/>
                </a:moveTo>
                <a:cubicBezTo>
                  <a:pt x="22566" y="394524"/>
                  <a:pt x="29074" y="388015"/>
                  <a:pt x="29074" y="379986"/>
                </a:cubicBezTo>
                <a:cubicBezTo>
                  <a:pt x="29074" y="371958"/>
                  <a:pt x="22566" y="365449"/>
                  <a:pt x="14537" y="365449"/>
                </a:cubicBezTo>
                <a:cubicBezTo>
                  <a:pt x="6509" y="365449"/>
                  <a:pt x="0" y="371958"/>
                  <a:pt x="0" y="379986"/>
                </a:cubicBezTo>
                <a:cubicBezTo>
                  <a:pt x="0" y="388015"/>
                  <a:pt x="6509" y="394524"/>
                  <a:pt x="14537" y="394524"/>
                </a:cubicBezTo>
                <a:close/>
                <a:moveTo>
                  <a:pt x="785817" y="449039"/>
                </a:moveTo>
                <a:cubicBezTo>
                  <a:pt x="793845" y="449039"/>
                  <a:pt x="800354" y="442530"/>
                  <a:pt x="800354" y="434502"/>
                </a:cubicBezTo>
                <a:cubicBezTo>
                  <a:pt x="800354" y="426473"/>
                  <a:pt x="793845" y="419965"/>
                  <a:pt x="785817" y="419965"/>
                </a:cubicBezTo>
                <a:cubicBezTo>
                  <a:pt x="777788" y="419965"/>
                  <a:pt x="771280" y="426473"/>
                  <a:pt x="771280" y="434502"/>
                </a:cubicBezTo>
                <a:cubicBezTo>
                  <a:pt x="771280" y="442530"/>
                  <a:pt x="777788" y="449039"/>
                  <a:pt x="785817" y="449039"/>
                </a:cubicBezTo>
                <a:close/>
                <a:moveTo>
                  <a:pt x="734401" y="449039"/>
                </a:moveTo>
                <a:cubicBezTo>
                  <a:pt x="742430" y="449039"/>
                  <a:pt x="748938" y="442530"/>
                  <a:pt x="748938" y="434502"/>
                </a:cubicBezTo>
                <a:cubicBezTo>
                  <a:pt x="748938" y="426473"/>
                  <a:pt x="742430" y="419965"/>
                  <a:pt x="734401" y="419965"/>
                </a:cubicBezTo>
                <a:cubicBezTo>
                  <a:pt x="726373" y="419965"/>
                  <a:pt x="719864" y="426473"/>
                  <a:pt x="719864" y="434502"/>
                </a:cubicBezTo>
                <a:cubicBezTo>
                  <a:pt x="719864" y="442530"/>
                  <a:pt x="726373" y="449039"/>
                  <a:pt x="734401" y="449039"/>
                </a:cubicBezTo>
                <a:close/>
                <a:moveTo>
                  <a:pt x="631565" y="449039"/>
                </a:moveTo>
                <a:cubicBezTo>
                  <a:pt x="639593" y="449039"/>
                  <a:pt x="646102" y="442530"/>
                  <a:pt x="646102" y="434502"/>
                </a:cubicBezTo>
                <a:cubicBezTo>
                  <a:pt x="646102" y="426473"/>
                  <a:pt x="639593" y="419965"/>
                  <a:pt x="631565" y="419965"/>
                </a:cubicBezTo>
                <a:cubicBezTo>
                  <a:pt x="623536" y="419965"/>
                  <a:pt x="617027" y="426473"/>
                  <a:pt x="617027" y="434502"/>
                </a:cubicBezTo>
                <a:cubicBezTo>
                  <a:pt x="617027" y="442530"/>
                  <a:pt x="623536" y="449039"/>
                  <a:pt x="631565" y="449039"/>
                </a:cubicBezTo>
                <a:close/>
                <a:moveTo>
                  <a:pt x="374469" y="449039"/>
                </a:moveTo>
                <a:cubicBezTo>
                  <a:pt x="382498" y="449039"/>
                  <a:pt x="389006" y="442530"/>
                  <a:pt x="389006" y="434502"/>
                </a:cubicBezTo>
                <a:cubicBezTo>
                  <a:pt x="389006" y="426473"/>
                  <a:pt x="382498" y="419965"/>
                  <a:pt x="374469" y="419965"/>
                </a:cubicBezTo>
                <a:cubicBezTo>
                  <a:pt x="366441" y="419965"/>
                  <a:pt x="359932" y="426473"/>
                  <a:pt x="359932" y="434502"/>
                </a:cubicBezTo>
                <a:cubicBezTo>
                  <a:pt x="359932" y="442530"/>
                  <a:pt x="366441" y="449039"/>
                  <a:pt x="374469" y="449039"/>
                </a:cubicBezTo>
                <a:close/>
                <a:moveTo>
                  <a:pt x="271633" y="449039"/>
                </a:moveTo>
                <a:cubicBezTo>
                  <a:pt x="279661" y="449039"/>
                  <a:pt x="286170" y="442530"/>
                  <a:pt x="286170" y="434502"/>
                </a:cubicBezTo>
                <a:cubicBezTo>
                  <a:pt x="286170" y="426473"/>
                  <a:pt x="279661" y="419965"/>
                  <a:pt x="271633" y="419965"/>
                </a:cubicBezTo>
                <a:cubicBezTo>
                  <a:pt x="263604" y="419965"/>
                  <a:pt x="257095" y="426473"/>
                  <a:pt x="257095" y="434502"/>
                </a:cubicBezTo>
                <a:cubicBezTo>
                  <a:pt x="257095" y="442530"/>
                  <a:pt x="263604" y="449039"/>
                  <a:pt x="271633" y="449039"/>
                </a:cubicBezTo>
                <a:close/>
                <a:moveTo>
                  <a:pt x="168794" y="449039"/>
                </a:moveTo>
                <a:cubicBezTo>
                  <a:pt x="176822" y="449039"/>
                  <a:pt x="183331" y="442530"/>
                  <a:pt x="183331" y="434502"/>
                </a:cubicBezTo>
                <a:cubicBezTo>
                  <a:pt x="183331" y="426473"/>
                  <a:pt x="176822" y="419965"/>
                  <a:pt x="168794" y="419965"/>
                </a:cubicBezTo>
                <a:cubicBezTo>
                  <a:pt x="160765" y="419965"/>
                  <a:pt x="154257" y="426473"/>
                  <a:pt x="154257" y="434502"/>
                </a:cubicBezTo>
                <a:cubicBezTo>
                  <a:pt x="154257" y="442530"/>
                  <a:pt x="160765" y="449039"/>
                  <a:pt x="168794" y="449039"/>
                </a:cubicBezTo>
                <a:close/>
                <a:moveTo>
                  <a:pt x="65956" y="449039"/>
                </a:moveTo>
                <a:cubicBezTo>
                  <a:pt x="73985" y="449039"/>
                  <a:pt x="80493" y="442530"/>
                  <a:pt x="80493" y="434502"/>
                </a:cubicBezTo>
                <a:cubicBezTo>
                  <a:pt x="80493" y="426473"/>
                  <a:pt x="73985" y="419965"/>
                  <a:pt x="65956" y="419965"/>
                </a:cubicBezTo>
                <a:cubicBezTo>
                  <a:pt x="57928" y="419965"/>
                  <a:pt x="51419" y="426473"/>
                  <a:pt x="51419" y="434502"/>
                </a:cubicBezTo>
                <a:cubicBezTo>
                  <a:pt x="51419" y="442530"/>
                  <a:pt x="57928" y="449039"/>
                  <a:pt x="65956" y="449039"/>
                </a:cubicBezTo>
                <a:close/>
                <a:moveTo>
                  <a:pt x="14537" y="449039"/>
                </a:moveTo>
                <a:cubicBezTo>
                  <a:pt x="22566" y="449039"/>
                  <a:pt x="29074" y="442530"/>
                  <a:pt x="29074" y="434502"/>
                </a:cubicBezTo>
                <a:cubicBezTo>
                  <a:pt x="29074" y="426473"/>
                  <a:pt x="22566" y="419965"/>
                  <a:pt x="14537" y="419965"/>
                </a:cubicBezTo>
                <a:cubicBezTo>
                  <a:pt x="6509" y="419965"/>
                  <a:pt x="0" y="426473"/>
                  <a:pt x="0" y="434502"/>
                </a:cubicBezTo>
                <a:cubicBezTo>
                  <a:pt x="0" y="442530"/>
                  <a:pt x="6509" y="449039"/>
                  <a:pt x="14537" y="449039"/>
                </a:cubicBezTo>
                <a:close/>
                <a:moveTo>
                  <a:pt x="734401" y="499515"/>
                </a:moveTo>
                <a:cubicBezTo>
                  <a:pt x="742430" y="499515"/>
                  <a:pt x="748938" y="493007"/>
                  <a:pt x="748938" y="484978"/>
                </a:cubicBezTo>
                <a:cubicBezTo>
                  <a:pt x="748938" y="476950"/>
                  <a:pt x="742430" y="470441"/>
                  <a:pt x="734401" y="470441"/>
                </a:cubicBezTo>
                <a:cubicBezTo>
                  <a:pt x="726373" y="470441"/>
                  <a:pt x="719864" y="476950"/>
                  <a:pt x="719864" y="484978"/>
                </a:cubicBezTo>
                <a:cubicBezTo>
                  <a:pt x="719864" y="493007"/>
                  <a:pt x="726373" y="499515"/>
                  <a:pt x="734401" y="499515"/>
                </a:cubicBezTo>
                <a:close/>
                <a:moveTo>
                  <a:pt x="631565" y="499515"/>
                </a:moveTo>
                <a:cubicBezTo>
                  <a:pt x="639593" y="499515"/>
                  <a:pt x="646102" y="493007"/>
                  <a:pt x="646102" y="484978"/>
                </a:cubicBezTo>
                <a:cubicBezTo>
                  <a:pt x="646102" y="476950"/>
                  <a:pt x="639593" y="470441"/>
                  <a:pt x="631565" y="470441"/>
                </a:cubicBezTo>
                <a:cubicBezTo>
                  <a:pt x="623536" y="470441"/>
                  <a:pt x="617027" y="476950"/>
                  <a:pt x="617027" y="484978"/>
                </a:cubicBezTo>
                <a:cubicBezTo>
                  <a:pt x="617027" y="493007"/>
                  <a:pt x="623536" y="499515"/>
                  <a:pt x="631565" y="499515"/>
                </a:cubicBezTo>
                <a:close/>
                <a:moveTo>
                  <a:pt x="374469" y="499515"/>
                </a:moveTo>
                <a:cubicBezTo>
                  <a:pt x="382498" y="499515"/>
                  <a:pt x="389006" y="493007"/>
                  <a:pt x="389006" y="484978"/>
                </a:cubicBezTo>
                <a:cubicBezTo>
                  <a:pt x="389006" y="476950"/>
                  <a:pt x="382498" y="470441"/>
                  <a:pt x="374469" y="470441"/>
                </a:cubicBezTo>
                <a:cubicBezTo>
                  <a:pt x="366441" y="470441"/>
                  <a:pt x="359932" y="476950"/>
                  <a:pt x="359932" y="484978"/>
                </a:cubicBezTo>
                <a:cubicBezTo>
                  <a:pt x="359932" y="493007"/>
                  <a:pt x="366441" y="499515"/>
                  <a:pt x="374469" y="499515"/>
                </a:cubicBezTo>
                <a:close/>
                <a:moveTo>
                  <a:pt x="168794" y="499515"/>
                </a:moveTo>
                <a:cubicBezTo>
                  <a:pt x="176822" y="499515"/>
                  <a:pt x="183331" y="493007"/>
                  <a:pt x="183331" y="484978"/>
                </a:cubicBezTo>
                <a:cubicBezTo>
                  <a:pt x="183331" y="476950"/>
                  <a:pt x="176822" y="470441"/>
                  <a:pt x="168794" y="470441"/>
                </a:cubicBezTo>
                <a:cubicBezTo>
                  <a:pt x="160765" y="470441"/>
                  <a:pt x="154257" y="476950"/>
                  <a:pt x="154257" y="484978"/>
                </a:cubicBezTo>
                <a:cubicBezTo>
                  <a:pt x="154257" y="493007"/>
                  <a:pt x="160765" y="499515"/>
                  <a:pt x="168794" y="499515"/>
                </a:cubicBezTo>
                <a:close/>
                <a:moveTo>
                  <a:pt x="14537" y="499515"/>
                </a:moveTo>
                <a:cubicBezTo>
                  <a:pt x="22566" y="499515"/>
                  <a:pt x="29074" y="493007"/>
                  <a:pt x="29074" y="484978"/>
                </a:cubicBezTo>
                <a:cubicBezTo>
                  <a:pt x="29074" y="476950"/>
                  <a:pt x="22566" y="470441"/>
                  <a:pt x="14537" y="470441"/>
                </a:cubicBezTo>
                <a:cubicBezTo>
                  <a:pt x="6509" y="470441"/>
                  <a:pt x="0" y="476950"/>
                  <a:pt x="0" y="484978"/>
                </a:cubicBezTo>
                <a:cubicBezTo>
                  <a:pt x="0" y="493007"/>
                  <a:pt x="6509" y="499515"/>
                  <a:pt x="14537" y="499515"/>
                </a:cubicBezTo>
                <a:close/>
                <a:moveTo>
                  <a:pt x="734401" y="552010"/>
                </a:moveTo>
                <a:cubicBezTo>
                  <a:pt x="742430" y="552010"/>
                  <a:pt x="748938" y="545501"/>
                  <a:pt x="748938" y="537473"/>
                </a:cubicBezTo>
                <a:cubicBezTo>
                  <a:pt x="748938" y="529444"/>
                  <a:pt x="742430" y="522935"/>
                  <a:pt x="734401" y="522935"/>
                </a:cubicBezTo>
                <a:cubicBezTo>
                  <a:pt x="726373" y="522935"/>
                  <a:pt x="719864" y="529444"/>
                  <a:pt x="719864" y="537473"/>
                </a:cubicBezTo>
                <a:cubicBezTo>
                  <a:pt x="719864" y="545501"/>
                  <a:pt x="726373" y="552010"/>
                  <a:pt x="734401" y="552010"/>
                </a:cubicBezTo>
                <a:close/>
                <a:moveTo>
                  <a:pt x="374469" y="552010"/>
                </a:moveTo>
                <a:cubicBezTo>
                  <a:pt x="382498" y="552010"/>
                  <a:pt x="389006" y="545501"/>
                  <a:pt x="389006" y="537473"/>
                </a:cubicBezTo>
                <a:cubicBezTo>
                  <a:pt x="389006" y="529444"/>
                  <a:pt x="382498" y="522935"/>
                  <a:pt x="374469" y="522935"/>
                </a:cubicBezTo>
                <a:cubicBezTo>
                  <a:pt x="366441" y="522935"/>
                  <a:pt x="359932" y="529444"/>
                  <a:pt x="359932" y="537473"/>
                </a:cubicBezTo>
                <a:cubicBezTo>
                  <a:pt x="359932" y="545501"/>
                  <a:pt x="366441" y="552010"/>
                  <a:pt x="374469" y="552010"/>
                </a:cubicBezTo>
                <a:close/>
              </a:path>
            </a:pathLst>
          </a:cu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noAutofit/>
          </a:bodyPr>
          <a:lstStyle/>
          <a:p>
            <a:pPr defTabSz="914126" eaLnBrk="0" hangingPunct="0"/>
            <a:endParaRPr lang="en-US" dirty="0" err="1">
              <a:latin typeface="Calibri" pitchFamily="34" charset="0"/>
            </a:endParaRPr>
          </a:p>
        </p:txBody>
      </p:sp>
      <p:sp>
        <p:nvSpPr>
          <p:cNvPr id="333" name="Freeform 332"/>
          <p:cNvSpPr/>
          <p:nvPr/>
        </p:nvSpPr>
        <p:spPr bwMode="auto">
          <a:xfrm flipV="1">
            <a:off x="6812742" y="2688529"/>
            <a:ext cx="800146" cy="551866"/>
          </a:xfrm>
          <a:custGeom>
            <a:avLst/>
            <a:gdLst>
              <a:gd name="connsiteX0" fmla="*/ 785817 w 800354"/>
              <a:gd name="connsiteY0" fmla="*/ 29075 h 552010"/>
              <a:gd name="connsiteX1" fmla="*/ 800354 w 800354"/>
              <a:gd name="connsiteY1" fmla="*/ 14537 h 552010"/>
              <a:gd name="connsiteX2" fmla="*/ 785817 w 800354"/>
              <a:gd name="connsiteY2" fmla="*/ 0 h 552010"/>
              <a:gd name="connsiteX3" fmla="*/ 771280 w 800354"/>
              <a:gd name="connsiteY3" fmla="*/ 14537 h 552010"/>
              <a:gd name="connsiteX4" fmla="*/ 785817 w 800354"/>
              <a:gd name="connsiteY4" fmla="*/ 29075 h 552010"/>
              <a:gd name="connsiteX5" fmla="*/ 734401 w 800354"/>
              <a:gd name="connsiteY5" fmla="*/ 29075 h 552010"/>
              <a:gd name="connsiteX6" fmla="*/ 748938 w 800354"/>
              <a:gd name="connsiteY6" fmla="*/ 14537 h 552010"/>
              <a:gd name="connsiteX7" fmla="*/ 734401 w 800354"/>
              <a:gd name="connsiteY7" fmla="*/ 0 h 552010"/>
              <a:gd name="connsiteX8" fmla="*/ 719864 w 800354"/>
              <a:gd name="connsiteY8" fmla="*/ 14537 h 552010"/>
              <a:gd name="connsiteX9" fmla="*/ 734401 w 800354"/>
              <a:gd name="connsiteY9" fmla="*/ 29075 h 552010"/>
              <a:gd name="connsiteX10" fmla="*/ 682983 w 800354"/>
              <a:gd name="connsiteY10" fmla="*/ 29075 h 552010"/>
              <a:gd name="connsiteX11" fmla="*/ 697521 w 800354"/>
              <a:gd name="connsiteY11" fmla="*/ 14537 h 552010"/>
              <a:gd name="connsiteX12" fmla="*/ 682983 w 800354"/>
              <a:gd name="connsiteY12" fmla="*/ 0 h 552010"/>
              <a:gd name="connsiteX13" fmla="*/ 668446 w 800354"/>
              <a:gd name="connsiteY13" fmla="*/ 14537 h 552010"/>
              <a:gd name="connsiteX14" fmla="*/ 682983 w 800354"/>
              <a:gd name="connsiteY14" fmla="*/ 29075 h 552010"/>
              <a:gd name="connsiteX15" fmla="*/ 631565 w 800354"/>
              <a:gd name="connsiteY15" fmla="*/ 29075 h 552010"/>
              <a:gd name="connsiteX16" fmla="*/ 646102 w 800354"/>
              <a:gd name="connsiteY16" fmla="*/ 14537 h 552010"/>
              <a:gd name="connsiteX17" fmla="*/ 631565 w 800354"/>
              <a:gd name="connsiteY17" fmla="*/ 0 h 552010"/>
              <a:gd name="connsiteX18" fmla="*/ 617027 w 800354"/>
              <a:gd name="connsiteY18" fmla="*/ 14537 h 552010"/>
              <a:gd name="connsiteX19" fmla="*/ 631565 w 800354"/>
              <a:gd name="connsiteY19" fmla="*/ 29075 h 552010"/>
              <a:gd name="connsiteX20" fmla="*/ 580146 w 800354"/>
              <a:gd name="connsiteY20" fmla="*/ 29075 h 552010"/>
              <a:gd name="connsiteX21" fmla="*/ 594683 w 800354"/>
              <a:gd name="connsiteY21" fmla="*/ 14537 h 552010"/>
              <a:gd name="connsiteX22" fmla="*/ 580146 w 800354"/>
              <a:gd name="connsiteY22" fmla="*/ 0 h 552010"/>
              <a:gd name="connsiteX23" fmla="*/ 565608 w 800354"/>
              <a:gd name="connsiteY23" fmla="*/ 14537 h 552010"/>
              <a:gd name="connsiteX24" fmla="*/ 580146 w 800354"/>
              <a:gd name="connsiteY24" fmla="*/ 29075 h 552010"/>
              <a:gd name="connsiteX25" fmla="*/ 528726 w 800354"/>
              <a:gd name="connsiteY25" fmla="*/ 29075 h 552010"/>
              <a:gd name="connsiteX26" fmla="*/ 543263 w 800354"/>
              <a:gd name="connsiteY26" fmla="*/ 14537 h 552010"/>
              <a:gd name="connsiteX27" fmla="*/ 528726 w 800354"/>
              <a:gd name="connsiteY27" fmla="*/ 0 h 552010"/>
              <a:gd name="connsiteX28" fmla="*/ 514189 w 800354"/>
              <a:gd name="connsiteY28" fmla="*/ 14537 h 552010"/>
              <a:gd name="connsiteX29" fmla="*/ 528726 w 800354"/>
              <a:gd name="connsiteY29" fmla="*/ 29075 h 552010"/>
              <a:gd name="connsiteX30" fmla="*/ 477307 w 800354"/>
              <a:gd name="connsiteY30" fmla="*/ 29075 h 552010"/>
              <a:gd name="connsiteX31" fmla="*/ 491844 w 800354"/>
              <a:gd name="connsiteY31" fmla="*/ 14537 h 552010"/>
              <a:gd name="connsiteX32" fmla="*/ 477307 w 800354"/>
              <a:gd name="connsiteY32" fmla="*/ 0 h 552010"/>
              <a:gd name="connsiteX33" fmla="*/ 462770 w 800354"/>
              <a:gd name="connsiteY33" fmla="*/ 14537 h 552010"/>
              <a:gd name="connsiteX34" fmla="*/ 477307 w 800354"/>
              <a:gd name="connsiteY34" fmla="*/ 29075 h 552010"/>
              <a:gd name="connsiteX35" fmla="*/ 425888 w 800354"/>
              <a:gd name="connsiteY35" fmla="*/ 29075 h 552010"/>
              <a:gd name="connsiteX36" fmla="*/ 440425 w 800354"/>
              <a:gd name="connsiteY36" fmla="*/ 14537 h 552010"/>
              <a:gd name="connsiteX37" fmla="*/ 425888 w 800354"/>
              <a:gd name="connsiteY37" fmla="*/ 0 h 552010"/>
              <a:gd name="connsiteX38" fmla="*/ 411351 w 800354"/>
              <a:gd name="connsiteY38" fmla="*/ 14537 h 552010"/>
              <a:gd name="connsiteX39" fmla="*/ 425888 w 800354"/>
              <a:gd name="connsiteY39" fmla="*/ 29075 h 552010"/>
              <a:gd name="connsiteX40" fmla="*/ 374469 w 800354"/>
              <a:gd name="connsiteY40" fmla="*/ 29075 h 552010"/>
              <a:gd name="connsiteX41" fmla="*/ 389006 w 800354"/>
              <a:gd name="connsiteY41" fmla="*/ 14537 h 552010"/>
              <a:gd name="connsiteX42" fmla="*/ 374469 w 800354"/>
              <a:gd name="connsiteY42" fmla="*/ 0 h 552010"/>
              <a:gd name="connsiteX43" fmla="*/ 359932 w 800354"/>
              <a:gd name="connsiteY43" fmla="*/ 14537 h 552010"/>
              <a:gd name="connsiteX44" fmla="*/ 374469 w 800354"/>
              <a:gd name="connsiteY44" fmla="*/ 29075 h 552010"/>
              <a:gd name="connsiteX45" fmla="*/ 323051 w 800354"/>
              <a:gd name="connsiteY45" fmla="*/ 29075 h 552010"/>
              <a:gd name="connsiteX46" fmla="*/ 337589 w 800354"/>
              <a:gd name="connsiteY46" fmla="*/ 14537 h 552010"/>
              <a:gd name="connsiteX47" fmla="*/ 323051 w 800354"/>
              <a:gd name="connsiteY47" fmla="*/ 0 h 552010"/>
              <a:gd name="connsiteX48" fmla="*/ 308514 w 800354"/>
              <a:gd name="connsiteY48" fmla="*/ 14537 h 552010"/>
              <a:gd name="connsiteX49" fmla="*/ 323051 w 800354"/>
              <a:gd name="connsiteY49" fmla="*/ 29075 h 552010"/>
              <a:gd name="connsiteX50" fmla="*/ 271633 w 800354"/>
              <a:gd name="connsiteY50" fmla="*/ 29075 h 552010"/>
              <a:gd name="connsiteX51" fmla="*/ 286170 w 800354"/>
              <a:gd name="connsiteY51" fmla="*/ 14537 h 552010"/>
              <a:gd name="connsiteX52" fmla="*/ 271633 w 800354"/>
              <a:gd name="connsiteY52" fmla="*/ 0 h 552010"/>
              <a:gd name="connsiteX53" fmla="*/ 257095 w 800354"/>
              <a:gd name="connsiteY53" fmla="*/ 14537 h 552010"/>
              <a:gd name="connsiteX54" fmla="*/ 271633 w 800354"/>
              <a:gd name="connsiteY54" fmla="*/ 29075 h 552010"/>
              <a:gd name="connsiteX55" fmla="*/ 220214 w 800354"/>
              <a:gd name="connsiteY55" fmla="*/ 29075 h 552010"/>
              <a:gd name="connsiteX56" fmla="*/ 234751 w 800354"/>
              <a:gd name="connsiteY56" fmla="*/ 14537 h 552010"/>
              <a:gd name="connsiteX57" fmla="*/ 220214 w 800354"/>
              <a:gd name="connsiteY57" fmla="*/ 0 h 552010"/>
              <a:gd name="connsiteX58" fmla="*/ 205676 w 800354"/>
              <a:gd name="connsiteY58" fmla="*/ 14537 h 552010"/>
              <a:gd name="connsiteX59" fmla="*/ 220214 w 800354"/>
              <a:gd name="connsiteY59" fmla="*/ 29075 h 552010"/>
              <a:gd name="connsiteX60" fmla="*/ 168794 w 800354"/>
              <a:gd name="connsiteY60" fmla="*/ 29075 h 552010"/>
              <a:gd name="connsiteX61" fmla="*/ 183331 w 800354"/>
              <a:gd name="connsiteY61" fmla="*/ 14537 h 552010"/>
              <a:gd name="connsiteX62" fmla="*/ 168794 w 800354"/>
              <a:gd name="connsiteY62" fmla="*/ 0 h 552010"/>
              <a:gd name="connsiteX63" fmla="*/ 154257 w 800354"/>
              <a:gd name="connsiteY63" fmla="*/ 14537 h 552010"/>
              <a:gd name="connsiteX64" fmla="*/ 168794 w 800354"/>
              <a:gd name="connsiteY64" fmla="*/ 29075 h 552010"/>
              <a:gd name="connsiteX65" fmla="*/ 117375 w 800354"/>
              <a:gd name="connsiteY65" fmla="*/ 29075 h 552010"/>
              <a:gd name="connsiteX66" fmla="*/ 131912 w 800354"/>
              <a:gd name="connsiteY66" fmla="*/ 14537 h 552010"/>
              <a:gd name="connsiteX67" fmla="*/ 117375 w 800354"/>
              <a:gd name="connsiteY67" fmla="*/ 0 h 552010"/>
              <a:gd name="connsiteX68" fmla="*/ 102838 w 800354"/>
              <a:gd name="connsiteY68" fmla="*/ 14537 h 552010"/>
              <a:gd name="connsiteX69" fmla="*/ 117375 w 800354"/>
              <a:gd name="connsiteY69" fmla="*/ 29075 h 552010"/>
              <a:gd name="connsiteX70" fmla="*/ 65956 w 800354"/>
              <a:gd name="connsiteY70" fmla="*/ 29075 h 552010"/>
              <a:gd name="connsiteX71" fmla="*/ 80493 w 800354"/>
              <a:gd name="connsiteY71" fmla="*/ 14537 h 552010"/>
              <a:gd name="connsiteX72" fmla="*/ 65956 w 800354"/>
              <a:gd name="connsiteY72" fmla="*/ 0 h 552010"/>
              <a:gd name="connsiteX73" fmla="*/ 51419 w 800354"/>
              <a:gd name="connsiteY73" fmla="*/ 14537 h 552010"/>
              <a:gd name="connsiteX74" fmla="*/ 65956 w 800354"/>
              <a:gd name="connsiteY74" fmla="*/ 29075 h 552010"/>
              <a:gd name="connsiteX75" fmla="*/ 14537 w 800354"/>
              <a:gd name="connsiteY75" fmla="*/ 29075 h 552010"/>
              <a:gd name="connsiteX76" fmla="*/ 29074 w 800354"/>
              <a:gd name="connsiteY76" fmla="*/ 14537 h 552010"/>
              <a:gd name="connsiteX77" fmla="*/ 14537 w 800354"/>
              <a:gd name="connsiteY77" fmla="*/ 0 h 552010"/>
              <a:gd name="connsiteX78" fmla="*/ 0 w 800354"/>
              <a:gd name="connsiteY78" fmla="*/ 14537 h 552010"/>
              <a:gd name="connsiteX79" fmla="*/ 14537 w 800354"/>
              <a:gd name="connsiteY79" fmla="*/ 29075 h 552010"/>
              <a:gd name="connsiteX80" fmla="*/ 785817 w 800354"/>
              <a:gd name="connsiteY80" fmla="*/ 81571 h 552010"/>
              <a:gd name="connsiteX81" fmla="*/ 800354 w 800354"/>
              <a:gd name="connsiteY81" fmla="*/ 67034 h 552010"/>
              <a:gd name="connsiteX82" fmla="*/ 785817 w 800354"/>
              <a:gd name="connsiteY82" fmla="*/ 52497 h 552010"/>
              <a:gd name="connsiteX83" fmla="*/ 771280 w 800354"/>
              <a:gd name="connsiteY83" fmla="*/ 67034 h 552010"/>
              <a:gd name="connsiteX84" fmla="*/ 785817 w 800354"/>
              <a:gd name="connsiteY84" fmla="*/ 81571 h 552010"/>
              <a:gd name="connsiteX85" fmla="*/ 734401 w 800354"/>
              <a:gd name="connsiteY85" fmla="*/ 81571 h 552010"/>
              <a:gd name="connsiteX86" fmla="*/ 748938 w 800354"/>
              <a:gd name="connsiteY86" fmla="*/ 67034 h 552010"/>
              <a:gd name="connsiteX87" fmla="*/ 734401 w 800354"/>
              <a:gd name="connsiteY87" fmla="*/ 52497 h 552010"/>
              <a:gd name="connsiteX88" fmla="*/ 719864 w 800354"/>
              <a:gd name="connsiteY88" fmla="*/ 67034 h 552010"/>
              <a:gd name="connsiteX89" fmla="*/ 734401 w 800354"/>
              <a:gd name="connsiteY89" fmla="*/ 81571 h 552010"/>
              <a:gd name="connsiteX90" fmla="*/ 682983 w 800354"/>
              <a:gd name="connsiteY90" fmla="*/ 81571 h 552010"/>
              <a:gd name="connsiteX91" fmla="*/ 697521 w 800354"/>
              <a:gd name="connsiteY91" fmla="*/ 67034 h 552010"/>
              <a:gd name="connsiteX92" fmla="*/ 682983 w 800354"/>
              <a:gd name="connsiteY92" fmla="*/ 52497 h 552010"/>
              <a:gd name="connsiteX93" fmla="*/ 668446 w 800354"/>
              <a:gd name="connsiteY93" fmla="*/ 67034 h 552010"/>
              <a:gd name="connsiteX94" fmla="*/ 682983 w 800354"/>
              <a:gd name="connsiteY94" fmla="*/ 81571 h 552010"/>
              <a:gd name="connsiteX95" fmla="*/ 631565 w 800354"/>
              <a:gd name="connsiteY95" fmla="*/ 81571 h 552010"/>
              <a:gd name="connsiteX96" fmla="*/ 646102 w 800354"/>
              <a:gd name="connsiteY96" fmla="*/ 67034 h 552010"/>
              <a:gd name="connsiteX97" fmla="*/ 631565 w 800354"/>
              <a:gd name="connsiteY97" fmla="*/ 52497 h 552010"/>
              <a:gd name="connsiteX98" fmla="*/ 617027 w 800354"/>
              <a:gd name="connsiteY98" fmla="*/ 67034 h 552010"/>
              <a:gd name="connsiteX99" fmla="*/ 631565 w 800354"/>
              <a:gd name="connsiteY99" fmla="*/ 81571 h 552010"/>
              <a:gd name="connsiteX100" fmla="*/ 580146 w 800354"/>
              <a:gd name="connsiteY100" fmla="*/ 81571 h 552010"/>
              <a:gd name="connsiteX101" fmla="*/ 594683 w 800354"/>
              <a:gd name="connsiteY101" fmla="*/ 67034 h 552010"/>
              <a:gd name="connsiteX102" fmla="*/ 580146 w 800354"/>
              <a:gd name="connsiteY102" fmla="*/ 52497 h 552010"/>
              <a:gd name="connsiteX103" fmla="*/ 565608 w 800354"/>
              <a:gd name="connsiteY103" fmla="*/ 67034 h 552010"/>
              <a:gd name="connsiteX104" fmla="*/ 580146 w 800354"/>
              <a:gd name="connsiteY104" fmla="*/ 81571 h 552010"/>
              <a:gd name="connsiteX105" fmla="*/ 528726 w 800354"/>
              <a:gd name="connsiteY105" fmla="*/ 81571 h 552010"/>
              <a:gd name="connsiteX106" fmla="*/ 543263 w 800354"/>
              <a:gd name="connsiteY106" fmla="*/ 67034 h 552010"/>
              <a:gd name="connsiteX107" fmla="*/ 528726 w 800354"/>
              <a:gd name="connsiteY107" fmla="*/ 52497 h 552010"/>
              <a:gd name="connsiteX108" fmla="*/ 514189 w 800354"/>
              <a:gd name="connsiteY108" fmla="*/ 67034 h 552010"/>
              <a:gd name="connsiteX109" fmla="*/ 528726 w 800354"/>
              <a:gd name="connsiteY109" fmla="*/ 81571 h 552010"/>
              <a:gd name="connsiteX110" fmla="*/ 477307 w 800354"/>
              <a:gd name="connsiteY110" fmla="*/ 81571 h 552010"/>
              <a:gd name="connsiteX111" fmla="*/ 491844 w 800354"/>
              <a:gd name="connsiteY111" fmla="*/ 67034 h 552010"/>
              <a:gd name="connsiteX112" fmla="*/ 477307 w 800354"/>
              <a:gd name="connsiteY112" fmla="*/ 52497 h 552010"/>
              <a:gd name="connsiteX113" fmla="*/ 462770 w 800354"/>
              <a:gd name="connsiteY113" fmla="*/ 67034 h 552010"/>
              <a:gd name="connsiteX114" fmla="*/ 477307 w 800354"/>
              <a:gd name="connsiteY114" fmla="*/ 81571 h 552010"/>
              <a:gd name="connsiteX115" fmla="*/ 425888 w 800354"/>
              <a:gd name="connsiteY115" fmla="*/ 81571 h 552010"/>
              <a:gd name="connsiteX116" fmla="*/ 440425 w 800354"/>
              <a:gd name="connsiteY116" fmla="*/ 67034 h 552010"/>
              <a:gd name="connsiteX117" fmla="*/ 425888 w 800354"/>
              <a:gd name="connsiteY117" fmla="*/ 52497 h 552010"/>
              <a:gd name="connsiteX118" fmla="*/ 411351 w 800354"/>
              <a:gd name="connsiteY118" fmla="*/ 67034 h 552010"/>
              <a:gd name="connsiteX119" fmla="*/ 425888 w 800354"/>
              <a:gd name="connsiteY119" fmla="*/ 81571 h 552010"/>
              <a:gd name="connsiteX120" fmla="*/ 374469 w 800354"/>
              <a:gd name="connsiteY120" fmla="*/ 81571 h 552010"/>
              <a:gd name="connsiteX121" fmla="*/ 389006 w 800354"/>
              <a:gd name="connsiteY121" fmla="*/ 67034 h 552010"/>
              <a:gd name="connsiteX122" fmla="*/ 374469 w 800354"/>
              <a:gd name="connsiteY122" fmla="*/ 52497 h 552010"/>
              <a:gd name="connsiteX123" fmla="*/ 359932 w 800354"/>
              <a:gd name="connsiteY123" fmla="*/ 67034 h 552010"/>
              <a:gd name="connsiteX124" fmla="*/ 374469 w 800354"/>
              <a:gd name="connsiteY124" fmla="*/ 81571 h 552010"/>
              <a:gd name="connsiteX125" fmla="*/ 323051 w 800354"/>
              <a:gd name="connsiteY125" fmla="*/ 81571 h 552010"/>
              <a:gd name="connsiteX126" fmla="*/ 337589 w 800354"/>
              <a:gd name="connsiteY126" fmla="*/ 67034 h 552010"/>
              <a:gd name="connsiteX127" fmla="*/ 323051 w 800354"/>
              <a:gd name="connsiteY127" fmla="*/ 52497 h 552010"/>
              <a:gd name="connsiteX128" fmla="*/ 308514 w 800354"/>
              <a:gd name="connsiteY128" fmla="*/ 67034 h 552010"/>
              <a:gd name="connsiteX129" fmla="*/ 323051 w 800354"/>
              <a:gd name="connsiteY129" fmla="*/ 81571 h 552010"/>
              <a:gd name="connsiteX130" fmla="*/ 271633 w 800354"/>
              <a:gd name="connsiteY130" fmla="*/ 81571 h 552010"/>
              <a:gd name="connsiteX131" fmla="*/ 286170 w 800354"/>
              <a:gd name="connsiteY131" fmla="*/ 67034 h 552010"/>
              <a:gd name="connsiteX132" fmla="*/ 271633 w 800354"/>
              <a:gd name="connsiteY132" fmla="*/ 52497 h 552010"/>
              <a:gd name="connsiteX133" fmla="*/ 257095 w 800354"/>
              <a:gd name="connsiteY133" fmla="*/ 67034 h 552010"/>
              <a:gd name="connsiteX134" fmla="*/ 271633 w 800354"/>
              <a:gd name="connsiteY134" fmla="*/ 81571 h 552010"/>
              <a:gd name="connsiteX135" fmla="*/ 220214 w 800354"/>
              <a:gd name="connsiteY135" fmla="*/ 81571 h 552010"/>
              <a:gd name="connsiteX136" fmla="*/ 234751 w 800354"/>
              <a:gd name="connsiteY136" fmla="*/ 67034 h 552010"/>
              <a:gd name="connsiteX137" fmla="*/ 220214 w 800354"/>
              <a:gd name="connsiteY137" fmla="*/ 52497 h 552010"/>
              <a:gd name="connsiteX138" fmla="*/ 205676 w 800354"/>
              <a:gd name="connsiteY138" fmla="*/ 67034 h 552010"/>
              <a:gd name="connsiteX139" fmla="*/ 220214 w 800354"/>
              <a:gd name="connsiteY139" fmla="*/ 81571 h 552010"/>
              <a:gd name="connsiteX140" fmla="*/ 168794 w 800354"/>
              <a:gd name="connsiteY140" fmla="*/ 81571 h 552010"/>
              <a:gd name="connsiteX141" fmla="*/ 183331 w 800354"/>
              <a:gd name="connsiteY141" fmla="*/ 67034 h 552010"/>
              <a:gd name="connsiteX142" fmla="*/ 168794 w 800354"/>
              <a:gd name="connsiteY142" fmla="*/ 52497 h 552010"/>
              <a:gd name="connsiteX143" fmla="*/ 154257 w 800354"/>
              <a:gd name="connsiteY143" fmla="*/ 67034 h 552010"/>
              <a:gd name="connsiteX144" fmla="*/ 168794 w 800354"/>
              <a:gd name="connsiteY144" fmla="*/ 81571 h 552010"/>
              <a:gd name="connsiteX145" fmla="*/ 117375 w 800354"/>
              <a:gd name="connsiteY145" fmla="*/ 81571 h 552010"/>
              <a:gd name="connsiteX146" fmla="*/ 131912 w 800354"/>
              <a:gd name="connsiteY146" fmla="*/ 67034 h 552010"/>
              <a:gd name="connsiteX147" fmla="*/ 117375 w 800354"/>
              <a:gd name="connsiteY147" fmla="*/ 52497 h 552010"/>
              <a:gd name="connsiteX148" fmla="*/ 102838 w 800354"/>
              <a:gd name="connsiteY148" fmla="*/ 67034 h 552010"/>
              <a:gd name="connsiteX149" fmla="*/ 117375 w 800354"/>
              <a:gd name="connsiteY149" fmla="*/ 81571 h 552010"/>
              <a:gd name="connsiteX150" fmla="*/ 65956 w 800354"/>
              <a:gd name="connsiteY150" fmla="*/ 81571 h 552010"/>
              <a:gd name="connsiteX151" fmla="*/ 80493 w 800354"/>
              <a:gd name="connsiteY151" fmla="*/ 67034 h 552010"/>
              <a:gd name="connsiteX152" fmla="*/ 65956 w 800354"/>
              <a:gd name="connsiteY152" fmla="*/ 52497 h 552010"/>
              <a:gd name="connsiteX153" fmla="*/ 51419 w 800354"/>
              <a:gd name="connsiteY153" fmla="*/ 67034 h 552010"/>
              <a:gd name="connsiteX154" fmla="*/ 65956 w 800354"/>
              <a:gd name="connsiteY154" fmla="*/ 81571 h 552010"/>
              <a:gd name="connsiteX155" fmla="*/ 14537 w 800354"/>
              <a:gd name="connsiteY155" fmla="*/ 81571 h 552010"/>
              <a:gd name="connsiteX156" fmla="*/ 29074 w 800354"/>
              <a:gd name="connsiteY156" fmla="*/ 67034 h 552010"/>
              <a:gd name="connsiteX157" fmla="*/ 14537 w 800354"/>
              <a:gd name="connsiteY157" fmla="*/ 52497 h 552010"/>
              <a:gd name="connsiteX158" fmla="*/ 0 w 800354"/>
              <a:gd name="connsiteY158" fmla="*/ 67034 h 552010"/>
              <a:gd name="connsiteX159" fmla="*/ 14537 w 800354"/>
              <a:gd name="connsiteY159" fmla="*/ 81571 h 552010"/>
              <a:gd name="connsiteX160" fmla="*/ 785817 w 800354"/>
              <a:gd name="connsiteY160" fmla="*/ 136085 h 552010"/>
              <a:gd name="connsiteX161" fmla="*/ 800354 w 800354"/>
              <a:gd name="connsiteY161" fmla="*/ 121547 h 552010"/>
              <a:gd name="connsiteX162" fmla="*/ 785817 w 800354"/>
              <a:gd name="connsiteY162" fmla="*/ 107010 h 552010"/>
              <a:gd name="connsiteX163" fmla="*/ 771280 w 800354"/>
              <a:gd name="connsiteY163" fmla="*/ 121547 h 552010"/>
              <a:gd name="connsiteX164" fmla="*/ 785817 w 800354"/>
              <a:gd name="connsiteY164" fmla="*/ 136085 h 552010"/>
              <a:gd name="connsiteX165" fmla="*/ 734401 w 800354"/>
              <a:gd name="connsiteY165" fmla="*/ 136085 h 552010"/>
              <a:gd name="connsiteX166" fmla="*/ 748938 w 800354"/>
              <a:gd name="connsiteY166" fmla="*/ 121547 h 552010"/>
              <a:gd name="connsiteX167" fmla="*/ 734401 w 800354"/>
              <a:gd name="connsiteY167" fmla="*/ 107010 h 552010"/>
              <a:gd name="connsiteX168" fmla="*/ 719864 w 800354"/>
              <a:gd name="connsiteY168" fmla="*/ 121547 h 552010"/>
              <a:gd name="connsiteX169" fmla="*/ 734401 w 800354"/>
              <a:gd name="connsiteY169" fmla="*/ 136085 h 552010"/>
              <a:gd name="connsiteX170" fmla="*/ 682983 w 800354"/>
              <a:gd name="connsiteY170" fmla="*/ 136085 h 552010"/>
              <a:gd name="connsiteX171" fmla="*/ 697521 w 800354"/>
              <a:gd name="connsiteY171" fmla="*/ 121547 h 552010"/>
              <a:gd name="connsiteX172" fmla="*/ 682983 w 800354"/>
              <a:gd name="connsiteY172" fmla="*/ 107010 h 552010"/>
              <a:gd name="connsiteX173" fmla="*/ 668446 w 800354"/>
              <a:gd name="connsiteY173" fmla="*/ 121547 h 552010"/>
              <a:gd name="connsiteX174" fmla="*/ 682983 w 800354"/>
              <a:gd name="connsiteY174" fmla="*/ 136085 h 552010"/>
              <a:gd name="connsiteX175" fmla="*/ 631565 w 800354"/>
              <a:gd name="connsiteY175" fmla="*/ 136085 h 552010"/>
              <a:gd name="connsiteX176" fmla="*/ 646102 w 800354"/>
              <a:gd name="connsiteY176" fmla="*/ 121547 h 552010"/>
              <a:gd name="connsiteX177" fmla="*/ 631565 w 800354"/>
              <a:gd name="connsiteY177" fmla="*/ 107010 h 552010"/>
              <a:gd name="connsiteX178" fmla="*/ 617027 w 800354"/>
              <a:gd name="connsiteY178" fmla="*/ 121547 h 552010"/>
              <a:gd name="connsiteX179" fmla="*/ 631565 w 800354"/>
              <a:gd name="connsiteY179" fmla="*/ 136085 h 552010"/>
              <a:gd name="connsiteX180" fmla="*/ 580146 w 800354"/>
              <a:gd name="connsiteY180" fmla="*/ 136085 h 552010"/>
              <a:gd name="connsiteX181" fmla="*/ 594683 w 800354"/>
              <a:gd name="connsiteY181" fmla="*/ 121547 h 552010"/>
              <a:gd name="connsiteX182" fmla="*/ 580146 w 800354"/>
              <a:gd name="connsiteY182" fmla="*/ 107010 h 552010"/>
              <a:gd name="connsiteX183" fmla="*/ 565608 w 800354"/>
              <a:gd name="connsiteY183" fmla="*/ 121547 h 552010"/>
              <a:gd name="connsiteX184" fmla="*/ 580146 w 800354"/>
              <a:gd name="connsiteY184" fmla="*/ 136085 h 552010"/>
              <a:gd name="connsiteX185" fmla="*/ 528726 w 800354"/>
              <a:gd name="connsiteY185" fmla="*/ 136085 h 552010"/>
              <a:gd name="connsiteX186" fmla="*/ 543263 w 800354"/>
              <a:gd name="connsiteY186" fmla="*/ 121547 h 552010"/>
              <a:gd name="connsiteX187" fmla="*/ 528726 w 800354"/>
              <a:gd name="connsiteY187" fmla="*/ 107010 h 552010"/>
              <a:gd name="connsiteX188" fmla="*/ 514189 w 800354"/>
              <a:gd name="connsiteY188" fmla="*/ 121547 h 552010"/>
              <a:gd name="connsiteX189" fmla="*/ 528726 w 800354"/>
              <a:gd name="connsiteY189" fmla="*/ 136085 h 552010"/>
              <a:gd name="connsiteX190" fmla="*/ 477307 w 800354"/>
              <a:gd name="connsiteY190" fmla="*/ 136085 h 552010"/>
              <a:gd name="connsiteX191" fmla="*/ 491844 w 800354"/>
              <a:gd name="connsiteY191" fmla="*/ 121547 h 552010"/>
              <a:gd name="connsiteX192" fmla="*/ 477307 w 800354"/>
              <a:gd name="connsiteY192" fmla="*/ 107010 h 552010"/>
              <a:gd name="connsiteX193" fmla="*/ 462770 w 800354"/>
              <a:gd name="connsiteY193" fmla="*/ 121547 h 552010"/>
              <a:gd name="connsiteX194" fmla="*/ 477307 w 800354"/>
              <a:gd name="connsiteY194" fmla="*/ 136085 h 552010"/>
              <a:gd name="connsiteX195" fmla="*/ 425888 w 800354"/>
              <a:gd name="connsiteY195" fmla="*/ 136085 h 552010"/>
              <a:gd name="connsiteX196" fmla="*/ 440425 w 800354"/>
              <a:gd name="connsiteY196" fmla="*/ 121547 h 552010"/>
              <a:gd name="connsiteX197" fmla="*/ 425888 w 800354"/>
              <a:gd name="connsiteY197" fmla="*/ 107010 h 552010"/>
              <a:gd name="connsiteX198" fmla="*/ 411351 w 800354"/>
              <a:gd name="connsiteY198" fmla="*/ 121547 h 552010"/>
              <a:gd name="connsiteX199" fmla="*/ 425888 w 800354"/>
              <a:gd name="connsiteY199" fmla="*/ 136085 h 552010"/>
              <a:gd name="connsiteX200" fmla="*/ 374469 w 800354"/>
              <a:gd name="connsiteY200" fmla="*/ 136085 h 552010"/>
              <a:gd name="connsiteX201" fmla="*/ 389006 w 800354"/>
              <a:gd name="connsiteY201" fmla="*/ 121547 h 552010"/>
              <a:gd name="connsiteX202" fmla="*/ 374469 w 800354"/>
              <a:gd name="connsiteY202" fmla="*/ 107010 h 552010"/>
              <a:gd name="connsiteX203" fmla="*/ 359932 w 800354"/>
              <a:gd name="connsiteY203" fmla="*/ 121547 h 552010"/>
              <a:gd name="connsiteX204" fmla="*/ 374469 w 800354"/>
              <a:gd name="connsiteY204" fmla="*/ 136085 h 552010"/>
              <a:gd name="connsiteX205" fmla="*/ 323051 w 800354"/>
              <a:gd name="connsiteY205" fmla="*/ 136085 h 552010"/>
              <a:gd name="connsiteX206" fmla="*/ 337589 w 800354"/>
              <a:gd name="connsiteY206" fmla="*/ 121547 h 552010"/>
              <a:gd name="connsiteX207" fmla="*/ 323051 w 800354"/>
              <a:gd name="connsiteY207" fmla="*/ 107010 h 552010"/>
              <a:gd name="connsiteX208" fmla="*/ 308514 w 800354"/>
              <a:gd name="connsiteY208" fmla="*/ 121547 h 552010"/>
              <a:gd name="connsiteX209" fmla="*/ 323051 w 800354"/>
              <a:gd name="connsiteY209" fmla="*/ 136085 h 552010"/>
              <a:gd name="connsiteX210" fmla="*/ 271633 w 800354"/>
              <a:gd name="connsiteY210" fmla="*/ 136085 h 552010"/>
              <a:gd name="connsiteX211" fmla="*/ 286170 w 800354"/>
              <a:gd name="connsiteY211" fmla="*/ 121547 h 552010"/>
              <a:gd name="connsiteX212" fmla="*/ 271633 w 800354"/>
              <a:gd name="connsiteY212" fmla="*/ 107010 h 552010"/>
              <a:gd name="connsiteX213" fmla="*/ 257095 w 800354"/>
              <a:gd name="connsiteY213" fmla="*/ 121547 h 552010"/>
              <a:gd name="connsiteX214" fmla="*/ 271633 w 800354"/>
              <a:gd name="connsiteY214" fmla="*/ 136085 h 552010"/>
              <a:gd name="connsiteX215" fmla="*/ 220214 w 800354"/>
              <a:gd name="connsiteY215" fmla="*/ 136085 h 552010"/>
              <a:gd name="connsiteX216" fmla="*/ 234751 w 800354"/>
              <a:gd name="connsiteY216" fmla="*/ 121547 h 552010"/>
              <a:gd name="connsiteX217" fmla="*/ 220214 w 800354"/>
              <a:gd name="connsiteY217" fmla="*/ 107010 h 552010"/>
              <a:gd name="connsiteX218" fmla="*/ 205676 w 800354"/>
              <a:gd name="connsiteY218" fmla="*/ 121547 h 552010"/>
              <a:gd name="connsiteX219" fmla="*/ 220214 w 800354"/>
              <a:gd name="connsiteY219" fmla="*/ 136085 h 552010"/>
              <a:gd name="connsiteX220" fmla="*/ 168794 w 800354"/>
              <a:gd name="connsiteY220" fmla="*/ 136085 h 552010"/>
              <a:gd name="connsiteX221" fmla="*/ 183331 w 800354"/>
              <a:gd name="connsiteY221" fmla="*/ 121547 h 552010"/>
              <a:gd name="connsiteX222" fmla="*/ 168794 w 800354"/>
              <a:gd name="connsiteY222" fmla="*/ 107010 h 552010"/>
              <a:gd name="connsiteX223" fmla="*/ 154257 w 800354"/>
              <a:gd name="connsiteY223" fmla="*/ 121547 h 552010"/>
              <a:gd name="connsiteX224" fmla="*/ 168794 w 800354"/>
              <a:gd name="connsiteY224" fmla="*/ 136085 h 552010"/>
              <a:gd name="connsiteX225" fmla="*/ 117375 w 800354"/>
              <a:gd name="connsiteY225" fmla="*/ 136085 h 552010"/>
              <a:gd name="connsiteX226" fmla="*/ 131912 w 800354"/>
              <a:gd name="connsiteY226" fmla="*/ 121547 h 552010"/>
              <a:gd name="connsiteX227" fmla="*/ 117375 w 800354"/>
              <a:gd name="connsiteY227" fmla="*/ 107010 h 552010"/>
              <a:gd name="connsiteX228" fmla="*/ 102838 w 800354"/>
              <a:gd name="connsiteY228" fmla="*/ 121547 h 552010"/>
              <a:gd name="connsiteX229" fmla="*/ 117375 w 800354"/>
              <a:gd name="connsiteY229" fmla="*/ 136085 h 552010"/>
              <a:gd name="connsiteX230" fmla="*/ 65956 w 800354"/>
              <a:gd name="connsiteY230" fmla="*/ 136085 h 552010"/>
              <a:gd name="connsiteX231" fmla="*/ 80493 w 800354"/>
              <a:gd name="connsiteY231" fmla="*/ 121547 h 552010"/>
              <a:gd name="connsiteX232" fmla="*/ 65956 w 800354"/>
              <a:gd name="connsiteY232" fmla="*/ 107010 h 552010"/>
              <a:gd name="connsiteX233" fmla="*/ 51419 w 800354"/>
              <a:gd name="connsiteY233" fmla="*/ 121547 h 552010"/>
              <a:gd name="connsiteX234" fmla="*/ 65956 w 800354"/>
              <a:gd name="connsiteY234" fmla="*/ 136085 h 552010"/>
              <a:gd name="connsiteX235" fmla="*/ 14537 w 800354"/>
              <a:gd name="connsiteY235" fmla="*/ 136085 h 552010"/>
              <a:gd name="connsiteX236" fmla="*/ 29074 w 800354"/>
              <a:gd name="connsiteY236" fmla="*/ 121547 h 552010"/>
              <a:gd name="connsiteX237" fmla="*/ 14537 w 800354"/>
              <a:gd name="connsiteY237" fmla="*/ 107010 h 552010"/>
              <a:gd name="connsiteX238" fmla="*/ 0 w 800354"/>
              <a:gd name="connsiteY238" fmla="*/ 121547 h 552010"/>
              <a:gd name="connsiteX239" fmla="*/ 14537 w 800354"/>
              <a:gd name="connsiteY239" fmla="*/ 136085 h 552010"/>
              <a:gd name="connsiteX240" fmla="*/ 785817 w 800354"/>
              <a:gd name="connsiteY240" fmla="*/ 186562 h 552010"/>
              <a:gd name="connsiteX241" fmla="*/ 800354 w 800354"/>
              <a:gd name="connsiteY241" fmla="*/ 172025 h 552010"/>
              <a:gd name="connsiteX242" fmla="*/ 785817 w 800354"/>
              <a:gd name="connsiteY242" fmla="*/ 157488 h 552010"/>
              <a:gd name="connsiteX243" fmla="*/ 771280 w 800354"/>
              <a:gd name="connsiteY243" fmla="*/ 172025 h 552010"/>
              <a:gd name="connsiteX244" fmla="*/ 785817 w 800354"/>
              <a:gd name="connsiteY244" fmla="*/ 186562 h 552010"/>
              <a:gd name="connsiteX245" fmla="*/ 734401 w 800354"/>
              <a:gd name="connsiteY245" fmla="*/ 186562 h 552010"/>
              <a:gd name="connsiteX246" fmla="*/ 748938 w 800354"/>
              <a:gd name="connsiteY246" fmla="*/ 172025 h 552010"/>
              <a:gd name="connsiteX247" fmla="*/ 734401 w 800354"/>
              <a:gd name="connsiteY247" fmla="*/ 157488 h 552010"/>
              <a:gd name="connsiteX248" fmla="*/ 719864 w 800354"/>
              <a:gd name="connsiteY248" fmla="*/ 172025 h 552010"/>
              <a:gd name="connsiteX249" fmla="*/ 734401 w 800354"/>
              <a:gd name="connsiteY249" fmla="*/ 186562 h 552010"/>
              <a:gd name="connsiteX250" fmla="*/ 682983 w 800354"/>
              <a:gd name="connsiteY250" fmla="*/ 186562 h 552010"/>
              <a:gd name="connsiteX251" fmla="*/ 697521 w 800354"/>
              <a:gd name="connsiteY251" fmla="*/ 172025 h 552010"/>
              <a:gd name="connsiteX252" fmla="*/ 682983 w 800354"/>
              <a:gd name="connsiteY252" fmla="*/ 157488 h 552010"/>
              <a:gd name="connsiteX253" fmla="*/ 668446 w 800354"/>
              <a:gd name="connsiteY253" fmla="*/ 172025 h 552010"/>
              <a:gd name="connsiteX254" fmla="*/ 682983 w 800354"/>
              <a:gd name="connsiteY254" fmla="*/ 186562 h 552010"/>
              <a:gd name="connsiteX255" fmla="*/ 631565 w 800354"/>
              <a:gd name="connsiteY255" fmla="*/ 186562 h 552010"/>
              <a:gd name="connsiteX256" fmla="*/ 646102 w 800354"/>
              <a:gd name="connsiteY256" fmla="*/ 172025 h 552010"/>
              <a:gd name="connsiteX257" fmla="*/ 631565 w 800354"/>
              <a:gd name="connsiteY257" fmla="*/ 157488 h 552010"/>
              <a:gd name="connsiteX258" fmla="*/ 617027 w 800354"/>
              <a:gd name="connsiteY258" fmla="*/ 172025 h 552010"/>
              <a:gd name="connsiteX259" fmla="*/ 631565 w 800354"/>
              <a:gd name="connsiteY259" fmla="*/ 186562 h 552010"/>
              <a:gd name="connsiteX260" fmla="*/ 580146 w 800354"/>
              <a:gd name="connsiteY260" fmla="*/ 186562 h 552010"/>
              <a:gd name="connsiteX261" fmla="*/ 594683 w 800354"/>
              <a:gd name="connsiteY261" fmla="*/ 172025 h 552010"/>
              <a:gd name="connsiteX262" fmla="*/ 580146 w 800354"/>
              <a:gd name="connsiteY262" fmla="*/ 157488 h 552010"/>
              <a:gd name="connsiteX263" fmla="*/ 565608 w 800354"/>
              <a:gd name="connsiteY263" fmla="*/ 172025 h 552010"/>
              <a:gd name="connsiteX264" fmla="*/ 580146 w 800354"/>
              <a:gd name="connsiteY264" fmla="*/ 186562 h 552010"/>
              <a:gd name="connsiteX265" fmla="*/ 528726 w 800354"/>
              <a:gd name="connsiteY265" fmla="*/ 186562 h 552010"/>
              <a:gd name="connsiteX266" fmla="*/ 543263 w 800354"/>
              <a:gd name="connsiteY266" fmla="*/ 172025 h 552010"/>
              <a:gd name="connsiteX267" fmla="*/ 528726 w 800354"/>
              <a:gd name="connsiteY267" fmla="*/ 157488 h 552010"/>
              <a:gd name="connsiteX268" fmla="*/ 514189 w 800354"/>
              <a:gd name="connsiteY268" fmla="*/ 172025 h 552010"/>
              <a:gd name="connsiteX269" fmla="*/ 528726 w 800354"/>
              <a:gd name="connsiteY269" fmla="*/ 186562 h 552010"/>
              <a:gd name="connsiteX270" fmla="*/ 477307 w 800354"/>
              <a:gd name="connsiteY270" fmla="*/ 186562 h 552010"/>
              <a:gd name="connsiteX271" fmla="*/ 491844 w 800354"/>
              <a:gd name="connsiteY271" fmla="*/ 172025 h 552010"/>
              <a:gd name="connsiteX272" fmla="*/ 477307 w 800354"/>
              <a:gd name="connsiteY272" fmla="*/ 157488 h 552010"/>
              <a:gd name="connsiteX273" fmla="*/ 462770 w 800354"/>
              <a:gd name="connsiteY273" fmla="*/ 172025 h 552010"/>
              <a:gd name="connsiteX274" fmla="*/ 477307 w 800354"/>
              <a:gd name="connsiteY274" fmla="*/ 186562 h 552010"/>
              <a:gd name="connsiteX275" fmla="*/ 425888 w 800354"/>
              <a:gd name="connsiteY275" fmla="*/ 186562 h 552010"/>
              <a:gd name="connsiteX276" fmla="*/ 440425 w 800354"/>
              <a:gd name="connsiteY276" fmla="*/ 172025 h 552010"/>
              <a:gd name="connsiteX277" fmla="*/ 425888 w 800354"/>
              <a:gd name="connsiteY277" fmla="*/ 157488 h 552010"/>
              <a:gd name="connsiteX278" fmla="*/ 411351 w 800354"/>
              <a:gd name="connsiteY278" fmla="*/ 172025 h 552010"/>
              <a:gd name="connsiteX279" fmla="*/ 425888 w 800354"/>
              <a:gd name="connsiteY279" fmla="*/ 186562 h 552010"/>
              <a:gd name="connsiteX280" fmla="*/ 374469 w 800354"/>
              <a:gd name="connsiteY280" fmla="*/ 186562 h 552010"/>
              <a:gd name="connsiteX281" fmla="*/ 389006 w 800354"/>
              <a:gd name="connsiteY281" fmla="*/ 172025 h 552010"/>
              <a:gd name="connsiteX282" fmla="*/ 374469 w 800354"/>
              <a:gd name="connsiteY282" fmla="*/ 157488 h 552010"/>
              <a:gd name="connsiteX283" fmla="*/ 359932 w 800354"/>
              <a:gd name="connsiteY283" fmla="*/ 172025 h 552010"/>
              <a:gd name="connsiteX284" fmla="*/ 374469 w 800354"/>
              <a:gd name="connsiteY284" fmla="*/ 186562 h 552010"/>
              <a:gd name="connsiteX285" fmla="*/ 323051 w 800354"/>
              <a:gd name="connsiteY285" fmla="*/ 186562 h 552010"/>
              <a:gd name="connsiteX286" fmla="*/ 337589 w 800354"/>
              <a:gd name="connsiteY286" fmla="*/ 172025 h 552010"/>
              <a:gd name="connsiteX287" fmla="*/ 323051 w 800354"/>
              <a:gd name="connsiteY287" fmla="*/ 157488 h 552010"/>
              <a:gd name="connsiteX288" fmla="*/ 308514 w 800354"/>
              <a:gd name="connsiteY288" fmla="*/ 172025 h 552010"/>
              <a:gd name="connsiteX289" fmla="*/ 323051 w 800354"/>
              <a:gd name="connsiteY289" fmla="*/ 186562 h 552010"/>
              <a:gd name="connsiteX290" fmla="*/ 271633 w 800354"/>
              <a:gd name="connsiteY290" fmla="*/ 186562 h 552010"/>
              <a:gd name="connsiteX291" fmla="*/ 286170 w 800354"/>
              <a:gd name="connsiteY291" fmla="*/ 172025 h 552010"/>
              <a:gd name="connsiteX292" fmla="*/ 271633 w 800354"/>
              <a:gd name="connsiteY292" fmla="*/ 157488 h 552010"/>
              <a:gd name="connsiteX293" fmla="*/ 257095 w 800354"/>
              <a:gd name="connsiteY293" fmla="*/ 172025 h 552010"/>
              <a:gd name="connsiteX294" fmla="*/ 271633 w 800354"/>
              <a:gd name="connsiteY294" fmla="*/ 186562 h 552010"/>
              <a:gd name="connsiteX295" fmla="*/ 220214 w 800354"/>
              <a:gd name="connsiteY295" fmla="*/ 186562 h 552010"/>
              <a:gd name="connsiteX296" fmla="*/ 234751 w 800354"/>
              <a:gd name="connsiteY296" fmla="*/ 172025 h 552010"/>
              <a:gd name="connsiteX297" fmla="*/ 220214 w 800354"/>
              <a:gd name="connsiteY297" fmla="*/ 157488 h 552010"/>
              <a:gd name="connsiteX298" fmla="*/ 205676 w 800354"/>
              <a:gd name="connsiteY298" fmla="*/ 172025 h 552010"/>
              <a:gd name="connsiteX299" fmla="*/ 220214 w 800354"/>
              <a:gd name="connsiteY299" fmla="*/ 186562 h 552010"/>
              <a:gd name="connsiteX300" fmla="*/ 168794 w 800354"/>
              <a:gd name="connsiteY300" fmla="*/ 186562 h 552010"/>
              <a:gd name="connsiteX301" fmla="*/ 183331 w 800354"/>
              <a:gd name="connsiteY301" fmla="*/ 172025 h 552010"/>
              <a:gd name="connsiteX302" fmla="*/ 168794 w 800354"/>
              <a:gd name="connsiteY302" fmla="*/ 157488 h 552010"/>
              <a:gd name="connsiteX303" fmla="*/ 154257 w 800354"/>
              <a:gd name="connsiteY303" fmla="*/ 172025 h 552010"/>
              <a:gd name="connsiteX304" fmla="*/ 168794 w 800354"/>
              <a:gd name="connsiteY304" fmla="*/ 186562 h 552010"/>
              <a:gd name="connsiteX305" fmla="*/ 117375 w 800354"/>
              <a:gd name="connsiteY305" fmla="*/ 186562 h 552010"/>
              <a:gd name="connsiteX306" fmla="*/ 131912 w 800354"/>
              <a:gd name="connsiteY306" fmla="*/ 172025 h 552010"/>
              <a:gd name="connsiteX307" fmla="*/ 117375 w 800354"/>
              <a:gd name="connsiteY307" fmla="*/ 157488 h 552010"/>
              <a:gd name="connsiteX308" fmla="*/ 102838 w 800354"/>
              <a:gd name="connsiteY308" fmla="*/ 172025 h 552010"/>
              <a:gd name="connsiteX309" fmla="*/ 117375 w 800354"/>
              <a:gd name="connsiteY309" fmla="*/ 186562 h 552010"/>
              <a:gd name="connsiteX310" fmla="*/ 65956 w 800354"/>
              <a:gd name="connsiteY310" fmla="*/ 186562 h 552010"/>
              <a:gd name="connsiteX311" fmla="*/ 80493 w 800354"/>
              <a:gd name="connsiteY311" fmla="*/ 172025 h 552010"/>
              <a:gd name="connsiteX312" fmla="*/ 65956 w 800354"/>
              <a:gd name="connsiteY312" fmla="*/ 157488 h 552010"/>
              <a:gd name="connsiteX313" fmla="*/ 51419 w 800354"/>
              <a:gd name="connsiteY313" fmla="*/ 172025 h 552010"/>
              <a:gd name="connsiteX314" fmla="*/ 65956 w 800354"/>
              <a:gd name="connsiteY314" fmla="*/ 186562 h 552010"/>
              <a:gd name="connsiteX315" fmla="*/ 14537 w 800354"/>
              <a:gd name="connsiteY315" fmla="*/ 186562 h 552010"/>
              <a:gd name="connsiteX316" fmla="*/ 29074 w 800354"/>
              <a:gd name="connsiteY316" fmla="*/ 172025 h 552010"/>
              <a:gd name="connsiteX317" fmla="*/ 14537 w 800354"/>
              <a:gd name="connsiteY317" fmla="*/ 157488 h 552010"/>
              <a:gd name="connsiteX318" fmla="*/ 0 w 800354"/>
              <a:gd name="connsiteY318" fmla="*/ 172025 h 552010"/>
              <a:gd name="connsiteX319" fmla="*/ 14537 w 800354"/>
              <a:gd name="connsiteY319" fmla="*/ 186562 h 552010"/>
              <a:gd name="connsiteX320" fmla="*/ 785817 w 800354"/>
              <a:gd name="connsiteY320" fmla="*/ 239057 h 552010"/>
              <a:gd name="connsiteX321" fmla="*/ 800354 w 800354"/>
              <a:gd name="connsiteY321" fmla="*/ 224520 h 552010"/>
              <a:gd name="connsiteX322" fmla="*/ 785817 w 800354"/>
              <a:gd name="connsiteY322" fmla="*/ 209983 h 552010"/>
              <a:gd name="connsiteX323" fmla="*/ 771280 w 800354"/>
              <a:gd name="connsiteY323" fmla="*/ 224520 h 552010"/>
              <a:gd name="connsiteX324" fmla="*/ 785817 w 800354"/>
              <a:gd name="connsiteY324" fmla="*/ 239057 h 552010"/>
              <a:gd name="connsiteX325" fmla="*/ 734401 w 800354"/>
              <a:gd name="connsiteY325" fmla="*/ 239057 h 552010"/>
              <a:gd name="connsiteX326" fmla="*/ 748938 w 800354"/>
              <a:gd name="connsiteY326" fmla="*/ 224520 h 552010"/>
              <a:gd name="connsiteX327" fmla="*/ 734401 w 800354"/>
              <a:gd name="connsiteY327" fmla="*/ 209983 h 552010"/>
              <a:gd name="connsiteX328" fmla="*/ 719864 w 800354"/>
              <a:gd name="connsiteY328" fmla="*/ 224520 h 552010"/>
              <a:gd name="connsiteX329" fmla="*/ 734401 w 800354"/>
              <a:gd name="connsiteY329" fmla="*/ 239057 h 552010"/>
              <a:gd name="connsiteX330" fmla="*/ 682983 w 800354"/>
              <a:gd name="connsiteY330" fmla="*/ 239057 h 552010"/>
              <a:gd name="connsiteX331" fmla="*/ 697521 w 800354"/>
              <a:gd name="connsiteY331" fmla="*/ 224520 h 552010"/>
              <a:gd name="connsiteX332" fmla="*/ 682983 w 800354"/>
              <a:gd name="connsiteY332" fmla="*/ 209983 h 552010"/>
              <a:gd name="connsiteX333" fmla="*/ 668446 w 800354"/>
              <a:gd name="connsiteY333" fmla="*/ 224520 h 552010"/>
              <a:gd name="connsiteX334" fmla="*/ 682983 w 800354"/>
              <a:gd name="connsiteY334" fmla="*/ 239057 h 552010"/>
              <a:gd name="connsiteX335" fmla="*/ 631565 w 800354"/>
              <a:gd name="connsiteY335" fmla="*/ 239057 h 552010"/>
              <a:gd name="connsiteX336" fmla="*/ 646102 w 800354"/>
              <a:gd name="connsiteY336" fmla="*/ 224520 h 552010"/>
              <a:gd name="connsiteX337" fmla="*/ 631565 w 800354"/>
              <a:gd name="connsiteY337" fmla="*/ 209983 h 552010"/>
              <a:gd name="connsiteX338" fmla="*/ 617027 w 800354"/>
              <a:gd name="connsiteY338" fmla="*/ 224520 h 552010"/>
              <a:gd name="connsiteX339" fmla="*/ 631565 w 800354"/>
              <a:gd name="connsiteY339" fmla="*/ 239057 h 552010"/>
              <a:gd name="connsiteX340" fmla="*/ 580146 w 800354"/>
              <a:gd name="connsiteY340" fmla="*/ 239057 h 552010"/>
              <a:gd name="connsiteX341" fmla="*/ 594683 w 800354"/>
              <a:gd name="connsiteY341" fmla="*/ 224520 h 552010"/>
              <a:gd name="connsiteX342" fmla="*/ 580146 w 800354"/>
              <a:gd name="connsiteY342" fmla="*/ 209983 h 552010"/>
              <a:gd name="connsiteX343" fmla="*/ 565608 w 800354"/>
              <a:gd name="connsiteY343" fmla="*/ 224520 h 552010"/>
              <a:gd name="connsiteX344" fmla="*/ 580146 w 800354"/>
              <a:gd name="connsiteY344" fmla="*/ 239057 h 552010"/>
              <a:gd name="connsiteX345" fmla="*/ 528726 w 800354"/>
              <a:gd name="connsiteY345" fmla="*/ 239057 h 552010"/>
              <a:gd name="connsiteX346" fmla="*/ 543263 w 800354"/>
              <a:gd name="connsiteY346" fmla="*/ 224520 h 552010"/>
              <a:gd name="connsiteX347" fmla="*/ 528726 w 800354"/>
              <a:gd name="connsiteY347" fmla="*/ 209983 h 552010"/>
              <a:gd name="connsiteX348" fmla="*/ 514189 w 800354"/>
              <a:gd name="connsiteY348" fmla="*/ 224520 h 552010"/>
              <a:gd name="connsiteX349" fmla="*/ 528726 w 800354"/>
              <a:gd name="connsiteY349" fmla="*/ 239057 h 552010"/>
              <a:gd name="connsiteX350" fmla="*/ 477307 w 800354"/>
              <a:gd name="connsiteY350" fmla="*/ 239057 h 552010"/>
              <a:gd name="connsiteX351" fmla="*/ 491844 w 800354"/>
              <a:gd name="connsiteY351" fmla="*/ 224520 h 552010"/>
              <a:gd name="connsiteX352" fmla="*/ 477307 w 800354"/>
              <a:gd name="connsiteY352" fmla="*/ 209983 h 552010"/>
              <a:gd name="connsiteX353" fmla="*/ 462770 w 800354"/>
              <a:gd name="connsiteY353" fmla="*/ 224520 h 552010"/>
              <a:gd name="connsiteX354" fmla="*/ 477307 w 800354"/>
              <a:gd name="connsiteY354" fmla="*/ 239057 h 552010"/>
              <a:gd name="connsiteX355" fmla="*/ 425888 w 800354"/>
              <a:gd name="connsiteY355" fmla="*/ 239057 h 552010"/>
              <a:gd name="connsiteX356" fmla="*/ 440425 w 800354"/>
              <a:gd name="connsiteY356" fmla="*/ 224520 h 552010"/>
              <a:gd name="connsiteX357" fmla="*/ 425888 w 800354"/>
              <a:gd name="connsiteY357" fmla="*/ 209983 h 552010"/>
              <a:gd name="connsiteX358" fmla="*/ 411351 w 800354"/>
              <a:gd name="connsiteY358" fmla="*/ 224520 h 552010"/>
              <a:gd name="connsiteX359" fmla="*/ 425888 w 800354"/>
              <a:gd name="connsiteY359" fmla="*/ 239057 h 552010"/>
              <a:gd name="connsiteX360" fmla="*/ 374469 w 800354"/>
              <a:gd name="connsiteY360" fmla="*/ 239057 h 552010"/>
              <a:gd name="connsiteX361" fmla="*/ 389006 w 800354"/>
              <a:gd name="connsiteY361" fmla="*/ 224520 h 552010"/>
              <a:gd name="connsiteX362" fmla="*/ 374469 w 800354"/>
              <a:gd name="connsiteY362" fmla="*/ 209983 h 552010"/>
              <a:gd name="connsiteX363" fmla="*/ 359932 w 800354"/>
              <a:gd name="connsiteY363" fmla="*/ 224520 h 552010"/>
              <a:gd name="connsiteX364" fmla="*/ 374469 w 800354"/>
              <a:gd name="connsiteY364" fmla="*/ 239057 h 552010"/>
              <a:gd name="connsiteX365" fmla="*/ 323051 w 800354"/>
              <a:gd name="connsiteY365" fmla="*/ 239057 h 552010"/>
              <a:gd name="connsiteX366" fmla="*/ 337589 w 800354"/>
              <a:gd name="connsiteY366" fmla="*/ 224520 h 552010"/>
              <a:gd name="connsiteX367" fmla="*/ 323051 w 800354"/>
              <a:gd name="connsiteY367" fmla="*/ 209983 h 552010"/>
              <a:gd name="connsiteX368" fmla="*/ 308514 w 800354"/>
              <a:gd name="connsiteY368" fmla="*/ 224520 h 552010"/>
              <a:gd name="connsiteX369" fmla="*/ 323051 w 800354"/>
              <a:gd name="connsiteY369" fmla="*/ 239057 h 552010"/>
              <a:gd name="connsiteX370" fmla="*/ 271633 w 800354"/>
              <a:gd name="connsiteY370" fmla="*/ 239057 h 552010"/>
              <a:gd name="connsiteX371" fmla="*/ 286170 w 800354"/>
              <a:gd name="connsiteY371" fmla="*/ 224520 h 552010"/>
              <a:gd name="connsiteX372" fmla="*/ 271633 w 800354"/>
              <a:gd name="connsiteY372" fmla="*/ 209983 h 552010"/>
              <a:gd name="connsiteX373" fmla="*/ 257095 w 800354"/>
              <a:gd name="connsiteY373" fmla="*/ 224520 h 552010"/>
              <a:gd name="connsiteX374" fmla="*/ 271633 w 800354"/>
              <a:gd name="connsiteY374" fmla="*/ 239057 h 552010"/>
              <a:gd name="connsiteX375" fmla="*/ 220214 w 800354"/>
              <a:gd name="connsiteY375" fmla="*/ 239057 h 552010"/>
              <a:gd name="connsiteX376" fmla="*/ 234751 w 800354"/>
              <a:gd name="connsiteY376" fmla="*/ 224520 h 552010"/>
              <a:gd name="connsiteX377" fmla="*/ 220214 w 800354"/>
              <a:gd name="connsiteY377" fmla="*/ 209983 h 552010"/>
              <a:gd name="connsiteX378" fmla="*/ 205676 w 800354"/>
              <a:gd name="connsiteY378" fmla="*/ 224520 h 552010"/>
              <a:gd name="connsiteX379" fmla="*/ 220214 w 800354"/>
              <a:gd name="connsiteY379" fmla="*/ 239057 h 552010"/>
              <a:gd name="connsiteX380" fmla="*/ 168794 w 800354"/>
              <a:gd name="connsiteY380" fmla="*/ 239057 h 552010"/>
              <a:gd name="connsiteX381" fmla="*/ 183331 w 800354"/>
              <a:gd name="connsiteY381" fmla="*/ 224520 h 552010"/>
              <a:gd name="connsiteX382" fmla="*/ 168794 w 800354"/>
              <a:gd name="connsiteY382" fmla="*/ 209983 h 552010"/>
              <a:gd name="connsiteX383" fmla="*/ 154257 w 800354"/>
              <a:gd name="connsiteY383" fmla="*/ 224520 h 552010"/>
              <a:gd name="connsiteX384" fmla="*/ 168794 w 800354"/>
              <a:gd name="connsiteY384" fmla="*/ 239057 h 552010"/>
              <a:gd name="connsiteX385" fmla="*/ 117375 w 800354"/>
              <a:gd name="connsiteY385" fmla="*/ 239057 h 552010"/>
              <a:gd name="connsiteX386" fmla="*/ 131912 w 800354"/>
              <a:gd name="connsiteY386" fmla="*/ 224520 h 552010"/>
              <a:gd name="connsiteX387" fmla="*/ 117375 w 800354"/>
              <a:gd name="connsiteY387" fmla="*/ 209983 h 552010"/>
              <a:gd name="connsiteX388" fmla="*/ 102838 w 800354"/>
              <a:gd name="connsiteY388" fmla="*/ 224520 h 552010"/>
              <a:gd name="connsiteX389" fmla="*/ 117375 w 800354"/>
              <a:gd name="connsiteY389" fmla="*/ 239057 h 552010"/>
              <a:gd name="connsiteX390" fmla="*/ 65956 w 800354"/>
              <a:gd name="connsiteY390" fmla="*/ 239057 h 552010"/>
              <a:gd name="connsiteX391" fmla="*/ 80493 w 800354"/>
              <a:gd name="connsiteY391" fmla="*/ 224520 h 552010"/>
              <a:gd name="connsiteX392" fmla="*/ 65956 w 800354"/>
              <a:gd name="connsiteY392" fmla="*/ 209983 h 552010"/>
              <a:gd name="connsiteX393" fmla="*/ 51419 w 800354"/>
              <a:gd name="connsiteY393" fmla="*/ 224520 h 552010"/>
              <a:gd name="connsiteX394" fmla="*/ 65956 w 800354"/>
              <a:gd name="connsiteY394" fmla="*/ 239057 h 552010"/>
              <a:gd name="connsiteX395" fmla="*/ 14537 w 800354"/>
              <a:gd name="connsiteY395" fmla="*/ 239057 h 552010"/>
              <a:gd name="connsiteX396" fmla="*/ 29074 w 800354"/>
              <a:gd name="connsiteY396" fmla="*/ 224520 h 552010"/>
              <a:gd name="connsiteX397" fmla="*/ 14537 w 800354"/>
              <a:gd name="connsiteY397" fmla="*/ 209983 h 552010"/>
              <a:gd name="connsiteX398" fmla="*/ 0 w 800354"/>
              <a:gd name="connsiteY398" fmla="*/ 224520 h 552010"/>
              <a:gd name="connsiteX399" fmla="*/ 14537 w 800354"/>
              <a:gd name="connsiteY399" fmla="*/ 239057 h 552010"/>
              <a:gd name="connsiteX400" fmla="*/ 785817 w 800354"/>
              <a:gd name="connsiteY400" fmla="*/ 291552 h 552010"/>
              <a:gd name="connsiteX401" fmla="*/ 800354 w 800354"/>
              <a:gd name="connsiteY401" fmla="*/ 277015 h 552010"/>
              <a:gd name="connsiteX402" fmla="*/ 785817 w 800354"/>
              <a:gd name="connsiteY402" fmla="*/ 262477 h 552010"/>
              <a:gd name="connsiteX403" fmla="*/ 771280 w 800354"/>
              <a:gd name="connsiteY403" fmla="*/ 277015 h 552010"/>
              <a:gd name="connsiteX404" fmla="*/ 785817 w 800354"/>
              <a:gd name="connsiteY404" fmla="*/ 291552 h 552010"/>
              <a:gd name="connsiteX405" fmla="*/ 734401 w 800354"/>
              <a:gd name="connsiteY405" fmla="*/ 291552 h 552010"/>
              <a:gd name="connsiteX406" fmla="*/ 748938 w 800354"/>
              <a:gd name="connsiteY406" fmla="*/ 277015 h 552010"/>
              <a:gd name="connsiteX407" fmla="*/ 734401 w 800354"/>
              <a:gd name="connsiteY407" fmla="*/ 262477 h 552010"/>
              <a:gd name="connsiteX408" fmla="*/ 719864 w 800354"/>
              <a:gd name="connsiteY408" fmla="*/ 277015 h 552010"/>
              <a:gd name="connsiteX409" fmla="*/ 734401 w 800354"/>
              <a:gd name="connsiteY409" fmla="*/ 291552 h 552010"/>
              <a:gd name="connsiteX410" fmla="*/ 682983 w 800354"/>
              <a:gd name="connsiteY410" fmla="*/ 291552 h 552010"/>
              <a:gd name="connsiteX411" fmla="*/ 697521 w 800354"/>
              <a:gd name="connsiteY411" fmla="*/ 277015 h 552010"/>
              <a:gd name="connsiteX412" fmla="*/ 682983 w 800354"/>
              <a:gd name="connsiteY412" fmla="*/ 262477 h 552010"/>
              <a:gd name="connsiteX413" fmla="*/ 668446 w 800354"/>
              <a:gd name="connsiteY413" fmla="*/ 277015 h 552010"/>
              <a:gd name="connsiteX414" fmla="*/ 682983 w 800354"/>
              <a:gd name="connsiteY414" fmla="*/ 291552 h 552010"/>
              <a:gd name="connsiteX415" fmla="*/ 631565 w 800354"/>
              <a:gd name="connsiteY415" fmla="*/ 291552 h 552010"/>
              <a:gd name="connsiteX416" fmla="*/ 646102 w 800354"/>
              <a:gd name="connsiteY416" fmla="*/ 277015 h 552010"/>
              <a:gd name="connsiteX417" fmla="*/ 631565 w 800354"/>
              <a:gd name="connsiteY417" fmla="*/ 262477 h 552010"/>
              <a:gd name="connsiteX418" fmla="*/ 617027 w 800354"/>
              <a:gd name="connsiteY418" fmla="*/ 277015 h 552010"/>
              <a:gd name="connsiteX419" fmla="*/ 631565 w 800354"/>
              <a:gd name="connsiteY419" fmla="*/ 291552 h 552010"/>
              <a:gd name="connsiteX420" fmla="*/ 580146 w 800354"/>
              <a:gd name="connsiteY420" fmla="*/ 291552 h 552010"/>
              <a:gd name="connsiteX421" fmla="*/ 594683 w 800354"/>
              <a:gd name="connsiteY421" fmla="*/ 277015 h 552010"/>
              <a:gd name="connsiteX422" fmla="*/ 580146 w 800354"/>
              <a:gd name="connsiteY422" fmla="*/ 262477 h 552010"/>
              <a:gd name="connsiteX423" fmla="*/ 565608 w 800354"/>
              <a:gd name="connsiteY423" fmla="*/ 277015 h 552010"/>
              <a:gd name="connsiteX424" fmla="*/ 580146 w 800354"/>
              <a:gd name="connsiteY424" fmla="*/ 291552 h 552010"/>
              <a:gd name="connsiteX425" fmla="*/ 528726 w 800354"/>
              <a:gd name="connsiteY425" fmla="*/ 291552 h 552010"/>
              <a:gd name="connsiteX426" fmla="*/ 543263 w 800354"/>
              <a:gd name="connsiteY426" fmla="*/ 277015 h 552010"/>
              <a:gd name="connsiteX427" fmla="*/ 528726 w 800354"/>
              <a:gd name="connsiteY427" fmla="*/ 262477 h 552010"/>
              <a:gd name="connsiteX428" fmla="*/ 514189 w 800354"/>
              <a:gd name="connsiteY428" fmla="*/ 277015 h 552010"/>
              <a:gd name="connsiteX429" fmla="*/ 528726 w 800354"/>
              <a:gd name="connsiteY429" fmla="*/ 291552 h 552010"/>
              <a:gd name="connsiteX430" fmla="*/ 477307 w 800354"/>
              <a:gd name="connsiteY430" fmla="*/ 291552 h 552010"/>
              <a:gd name="connsiteX431" fmla="*/ 491844 w 800354"/>
              <a:gd name="connsiteY431" fmla="*/ 277015 h 552010"/>
              <a:gd name="connsiteX432" fmla="*/ 477307 w 800354"/>
              <a:gd name="connsiteY432" fmla="*/ 262477 h 552010"/>
              <a:gd name="connsiteX433" fmla="*/ 462770 w 800354"/>
              <a:gd name="connsiteY433" fmla="*/ 277015 h 552010"/>
              <a:gd name="connsiteX434" fmla="*/ 477307 w 800354"/>
              <a:gd name="connsiteY434" fmla="*/ 291552 h 552010"/>
              <a:gd name="connsiteX435" fmla="*/ 425888 w 800354"/>
              <a:gd name="connsiteY435" fmla="*/ 291552 h 552010"/>
              <a:gd name="connsiteX436" fmla="*/ 440425 w 800354"/>
              <a:gd name="connsiteY436" fmla="*/ 277015 h 552010"/>
              <a:gd name="connsiteX437" fmla="*/ 425888 w 800354"/>
              <a:gd name="connsiteY437" fmla="*/ 262477 h 552010"/>
              <a:gd name="connsiteX438" fmla="*/ 411351 w 800354"/>
              <a:gd name="connsiteY438" fmla="*/ 277015 h 552010"/>
              <a:gd name="connsiteX439" fmla="*/ 425888 w 800354"/>
              <a:gd name="connsiteY439" fmla="*/ 291552 h 552010"/>
              <a:gd name="connsiteX440" fmla="*/ 374469 w 800354"/>
              <a:gd name="connsiteY440" fmla="*/ 291552 h 552010"/>
              <a:gd name="connsiteX441" fmla="*/ 389006 w 800354"/>
              <a:gd name="connsiteY441" fmla="*/ 277015 h 552010"/>
              <a:gd name="connsiteX442" fmla="*/ 374469 w 800354"/>
              <a:gd name="connsiteY442" fmla="*/ 262477 h 552010"/>
              <a:gd name="connsiteX443" fmla="*/ 359932 w 800354"/>
              <a:gd name="connsiteY443" fmla="*/ 277015 h 552010"/>
              <a:gd name="connsiteX444" fmla="*/ 374469 w 800354"/>
              <a:gd name="connsiteY444" fmla="*/ 291552 h 552010"/>
              <a:gd name="connsiteX445" fmla="*/ 323051 w 800354"/>
              <a:gd name="connsiteY445" fmla="*/ 291552 h 552010"/>
              <a:gd name="connsiteX446" fmla="*/ 337589 w 800354"/>
              <a:gd name="connsiteY446" fmla="*/ 277015 h 552010"/>
              <a:gd name="connsiteX447" fmla="*/ 323051 w 800354"/>
              <a:gd name="connsiteY447" fmla="*/ 262477 h 552010"/>
              <a:gd name="connsiteX448" fmla="*/ 308514 w 800354"/>
              <a:gd name="connsiteY448" fmla="*/ 277015 h 552010"/>
              <a:gd name="connsiteX449" fmla="*/ 323051 w 800354"/>
              <a:gd name="connsiteY449" fmla="*/ 291552 h 552010"/>
              <a:gd name="connsiteX450" fmla="*/ 271633 w 800354"/>
              <a:gd name="connsiteY450" fmla="*/ 291552 h 552010"/>
              <a:gd name="connsiteX451" fmla="*/ 286170 w 800354"/>
              <a:gd name="connsiteY451" fmla="*/ 277015 h 552010"/>
              <a:gd name="connsiteX452" fmla="*/ 271633 w 800354"/>
              <a:gd name="connsiteY452" fmla="*/ 262477 h 552010"/>
              <a:gd name="connsiteX453" fmla="*/ 257095 w 800354"/>
              <a:gd name="connsiteY453" fmla="*/ 277015 h 552010"/>
              <a:gd name="connsiteX454" fmla="*/ 271633 w 800354"/>
              <a:gd name="connsiteY454" fmla="*/ 291552 h 552010"/>
              <a:gd name="connsiteX455" fmla="*/ 220214 w 800354"/>
              <a:gd name="connsiteY455" fmla="*/ 291552 h 552010"/>
              <a:gd name="connsiteX456" fmla="*/ 234751 w 800354"/>
              <a:gd name="connsiteY456" fmla="*/ 277015 h 552010"/>
              <a:gd name="connsiteX457" fmla="*/ 220214 w 800354"/>
              <a:gd name="connsiteY457" fmla="*/ 262477 h 552010"/>
              <a:gd name="connsiteX458" fmla="*/ 205676 w 800354"/>
              <a:gd name="connsiteY458" fmla="*/ 277015 h 552010"/>
              <a:gd name="connsiteX459" fmla="*/ 220214 w 800354"/>
              <a:gd name="connsiteY459" fmla="*/ 291552 h 552010"/>
              <a:gd name="connsiteX460" fmla="*/ 168794 w 800354"/>
              <a:gd name="connsiteY460" fmla="*/ 291552 h 552010"/>
              <a:gd name="connsiteX461" fmla="*/ 183331 w 800354"/>
              <a:gd name="connsiteY461" fmla="*/ 277015 h 552010"/>
              <a:gd name="connsiteX462" fmla="*/ 168794 w 800354"/>
              <a:gd name="connsiteY462" fmla="*/ 262477 h 552010"/>
              <a:gd name="connsiteX463" fmla="*/ 154257 w 800354"/>
              <a:gd name="connsiteY463" fmla="*/ 277015 h 552010"/>
              <a:gd name="connsiteX464" fmla="*/ 168794 w 800354"/>
              <a:gd name="connsiteY464" fmla="*/ 291552 h 552010"/>
              <a:gd name="connsiteX465" fmla="*/ 117375 w 800354"/>
              <a:gd name="connsiteY465" fmla="*/ 291552 h 552010"/>
              <a:gd name="connsiteX466" fmla="*/ 131912 w 800354"/>
              <a:gd name="connsiteY466" fmla="*/ 277015 h 552010"/>
              <a:gd name="connsiteX467" fmla="*/ 117375 w 800354"/>
              <a:gd name="connsiteY467" fmla="*/ 262477 h 552010"/>
              <a:gd name="connsiteX468" fmla="*/ 102838 w 800354"/>
              <a:gd name="connsiteY468" fmla="*/ 277015 h 552010"/>
              <a:gd name="connsiteX469" fmla="*/ 117375 w 800354"/>
              <a:gd name="connsiteY469" fmla="*/ 291552 h 552010"/>
              <a:gd name="connsiteX470" fmla="*/ 65956 w 800354"/>
              <a:gd name="connsiteY470" fmla="*/ 291552 h 552010"/>
              <a:gd name="connsiteX471" fmla="*/ 80493 w 800354"/>
              <a:gd name="connsiteY471" fmla="*/ 277015 h 552010"/>
              <a:gd name="connsiteX472" fmla="*/ 65956 w 800354"/>
              <a:gd name="connsiteY472" fmla="*/ 262477 h 552010"/>
              <a:gd name="connsiteX473" fmla="*/ 51419 w 800354"/>
              <a:gd name="connsiteY473" fmla="*/ 277015 h 552010"/>
              <a:gd name="connsiteX474" fmla="*/ 65956 w 800354"/>
              <a:gd name="connsiteY474" fmla="*/ 291552 h 552010"/>
              <a:gd name="connsiteX475" fmla="*/ 14537 w 800354"/>
              <a:gd name="connsiteY475" fmla="*/ 291552 h 552010"/>
              <a:gd name="connsiteX476" fmla="*/ 29074 w 800354"/>
              <a:gd name="connsiteY476" fmla="*/ 277015 h 552010"/>
              <a:gd name="connsiteX477" fmla="*/ 14537 w 800354"/>
              <a:gd name="connsiteY477" fmla="*/ 262477 h 552010"/>
              <a:gd name="connsiteX478" fmla="*/ 0 w 800354"/>
              <a:gd name="connsiteY478" fmla="*/ 277015 h 552010"/>
              <a:gd name="connsiteX479" fmla="*/ 14537 w 800354"/>
              <a:gd name="connsiteY479" fmla="*/ 291552 h 552010"/>
              <a:gd name="connsiteX480" fmla="*/ 785817 w 800354"/>
              <a:gd name="connsiteY480" fmla="*/ 342029 h 552010"/>
              <a:gd name="connsiteX481" fmla="*/ 800354 w 800354"/>
              <a:gd name="connsiteY481" fmla="*/ 327492 h 552010"/>
              <a:gd name="connsiteX482" fmla="*/ 785817 w 800354"/>
              <a:gd name="connsiteY482" fmla="*/ 312955 h 552010"/>
              <a:gd name="connsiteX483" fmla="*/ 771280 w 800354"/>
              <a:gd name="connsiteY483" fmla="*/ 327492 h 552010"/>
              <a:gd name="connsiteX484" fmla="*/ 785817 w 800354"/>
              <a:gd name="connsiteY484" fmla="*/ 342029 h 552010"/>
              <a:gd name="connsiteX485" fmla="*/ 734401 w 800354"/>
              <a:gd name="connsiteY485" fmla="*/ 342029 h 552010"/>
              <a:gd name="connsiteX486" fmla="*/ 748938 w 800354"/>
              <a:gd name="connsiteY486" fmla="*/ 327492 h 552010"/>
              <a:gd name="connsiteX487" fmla="*/ 734401 w 800354"/>
              <a:gd name="connsiteY487" fmla="*/ 312955 h 552010"/>
              <a:gd name="connsiteX488" fmla="*/ 719864 w 800354"/>
              <a:gd name="connsiteY488" fmla="*/ 327492 h 552010"/>
              <a:gd name="connsiteX489" fmla="*/ 734401 w 800354"/>
              <a:gd name="connsiteY489" fmla="*/ 342029 h 552010"/>
              <a:gd name="connsiteX490" fmla="*/ 682983 w 800354"/>
              <a:gd name="connsiteY490" fmla="*/ 342029 h 552010"/>
              <a:gd name="connsiteX491" fmla="*/ 697521 w 800354"/>
              <a:gd name="connsiteY491" fmla="*/ 327492 h 552010"/>
              <a:gd name="connsiteX492" fmla="*/ 682983 w 800354"/>
              <a:gd name="connsiteY492" fmla="*/ 312955 h 552010"/>
              <a:gd name="connsiteX493" fmla="*/ 668446 w 800354"/>
              <a:gd name="connsiteY493" fmla="*/ 327492 h 552010"/>
              <a:gd name="connsiteX494" fmla="*/ 682983 w 800354"/>
              <a:gd name="connsiteY494" fmla="*/ 342029 h 552010"/>
              <a:gd name="connsiteX495" fmla="*/ 631565 w 800354"/>
              <a:gd name="connsiteY495" fmla="*/ 342029 h 552010"/>
              <a:gd name="connsiteX496" fmla="*/ 646102 w 800354"/>
              <a:gd name="connsiteY496" fmla="*/ 327492 h 552010"/>
              <a:gd name="connsiteX497" fmla="*/ 631565 w 800354"/>
              <a:gd name="connsiteY497" fmla="*/ 312955 h 552010"/>
              <a:gd name="connsiteX498" fmla="*/ 617027 w 800354"/>
              <a:gd name="connsiteY498" fmla="*/ 327492 h 552010"/>
              <a:gd name="connsiteX499" fmla="*/ 631565 w 800354"/>
              <a:gd name="connsiteY499" fmla="*/ 342029 h 552010"/>
              <a:gd name="connsiteX500" fmla="*/ 580146 w 800354"/>
              <a:gd name="connsiteY500" fmla="*/ 342029 h 552010"/>
              <a:gd name="connsiteX501" fmla="*/ 594683 w 800354"/>
              <a:gd name="connsiteY501" fmla="*/ 327492 h 552010"/>
              <a:gd name="connsiteX502" fmla="*/ 580146 w 800354"/>
              <a:gd name="connsiteY502" fmla="*/ 312955 h 552010"/>
              <a:gd name="connsiteX503" fmla="*/ 565608 w 800354"/>
              <a:gd name="connsiteY503" fmla="*/ 327492 h 552010"/>
              <a:gd name="connsiteX504" fmla="*/ 580146 w 800354"/>
              <a:gd name="connsiteY504" fmla="*/ 342029 h 552010"/>
              <a:gd name="connsiteX505" fmla="*/ 528726 w 800354"/>
              <a:gd name="connsiteY505" fmla="*/ 342029 h 552010"/>
              <a:gd name="connsiteX506" fmla="*/ 543263 w 800354"/>
              <a:gd name="connsiteY506" fmla="*/ 327492 h 552010"/>
              <a:gd name="connsiteX507" fmla="*/ 528726 w 800354"/>
              <a:gd name="connsiteY507" fmla="*/ 312955 h 552010"/>
              <a:gd name="connsiteX508" fmla="*/ 514189 w 800354"/>
              <a:gd name="connsiteY508" fmla="*/ 327492 h 552010"/>
              <a:gd name="connsiteX509" fmla="*/ 528726 w 800354"/>
              <a:gd name="connsiteY509" fmla="*/ 342029 h 552010"/>
              <a:gd name="connsiteX510" fmla="*/ 477307 w 800354"/>
              <a:gd name="connsiteY510" fmla="*/ 342029 h 552010"/>
              <a:gd name="connsiteX511" fmla="*/ 491844 w 800354"/>
              <a:gd name="connsiteY511" fmla="*/ 327492 h 552010"/>
              <a:gd name="connsiteX512" fmla="*/ 477307 w 800354"/>
              <a:gd name="connsiteY512" fmla="*/ 312955 h 552010"/>
              <a:gd name="connsiteX513" fmla="*/ 462770 w 800354"/>
              <a:gd name="connsiteY513" fmla="*/ 327492 h 552010"/>
              <a:gd name="connsiteX514" fmla="*/ 477307 w 800354"/>
              <a:gd name="connsiteY514" fmla="*/ 342029 h 552010"/>
              <a:gd name="connsiteX515" fmla="*/ 425888 w 800354"/>
              <a:gd name="connsiteY515" fmla="*/ 342029 h 552010"/>
              <a:gd name="connsiteX516" fmla="*/ 440425 w 800354"/>
              <a:gd name="connsiteY516" fmla="*/ 327492 h 552010"/>
              <a:gd name="connsiteX517" fmla="*/ 425888 w 800354"/>
              <a:gd name="connsiteY517" fmla="*/ 312955 h 552010"/>
              <a:gd name="connsiteX518" fmla="*/ 411351 w 800354"/>
              <a:gd name="connsiteY518" fmla="*/ 327492 h 552010"/>
              <a:gd name="connsiteX519" fmla="*/ 425888 w 800354"/>
              <a:gd name="connsiteY519" fmla="*/ 342029 h 552010"/>
              <a:gd name="connsiteX520" fmla="*/ 374469 w 800354"/>
              <a:gd name="connsiteY520" fmla="*/ 342029 h 552010"/>
              <a:gd name="connsiteX521" fmla="*/ 389006 w 800354"/>
              <a:gd name="connsiteY521" fmla="*/ 327492 h 552010"/>
              <a:gd name="connsiteX522" fmla="*/ 374469 w 800354"/>
              <a:gd name="connsiteY522" fmla="*/ 312955 h 552010"/>
              <a:gd name="connsiteX523" fmla="*/ 359932 w 800354"/>
              <a:gd name="connsiteY523" fmla="*/ 327492 h 552010"/>
              <a:gd name="connsiteX524" fmla="*/ 374469 w 800354"/>
              <a:gd name="connsiteY524" fmla="*/ 342029 h 552010"/>
              <a:gd name="connsiteX525" fmla="*/ 271633 w 800354"/>
              <a:gd name="connsiteY525" fmla="*/ 342029 h 552010"/>
              <a:gd name="connsiteX526" fmla="*/ 286170 w 800354"/>
              <a:gd name="connsiteY526" fmla="*/ 327492 h 552010"/>
              <a:gd name="connsiteX527" fmla="*/ 271633 w 800354"/>
              <a:gd name="connsiteY527" fmla="*/ 312955 h 552010"/>
              <a:gd name="connsiteX528" fmla="*/ 257095 w 800354"/>
              <a:gd name="connsiteY528" fmla="*/ 327492 h 552010"/>
              <a:gd name="connsiteX529" fmla="*/ 271633 w 800354"/>
              <a:gd name="connsiteY529" fmla="*/ 342029 h 552010"/>
              <a:gd name="connsiteX530" fmla="*/ 220214 w 800354"/>
              <a:gd name="connsiteY530" fmla="*/ 342029 h 552010"/>
              <a:gd name="connsiteX531" fmla="*/ 234751 w 800354"/>
              <a:gd name="connsiteY531" fmla="*/ 327492 h 552010"/>
              <a:gd name="connsiteX532" fmla="*/ 220214 w 800354"/>
              <a:gd name="connsiteY532" fmla="*/ 312955 h 552010"/>
              <a:gd name="connsiteX533" fmla="*/ 205676 w 800354"/>
              <a:gd name="connsiteY533" fmla="*/ 327492 h 552010"/>
              <a:gd name="connsiteX534" fmla="*/ 220214 w 800354"/>
              <a:gd name="connsiteY534" fmla="*/ 342029 h 552010"/>
              <a:gd name="connsiteX535" fmla="*/ 168794 w 800354"/>
              <a:gd name="connsiteY535" fmla="*/ 342029 h 552010"/>
              <a:gd name="connsiteX536" fmla="*/ 183331 w 800354"/>
              <a:gd name="connsiteY536" fmla="*/ 327492 h 552010"/>
              <a:gd name="connsiteX537" fmla="*/ 168794 w 800354"/>
              <a:gd name="connsiteY537" fmla="*/ 312955 h 552010"/>
              <a:gd name="connsiteX538" fmla="*/ 154257 w 800354"/>
              <a:gd name="connsiteY538" fmla="*/ 327492 h 552010"/>
              <a:gd name="connsiteX539" fmla="*/ 168794 w 800354"/>
              <a:gd name="connsiteY539" fmla="*/ 342029 h 552010"/>
              <a:gd name="connsiteX540" fmla="*/ 117375 w 800354"/>
              <a:gd name="connsiteY540" fmla="*/ 342029 h 552010"/>
              <a:gd name="connsiteX541" fmla="*/ 131912 w 800354"/>
              <a:gd name="connsiteY541" fmla="*/ 327492 h 552010"/>
              <a:gd name="connsiteX542" fmla="*/ 117375 w 800354"/>
              <a:gd name="connsiteY542" fmla="*/ 312955 h 552010"/>
              <a:gd name="connsiteX543" fmla="*/ 102838 w 800354"/>
              <a:gd name="connsiteY543" fmla="*/ 327492 h 552010"/>
              <a:gd name="connsiteX544" fmla="*/ 117375 w 800354"/>
              <a:gd name="connsiteY544" fmla="*/ 342029 h 552010"/>
              <a:gd name="connsiteX545" fmla="*/ 65956 w 800354"/>
              <a:gd name="connsiteY545" fmla="*/ 342029 h 552010"/>
              <a:gd name="connsiteX546" fmla="*/ 80493 w 800354"/>
              <a:gd name="connsiteY546" fmla="*/ 327492 h 552010"/>
              <a:gd name="connsiteX547" fmla="*/ 65956 w 800354"/>
              <a:gd name="connsiteY547" fmla="*/ 312955 h 552010"/>
              <a:gd name="connsiteX548" fmla="*/ 51419 w 800354"/>
              <a:gd name="connsiteY548" fmla="*/ 327492 h 552010"/>
              <a:gd name="connsiteX549" fmla="*/ 65956 w 800354"/>
              <a:gd name="connsiteY549" fmla="*/ 342029 h 552010"/>
              <a:gd name="connsiteX550" fmla="*/ 14537 w 800354"/>
              <a:gd name="connsiteY550" fmla="*/ 342029 h 552010"/>
              <a:gd name="connsiteX551" fmla="*/ 29074 w 800354"/>
              <a:gd name="connsiteY551" fmla="*/ 327492 h 552010"/>
              <a:gd name="connsiteX552" fmla="*/ 14537 w 800354"/>
              <a:gd name="connsiteY552" fmla="*/ 312955 h 552010"/>
              <a:gd name="connsiteX553" fmla="*/ 0 w 800354"/>
              <a:gd name="connsiteY553" fmla="*/ 327492 h 552010"/>
              <a:gd name="connsiteX554" fmla="*/ 14537 w 800354"/>
              <a:gd name="connsiteY554" fmla="*/ 342029 h 552010"/>
              <a:gd name="connsiteX555" fmla="*/ 785817 w 800354"/>
              <a:gd name="connsiteY555" fmla="*/ 394524 h 552010"/>
              <a:gd name="connsiteX556" fmla="*/ 800354 w 800354"/>
              <a:gd name="connsiteY556" fmla="*/ 379986 h 552010"/>
              <a:gd name="connsiteX557" fmla="*/ 785817 w 800354"/>
              <a:gd name="connsiteY557" fmla="*/ 365449 h 552010"/>
              <a:gd name="connsiteX558" fmla="*/ 771280 w 800354"/>
              <a:gd name="connsiteY558" fmla="*/ 379986 h 552010"/>
              <a:gd name="connsiteX559" fmla="*/ 785817 w 800354"/>
              <a:gd name="connsiteY559" fmla="*/ 394524 h 552010"/>
              <a:gd name="connsiteX560" fmla="*/ 734401 w 800354"/>
              <a:gd name="connsiteY560" fmla="*/ 394524 h 552010"/>
              <a:gd name="connsiteX561" fmla="*/ 748938 w 800354"/>
              <a:gd name="connsiteY561" fmla="*/ 379986 h 552010"/>
              <a:gd name="connsiteX562" fmla="*/ 734401 w 800354"/>
              <a:gd name="connsiteY562" fmla="*/ 365449 h 552010"/>
              <a:gd name="connsiteX563" fmla="*/ 719864 w 800354"/>
              <a:gd name="connsiteY563" fmla="*/ 379986 h 552010"/>
              <a:gd name="connsiteX564" fmla="*/ 734401 w 800354"/>
              <a:gd name="connsiteY564" fmla="*/ 394524 h 552010"/>
              <a:gd name="connsiteX565" fmla="*/ 682983 w 800354"/>
              <a:gd name="connsiteY565" fmla="*/ 394524 h 552010"/>
              <a:gd name="connsiteX566" fmla="*/ 697521 w 800354"/>
              <a:gd name="connsiteY566" fmla="*/ 379986 h 552010"/>
              <a:gd name="connsiteX567" fmla="*/ 682983 w 800354"/>
              <a:gd name="connsiteY567" fmla="*/ 365449 h 552010"/>
              <a:gd name="connsiteX568" fmla="*/ 668446 w 800354"/>
              <a:gd name="connsiteY568" fmla="*/ 379986 h 552010"/>
              <a:gd name="connsiteX569" fmla="*/ 682983 w 800354"/>
              <a:gd name="connsiteY569" fmla="*/ 394524 h 552010"/>
              <a:gd name="connsiteX570" fmla="*/ 631565 w 800354"/>
              <a:gd name="connsiteY570" fmla="*/ 394524 h 552010"/>
              <a:gd name="connsiteX571" fmla="*/ 646102 w 800354"/>
              <a:gd name="connsiteY571" fmla="*/ 379986 h 552010"/>
              <a:gd name="connsiteX572" fmla="*/ 631565 w 800354"/>
              <a:gd name="connsiteY572" fmla="*/ 365449 h 552010"/>
              <a:gd name="connsiteX573" fmla="*/ 617027 w 800354"/>
              <a:gd name="connsiteY573" fmla="*/ 379986 h 552010"/>
              <a:gd name="connsiteX574" fmla="*/ 631565 w 800354"/>
              <a:gd name="connsiteY574" fmla="*/ 394524 h 552010"/>
              <a:gd name="connsiteX575" fmla="*/ 528726 w 800354"/>
              <a:gd name="connsiteY575" fmla="*/ 394524 h 552010"/>
              <a:gd name="connsiteX576" fmla="*/ 543263 w 800354"/>
              <a:gd name="connsiteY576" fmla="*/ 379986 h 552010"/>
              <a:gd name="connsiteX577" fmla="*/ 528726 w 800354"/>
              <a:gd name="connsiteY577" fmla="*/ 365449 h 552010"/>
              <a:gd name="connsiteX578" fmla="*/ 514189 w 800354"/>
              <a:gd name="connsiteY578" fmla="*/ 379986 h 552010"/>
              <a:gd name="connsiteX579" fmla="*/ 528726 w 800354"/>
              <a:gd name="connsiteY579" fmla="*/ 394524 h 552010"/>
              <a:gd name="connsiteX580" fmla="*/ 425888 w 800354"/>
              <a:gd name="connsiteY580" fmla="*/ 394524 h 552010"/>
              <a:gd name="connsiteX581" fmla="*/ 440425 w 800354"/>
              <a:gd name="connsiteY581" fmla="*/ 379986 h 552010"/>
              <a:gd name="connsiteX582" fmla="*/ 425888 w 800354"/>
              <a:gd name="connsiteY582" fmla="*/ 365449 h 552010"/>
              <a:gd name="connsiteX583" fmla="*/ 411351 w 800354"/>
              <a:gd name="connsiteY583" fmla="*/ 379986 h 552010"/>
              <a:gd name="connsiteX584" fmla="*/ 425888 w 800354"/>
              <a:gd name="connsiteY584" fmla="*/ 394524 h 552010"/>
              <a:gd name="connsiteX585" fmla="*/ 374469 w 800354"/>
              <a:gd name="connsiteY585" fmla="*/ 394524 h 552010"/>
              <a:gd name="connsiteX586" fmla="*/ 389006 w 800354"/>
              <a:gd name="connsiteY586" fmla="*/ 379986 h 552010"/>
              <a:gd name="connsiteX587" fmla="*/ 374469 w 800354"/>
              <a:gd name="connsiteY587" fmla="*/ 365449 h 552010"/>
              <a:gd name="connsiteX588" fmla="*/ 359932 w 800354"/>
              <a:gd name="connsiteY588" fmla="*/ 379986 h 552010"/>
              <a:gd name="connsiteX589" fmla="*/ 374469 w 800354"/>
              <a:gd name="connsiteY589" fmla="*/ 394524 h 552010"/>
              <a:gd name="connsiteX590" fmla="*/ 271633 w 800354"/>
              <a:gd name="connsiteY590" fmla="*/ 394524 h 552010"/>
              <a:gd name="connsiteX591" fmla="*/ 286170 w 800354"/>
              <a:gd name="connsiteY591" fmla="*/ 379986 h 552010"/>
              <a:gd name="connsiteX592" fmla="*/ 271633 w 800354"/>
              <a:gd name="connsiteY592" fmla="*/ 365449 h 552010"/>
              <a:gd name="connsiteX593" fmla="*/ 257095 w 800354"/>
              <a:gd name="connsiteY593" fmla="*/ 379986 h 552010"/>
              <a:gd name="connsiteX594" fmla="*/ 271633 w 800354"/>
              <a:gd name="connsiteY594" fmla="*/ 394524 h 552010"/>
              <a:gd name="connsiteX595" fmla="*/ 168794 w 800354"/>
              <a:gd name="connsiteY595" fmla="*/ 394524 h 552010"/>
              <a:gd name="connsiteX596" fmla="*/ 183331 w 800354"/>
              <a:gd name="connsiteY596" fmla="*/ 379986 h 552010"/>
              <a:gd name="connsiteX597" fmla="*/ 168794 w 800354"/>
              <a:gd name="connsiteY597" fmla="*/ 365449 h 552010"/>
              <a:gd name="connsiteX598" fmla="*/ 154257 w 800354"/>
              <a:gd name="connsiteY598" fmla="*/ 379986 h 552010"/>
              <a:gd name="connsiteX599" fmla="*/ 168794 w 800354"/>
              <a:gd name="connsiteY599" fmla="*/ 394524 h 552010"/>
              <a:gd name="connsiteX600" fmla="*/ 117375 w 800354"/>
              <a:gd name="connsiteY600" fmla="*/ 394524 h 552010"/>
              <a:gd name="connsiteX601" fmla="*/ 131912 w 800354"/>
              <a:gd name="connsiteY601" fmla="*/ 379986 h 552010"/>
              <a:gd name="connsiteX602" fmla="*/ 117375 w 800354"/>
              <a:gd name="connsiteY602" fmla="*/ 365449 h 552010"/>
              <a:gd name="connsiteX603" fmla="*/ 102838 w 800354"/>
              <a:gd name="connsiteY603" fmla="*/ 379986 h 552010"/>
              <a:gd name="connsiteX604" fmla="*/ 117375 w 800354"/>
              <a:gd name="connsiteY604" fmla="*/ 394524 h 552010"/>
              <a:gd name="connsiteX605" fmla="*/ 65956 w 800354"/>
              <a:gd name="connsiteY605" fmla="*/ 394524 h 552010"/>
              <a:gd name="connsiteX606" fmla="*/ 80493 w 800354"/>
              <a:gd name="connsiteY606" fmla="*/ 379986 h 552010"/>
              <a:gd name="connsiteX607" fmla="*/ 65956 w 800354"/>
              <a:gd name="connsiteY607" fmla="*/ 365449 h 552010"/>
              <a:gd name="connsiteX608" fmla="*/ 51419 w 800354"/>
              <a:gd name="connsiteY608" fmla="*/ 379986 h 552010"/>
              <a:gd name="connsiteX609" fmla="*/ 65956 w 800354"/>
              <a:gd name="connsiteY609" fmla="*/ 394524 h 552010"/>
              <a:gd name="connsiteX610" fmla="*/ 14537 w 800354"/>
              <a:gd name="connsiteY610" fmla="*/ 394524 h 552010"/>
              <a:gd name="connsiteX611" fmla="*/ 29074 w 800354"/>
              <a:gd name="connsiteY611" fmla="*/ 379986 h 552010"/>
              <a:gd name="connsiteX612" fmla="*/ 14537 w 800354"/>
              <a:gd name="connsiteY612" fmla="*/ 365449 h 552010"/>
              <a:gd name="connsiteX613" fmla="*/ 0 w 800354"/>
              <a:gd name="connsiteY613" fmla="*/ 379986 h 552010"/>
              <a:gd name="connsiteX614" fmla="*/ 14537 w 800354"/>
              <a:gd name="connsiteY614" fmla="*/ 394524 h 552010"/>
              <a:gd name="connsiteX615" fmla="*/ 785817 w 800354"/>
              <a:gd name="connsiteY615" fmla="*/ 449039 h 552010"/>
              <a:gd name="connsiteX616" fmla="*/ 800354 w 800354"/>
              <a:gd name="connsiteY616" fmla="*/ 434502 h 552010"/>
              <a:gd name="connsiteX617" fmla="*/ 785817 w 800354"/>
              <a:gd name="connsiteY617" fmla="*/ 419965 h 552010"/>
              <a:gd name="connsiteX618" fmla="*/ 771280 w 800354"/>
              <a:gd name="connsiteY618" fmla="*/ 434502 h 552010"/>
              <a:gd name="connsiteX619" fmla="*/ 785817 w 800354"/>
              <a:gd name="connsiteY619" fmla="*/ 449039 h 552010"/>
              <a:gd name="connsiteX620" fmla="*/ 734401 w 800354"/>
              <a:gd name="connsiteY620" fmla="*/ 449039 h 552010"/>
              <a:gd name="connsiteX621" fmla="*/ 748938 w 800354"/>
              <a:gd name="connsiteY621" fmla="*/ 434502 h 552010"/>
              <a:gd name="connsiteX622" fmla="*/ 734401 w 800354"/>
              <a:gd name="connsiteY622" fmla="*/ 419965 h 552010"/>
              <a:gd name="connsiteX623" fmla="*/ 719864 w 800354"/>
              <a:gd name="connsiteY623" fmla="*/ 434502 h 552010"/>
              <a:gd name="connsiteX624" fmla="*/ 734401 w 800354"/>
              <a:gd name="connsiteY624" fmla="*/ 449039 h 552010"/>
              <a:gd name="connsiteX625" fmla="*/ 631565 w 800354"/>
              <a:gd name="connsiteY625" fmla="*/ 449039 h 552010"/>
              <a:gd name="connsiteX626" fmla="*/ 646102 w 800354"/>
              <a:gd name="connsiteY626" fmla="*/ 434502 h 552010"/>
              <a:gd name="connsiteX627" fmla="*/ 631565 w 800354"/>
              <a:gd name="connsiteY627" fmla="*/ 419965 h 552010"/>
              <a:gd name="connsiteX628" fmla="*/ 617027 w 800354"/>
              <a:gd name="connsiteY628" fmla="*/ 434502 h 552010"/>
              <a:gd name="connsiteX629" fmla="*/ 631565 w 800354"/>
              <a:gd name="connsiteY629" fmla="*/ 449039 h 552010"/>
              <a:gd name="connsiteX630" fmla="*/ 374469 w 800354"/>
              <a:gd name="connsiteY630" fmla="*/ 449039 h 552010"/>
              <a:gd name="connsiteX631" fmla="*/ 389006 w 800354"/>
              <a:gd name="connsiteY631" fmla="*/ 434502 h 552010"/>
              <a:gd name="connsiteX632" fmla="*/ 374469 w 800354"/>
              <a:gd name="connsiteY632" fmla="*/ 419965 h 552010"/>
              <a:gd name="connsiteX633" fmla="*/ 359932 w 800354"/>
              <a:gd name="connsiteY633" fmla="*/ 434502 h 552010"/>
              <a:gd name="connsiteX634" fmla="*/ 374469 w 800354"/>
              <a:gd name="connsiteY634" fmla="*/ 449039 h 552010"/>
              <a:gd name="connsiteX635" fmla="*/ 271633 w 800354"/>
              <a:gd name="connsiteY635" fmla="*/ 449039 h 552010"/>
              <a:gd name="connsiteX636" fmla="*/ 286170 w 800354"/>
              <a:gd name="connsiteY636" fmla="*/ 434502 h 552010"/>
              <a:gd name="connsiteX637" fmla="*/ 271633 w 800354"/>
              <a:gd name="connsiteY637" fmla="*/ 419965 h 552010"/>
              <a:gd name="connsiteX638" fmla="*/ 257095 w 800354"/>
              <a:gd name="connsiteY638" fmla="*/ 434502 h 552010"/>
              <a:gd name="connsiteX639" fmla="*/ 271633 w 800354"/>
              <a:gd name="connsiteY639" fmla="*/ 449039 h 552010"/>
              <a:gd name="connsiteX640" fmla="*/ 168794 w 800354"/>
              <a:gd name="connsiteY640" fmla="*/ 449039 h 552010"/>
              <a:gd name="connsiteX641" fmla="*/ 183331 w 800354"/>
              <a:gd name="connsiteY641" fmla="*/ 434502 h 552010"/>
              <a:gd name="connsiteX642" fmla="*/ 168794 w 800354"/>
              <a:gd name="connsiteY642" fmla="*/ 419965 h 552010"/>
              <a:gd name="connsiteX643" fmla="*/ 154257 w 800354"/>
              <a:gd name="connsiteY643" fmla="*/ 434502 h 552010"/>
              <a:gd name="connsiteX644" fmla="*/ 168794 w 800354"/>
              <a:gd name="connsiteY644" fmla="*/ 449039 h 552010"/>
              <a:gd name="connsiteX645" fmla="*/ 65956 w 800354"/>
              <a:gd name="connsiteY645" fmla="*/ 449039 h 552010"/>
              <a:gd name="connsiteX646" fmla="*/ 80493 w 800354"/>
              <a:gd name="connsiteY646" fmla="*/ 434502 h 552010"/>
              <a:gd name="connsiteX647" fmla="*/ 65956 w 800354"/>
              <a:gd name="connsiteY647" fmla="*/ 419965 h 552010"/>
              <a:gd name="connsiteX648" fmla="*/ 51419 w 800354"/>
              <a:gd name="connsiteY648" fmla="*/ 434502 h 552010"/>
              <a:gd name="connsiteX649" fmla="*/ 65956 w 800354"/>
              <a:gd name="connsiteY649" fmla="*/ 449039 h 552010"/>
              <a:gd name="connsiteX650" fmla="*/ 14537 w 800354"/>
              <a:gd name="connsiteY650" fmla="*/ 449039 h 552010"/>
              <a:gd name="connsiteX651" fmla="*/ 29074 w 800354"/>
              <a:gd name="connsiteY651" fmla="*/ 434502 h 552010"/>
              <a:gd name="connsiteX652" fmla="*/ 14537 w 800354"/>
              <a:gd name="connsiteY652" fmla="*/ 419965 h 552010"/>
              <a:gd name="connsiteX653" fmla="*/ 0 w 800354"/>
              <a:gd name="connsiteY653" fmla="*/ 434502 h 552010"/>
              <a:gd name="connsiteX654" fmla="*/ 14537 w 800354"/>
              <a:gd name="connsiteY654" fmla="*/ 449039 h 552010"/>
              <a:gd name="connsiteX655" fmla="*/ 734401 w 800354"/>
              <a:gd name="connsiteY655" fmla="*/ 499515 h 552010"/>
              <a:gd name="connsiteX656" fmla="*/ 748938 w 800354"/>
              <a:gd name="connsiteY656" fmla="*/ 484978 h 552010"/>
              <a:gd name="connsiteX657" fmla="*/ 734401 w 800354"/>
              <a:gd name="connsiteY657" fmla="*/ 470441 h 552010"/>
              <a:gd name="connsiteX658" fmla="*/ 719864 w 800354"/>
              <a:gd name="connsiteY658" fmla="*/ 484978 h 552010"/>
              <a:gd name="connsiteX659" fmla="*/ 734401 w 800354"/>
              <a:gd name="connsiteY659" fmla="*/ 499515 h 552010"/>
              <a:gd name="connsiteX660" fmla="*/ 631565 w 800354"/>
              <a:gd name="connsiteY660" fmla="*/ 499515 h 552010"/>
              <a:gd name="connsiteX661" fmla="*/ 646102 w 800354"/>
              <a:gd name="connsiteY661" fmla="*/ 484978 h 552010"/>
              <a:gd name="connsiteX662" fmla="*/ 631565 w 800354"/>
              <a:gd name="connsiteY662" fmla="*/ 470441 h 552010"/>
              <a:gd name="connsiteX663" fmla="*/ 617027 w 800354"/>
              <a:gd name="connsiteY663" fmla="*/ 484978 h 552010"/>
              <a:gd name="connsiteX664" fmla="*/ 631565 w 800354"/>
              <a:gd name="connsiteY664" fmla="*/ 499515 h 552010"/>
              <a:gd name="connsiteX665" fmla="*/ 374469 w 800354"/>
              <a:gd name="connsiteY665" fmla="*/ 499515 h 552010"/>
              <a:gd name="connsiteX666" fmla="*/ 389006 w 800354"/>
              <a:gd name="connsiteY666" fmla="*/ 484978 h 552010"/>
              <a:gd name="connsiteX667" fmla="*/ 374469 w 800354"/>
              <a:gd name="connsiteY667" fmla="*/ 470441 h 552010"/>
              <a:gd name="connsiteX668" fmla="*/ 359932 w 800354"/>
              <a:gd name="connsiteY668" fmla="*/ 484978 h 552010"/>
              <a:gd name="connsiteX669" fmla="*/ 374469 w 800354"/>
              <a:gd name="connsiteY669" fmla="*/ 499515 h 552010"/>
              <a:gd name="connsiteX670" fmla="*/ 168794 w 800354"/>
              <a:gd name="connsiteY670" fmla="*/ 499515 h 552010"/>
              <a:gd name="connsiteX671" fmla="*/ 183331 w 800354"/>
              <a:gd name="connsiteY671" fmla="*/ 484978 h 552010"/>
              <a:gd name="connsiteX672" fmla="*/ 168794 w 800354"/>
              <a:gd name="connsiteY672" fmla="*/ 470441 h 552010"/>
              <a:gd name="connsiteX673" fmla="*/ 154257 w 800354"/>
              <a:gd name="connsiteY673" fmla="*/ 484978 h 552010"/>
              <a:gd name="connsiteX674" fmla="*/ 168794 w 800354"/>
              <a:gd name="connsiteY674" fmla="*/ 499515 h 552010"/>
              <a:gd name="connsiteX675" fmla="*/ 14537 w 800354"/>
              <a:gd name="connsiteY675" fmla="*/ 499515 h 552010"/>
              <a:gd name="connsiteX676" fmla="*/ 29074 w 800354"/>
              <a:gd name="connsiteY676" fmla="*/ 484978 h 552010"/>
              <a:gd name="connsiteX677" fmla="*/ 14537 w 800354"/>
              <a:gd name="connsiteY677" fmla="*/ 470441 h 552010"/>
              <a:gd name="connsiteX678" fmla="*/ 0 w 800354"/>
              <a:gd name="connsiteY678" fmla="*/ 484978 h 552010"/>
              <a:gd name="connsiteX679" fmla="*/ 14537 w 800354"/>
              <a:gd name="connsiteY679" fmla="*/ 499515 h 552010"/>
              <a:gd name="connsiteX680" fmla="*/ 734401 w 800354"/>
              <a:gd name="connsiteY680" fmla="*/ 552010 h 552010"/>
              <a:gd name="connsiteX681" fmla="*/ 748938 w 800354"/>
              <a:gd name="connsiteY681" fmla="*/ 537473 h 552010"/>
              <a:gd name="connsiteX682" fmla="*/ 734401 w 800354"/>
              <a:gd name="connsiteY682" fmla="*/ 522935 h 552010"/>
              <a:gd name="connsiteX683" fmla="*/ 719864 w 800354"/>
              <a:gd name="connsiteY683" fmla="*/ 537473 h 552010"/>
              <a:gd name="connsiteX684" fmla="*/ 734401 w 800354"/>
              <a:gd name="connsiteY684" fmla="*/ 552010 h 552010"/>
              <a:gd name="connsiteX685" fmla="*/ 374469 w 800354"/>
              <a:gd name="connsiteY685" fmla="*/ 552010 h 552010"/>
              <a:gd name="connsiteX686" fmla="*/ 389006 w 800354"/>
              <a:gd name="connsiteY686" fmla="*/ 537473 h 552010"/>
              <a:gd name="connsiteX687" fmla="*/ 374469 w 800354"/>
              <a:gd name="connsiteY687" fmla="*/ 522935 h 552010"/>
              <a:gd name="connsiteX688" fmla="*/ 359932 w 800354"/>
              <a:gd name="connsiteY688" fmla="*/ 537473 h 552010"/>
              <a:gd name="connsiteX689" fmla="*/ 374469 w 800354"/>
              <a:gd name="connsiteY689" fmla="*/ 552010 h 55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Lst>
            <a:rect l="l" t="t" r="r" b="b"/>
            <a:pathLst>
              <a:path w="800354" h="552010">
                <a:moveTo>
                  <a:pt x="785817" y="29075"/>
                </a:moveTo>
                <a:cubicBezTo>
                  <a:pt x="793845" y="29075"/>
                  <a:pt x="800354" y="22566"/>
                  <a:pt x="800354" y="14537"/>
                </a:cubicBezTo>
                <a:cubicBezTo>
                  <a:pt x="800354" y="6509"/>
                  <a:pt x="793845" y="0"/>
                  <a:pt x="785817" y="0"/>
                </a:cubicBezTo>
                <a:cubicBezTo>
                  <a:pt x="777788" y="0"/>
                  <a:pt x="771280" y="6509"/>
                  <a:pt x="771280" y="14537"/>
                </a:cubicBezTo>
                <a:cubicBezTo>
                  <a:pt x="771280" y="22566"/>
                  <a:pt x="777788" y="29075"/>
                  <a:pt x="785817" y="29075"/>
                </a:cubicBezTo>
                <a:close/>
                <a:moveTo>
                  <a:pt x="734401" y="29075"/>
                </a:moveTo>
                <a:cubicBezTo>
                  <a:pt x="742430" y="29075"/>
                  <a:pt x="748938" y="22566"/>
                  <a:pt x="748938" y="14537"/>
                </a:cubicBezTo>
                <a:cubicBezTo>
                  <a:pt x="748938" y="6509"/>
                  <a:pt x="742430" y="0"/>
                  <a:pt x="734401" y="0"/>
                </a:cubicBezTo>
                <a:cubicBezTo>
                  <a:pt x="726373" y="0"/>
                  <a:pt x="719864" y="6509"/>
                  <a:pt x="719864" y="14537"/>
                </a:cubicBezTo>
                <a:cubicBezTo>
                  <a:pt x="719864" y="22566"/>
                  <a:pt x="726373" y="29075"/>
                  <a:pt x="734401" y="29075"/>
                </a:cubicBezTo>
                <a:close/>
                <a:moveTo>
                  <a:pt x="682983" y="29075"/>
                </a:moveTo>
                <a:cubicBezTo>
                  <a:pt x="691012" y="29075"/>
                  <a:pt x="697521" y="22566"/>
                  <a:pt x="697521" y="14537"/>
                </a:cubicBezTo>
                <a:cubicBezTo>
                  <a:pt x="697521" y="6509"/>
                  <a:pt x="691012" y="0"/>
                  <a:pt x="682983" y="0"/>
                </a:cubicBezTo>
                <a:cubicBezTo>
                  <a:pt x="674955" y="0"/>
                  <a:pt x="668446" y="6509"/>
                  <a:pt x="668446" y="14537"/>
                </a:cubicBezTo>
                <a:cubicBezTo>
                  <a:pt x="668446" y="22566"/>
                  <a:pt x="674955" y="29075"/>
                  <a:pt x="682983" y="29075"/>
                </a:cubicBezTo>
                <a:close/>
                <a:moveTo>
                  <a:pt x="631565" y="29075"/>
                </a:moveTo>
                <a:cubicBezTo>
                  <a:pt x="639593" y="29075"/>
                  <a:pt x="646102" y="22566"/>
                  <a:pt x="646102" y="14537"/>
                </a:cubicBezTo>
                <a:cubicBezTo>
                  <a:pt x="646102" y="6509"/>
                  <a:pt x="639593" y="0"/>
                  <a:pt x="631565" y="0"/>
                </a:cubicBezTo>
                <a:cubicBezTo>
                  <a:pt x="623536" y="0"/>
                  <a:pt x="617027" y="6509"/>
                  <a:pt x="617027" y="14537"/>
                </a:cubicBezTo>
                <a:cubicBezTo>
                  <a:pt x="617027" y="22566"/>
                  <a:pt x="623536" y="29075"/>
                  <a:pt x="631565" y="29075"/>
                </a:cubicBezTo>
                <a:close/>
                <a:moveTo>
                  <a:pt x="580146" y="29075"/>
                </a:moveTo>
                <a:cubicBezTo>
                  <a:pt x="588174" y="29075"/>
                  <a:pt x="594683" y="22566"/>
                  <a:pt x="594683" y="14537"/>
                </a:cubicBezTo>
                <a:cubicBezTo>
                  <a:pt x="594683" y="6509"/>
                  <a:pt x="588174" y="0"/>
                  <a:pt x="580146" y="0"/>
                </a:cubicBezTo>
                <a:cubicBezTo>
                  <a:pt x="572117" y="0"/>
                  <a:pt x="565608" y="6509"/>
                  <a:pt x="565608" y="14537"/>
                </a:cubicBezTo>
                <a:cubicBezTo>
                  <a:pt x="565608" y="22566"/>
                  <a:pt x="572117" y="29075"/>
                  <a:pt x="580146" y="29075"/>
                </a:cubicBezTo>
                <a:close/>
                <a:moveTo>
                  <a:pt x="528726" y="29075"/>
                </a:moveTo>
                <a:cubicBezTo>
                  <a:pt x="536754" y="29075"/>
                  <a:pt x="543263" y="22566"/>
                  <a:pt x="543263" y="14537"/>
                </a:cubicBezTo>
                <a:cubicBezTo>
                  <a:pt x="543263" y="6509"/>
                  <a:pt x="536754" y="0"/>
                  <a:pt x="528726" y="0"/>
                </a:cubicBezTo>
                <a:cubicBezTo>
                  <a:pt x="520697" y="0"/>
                  <a:pt x="514189" y="6509"/>
                  <a:pt x="514189" y="14537"/>
                </a:cubicBezTo>
                <a:cubicBezTo>
                  <a:pt x="514189" y="22566"/>
                  <a:pt x="520697" y="29075"/>
                  <a:pt x="528726" y="29075"/>
                </a:cubicBezTo>
                <a:close/>
                <a:moveTo>
                  <a:pt x="477307" y="29075"/>
                </a:moveTo>
                <a:cubicBezTo>
                  <a:pt x="485335" y="29075"/>
                  <a:pt x="491844" y="22566"/>
                  <a:pt x="491844" y="14537"/>
                </a:cubicBezTo>
                <a:cubicBezTo>
                  <a:pt x="491844" y="6509"/>
                  <a:pt x="485335" y="0"/>
                  <a:pt x="477307" y="0"/>
                </a:cubicBezTo>
                <a:cubicBezTo>
                  <a:pt x="469278" y="0"/>
                  <a:pt x="462770" y="6509"/>
                  <a:pt x="462770" y="14537"/>
                </a:cubicBezTo>
                <a:cubicBezTo>
                  <a:pt x="462770" y="22566"/>
                  <a:pt x="469278" y="29075"/>
                  <a:pt x="477307" y="29075"/>
                </a:cubicBezTo>
                <a:close/>
                <a:moveTo>
                  <a:pt x="425888" y="29075"/>
                </a:moveTo>
                <a:cubicBezTo>
                  <a:pt x="433917" y="29075"/>
                  <a:pt x="440425" y="22566"/>
                  <a:pt x="440425" y="14537"/>
                </a:cubicBezTo>
                <a:cubicBezTo>
                  <a:pt x="440425" y="6509"/>
                  <a:pt x="433917" y="0"/>
                  <a:pt x="425888" y="0"/>
                </a:cubicBezTo>
                <a:cubicBezTo>
                  <a:pt x="417860" y="0"/>
                  <a:pt x="411351" y="6509"/>
                  <a:pt x="411351" y="14537"/>
                </a:cubicBezTo>
                <a:cubicBezTo>
                  <a:pt x="411351" y="22566"/>
                  <a:pt x="417860" y="29075"/>
                  <a:pt x="425888" y="29075"/>
                </a:cubicBezTo>
                <a:close/>
                <a:moveTo>
                  <a:pt x="374469" y="29075"/>
                </a:moveTo>
                <a:cubicBezTo>
                  <a:pt x="382498" y="29075"/>
                  <a:pt x="389006" y="22566"/>
                  <a:pt x="389006" y="14537"/>
                </a:cubicBezTo>
                <a:cubicBezTo>
                  <a:pt x="389006" y="6509"/>
                  <a:pt x="382498" y="0"/>
                  <a:pt x="374469" y="0"/>
                </a:cubicBezTo>
                <a:cubicBezTo>
                  <a:pt x="366441" y="0"/>
                  <a:pt x="359932" y="6509"/>
                  <a:pt x="359932" y="14537"/>
                </a:cubicBezTo>
                <a:cubicBezTo>
                  <a:pt x="359932" y="22566"/>
                  <a:pt x="366441" y="29075"/>
                  <a:pt x="374469" y="29075"/>
                </a:cubicBezTo>
                <a:close/>
                <a:moveTo>
                  <a:pt x="323051" y="29075"/>
                </a:moveTo>
                <a:cubicBezTo>
                  <a:pt x="331080" y="29075"/>
                  <a:pt x="337589" y="22566"/>
                  <a:pt x="337589" y="14537"/>
                </a:cubicBezTo>
                <a:cubicBezTo>
                  <a:pt x="337589" y="6509"/>
                  <a:pt x="331080" y="0"/>
                  <a:pt x="323051" y="0"/>
                </a:cubicBezTo>
                <a:cubicBezTo>
                  <a:pt x="315023" y="0"/>
                  <a:pt x="308514" y="6509"/>
                  <a:pt x="308514" y="14537"/>
                </a:cubicBezTo>
                <a:cubicBezTo>
                  <a:pt x="308514" y="22566"/>
                  <a:pt x="315023" y="29075"/>
                  <a:pt x="323051" y="29075"/>
                </a:cubicBezTo>
                <a:close/>
                <a:moveTo>
                  <a:pt x="271633" y="29075"/>
                </a:moveTo>
                <a:cubicBezTo>
                  <a:pt x="279661" y="29075"/>
                  <a:pt x="286170" y="22566"/>
                  <a:pt x="286170" y="14537"/>
                </a:cubicBezTo>
                <a:cubicBezTo>
                  <a:pt x="286170" y="6509"/>
                  <a:pt x="279661" y="0"/>
                  <a:pt x="271633" y="0"/>
                </a:cubicBezTo>
                <a:cubicBezTo>
                  <a:pt x="263604" y="0"/>
                  <a:pt x="257095" y="6509"/>
                  <a:pt x="257095" y="14537"/>
                </a:cubicBezTo>
                <a:cubicBezTo>
                  <a:pt x="257095" y="22566"/>
                  <a:pt x="263604" y="29075"/>
                  <a:pt x="271633" y="29075"/>
                </a:cubicBezTo>
                <a:close/>
                <a:moveTo>
                  <a:pt x="220214" y="29075"/>
                </a:moveTo>
                <a:cubicBezTo>
                  <a:pt x="228242" y="29075"/>
                  <a:pt x="234751" y="22566"/>
                  <a:pt x="234751" y="14537"/>
                </a:cubicBezTo>
                <a:cubicBezTo>
                  <a:pt x="234751" y="6509"/>
                  <a:pt x="228242" y="0"/>
                  <a:pt x="220214" y="0"/>
                </a:cubicBezTo>
                <a:cubicBezTo>
                  <a:pt x="212185" y="0"/>
                  <a:pt x="205676" y="6509"/>
                  <a:pt x="205676" y="14537"/>
                </a:cubicBezTo>
                <a:cubicBezTo>
                  <a:pt x="205676" y="22566"/>
                  <a:pt x="212185" y="29075"/>
                  <a:pt x="220214" y="29075"/>
                </a:cubicBezTo>
                <a:close/>
                <a:moveTo>
                  <a:pt x="168794" y="29075"/>
                </a:moveTo>
                <a:cubicBezTo>
                  <a:pt x="176822" y="29075"/>
                  <a:pt x="183331" y="22566"/>
                  <a:pt x="183331" y="14537"/>
                </a:cubicBezTo>
                <a:cubicBezTo>
                  <a:pt x="183331" y="6509"/>
                  <a:pt x="176822" y="0"/>
                  <a:pt x="168794" y="0"/>
                </a:cubicBezTo>
                <a:cubicBezTo>
                  <a:pt x="160765" y="0"/>
                  <a:pt x="154257" y="6509"/>
                  <a:pt x="154257" y="14537"/>
                </a:cubicBezTo>
                <a:cubicBezTo>
                  <a:pt x="154257" y="22566"/>
                  <a:pt x="160765" y="29075"/>
                  <a:pt x="168794" y="29075"/>
                </a:cubicBezTo>
                <a:close/>
                <a:moveTo>
                  <a:pt x="117375" y="29075"/>
                </a:moveTo>
                <a:cubicBezTo>
                  <a:pt x="125404" y="29075"/>
                  <a:pt x="131912" y="22566"/>
                  <a:pt x="131912" y="14537"/>
                </a:cubicBezTo>
                <a:cubicBezTo>
                  <a:pt x="131912" y="6509"/>
                  <a:pt x="125404" y="0"/>
                  <a:pt x="117375" y="0"/>
                </a:cubicBezTo>
                <a:cubicBezTo>
                  <a:pt x="109346" y="0"/>
                  <a:pt x="102838" y="6509"/>
                  <a:pt x="102838" y="14537"/>
                </a:cubicBezTo>
                <a:cubicBezTo>
                  <a:pt x="102838" y="22566"/>
                  <a:pt x="109346" y="29075"/>
                  <a:pt x="117375" y="29075"/>
                </a:cubicBezTo>
                <a:close/>
                <a:moveTo>
                  <a:pt x="65956" y="29075"/>
                </a:moveTo>
                <a:cubicBezTo>
                  <a:pt x="73985" y="29075"/>
                  <a:pt x="80493" y="22566"/>
                  <a:pt x="80493" y="14537"/>
                </a:cubicBezTo>
                <a:cubicBezTo>
                  <a:pt x="80493" y="6509"/>
                  <a:pt x="73985" y="0"/>
                  <a:pt x="65956" y="0"/>
                </a:cubicBezTo>
                <a:cubicBezTo>
                  <a:pt x="57928" y="0"/>
                  <a:pt x="51419" y="6509"/>
                  <a:pt x="51419" y="14537"/>
                </a:cubicBezTo>
                <a:cubicBezTo>
                  <a:pt x="51419" y="22566"/>
                  <a:pt x="57928" y="29075"/>
                  <a:pt x="65956" y="29075"/>
                </a:cubicBezTo>
                <a:close/>
                <a:moveTo>
                  <a:pt x="14537" y="29075"/>
                </a:moveTo>
                <a:cubicBezTo>
                  <a:pt x="22566" y="29075"/>
                  <a:pt x="29074" y="22566"/>
                  <a:pt x="29074" y="14537"/>
                </a:cubicBezTo>
                <a:cubicBezTo>
                  <a:pt x="29074" y="6509"/>
                  <a:pt x="22566" y="0"/>
                  <a:pt x="14537" y="0"/>
                </a:cubicBezTo>
                <a:cubicBezTo>
                  <a:pt x="6509" y="0"/>
                  <a:pt x="0" y="6509"/>
                  <a:pt x="0" y="14537"/>
                </a:cubicBezTo>
                <a:cubicBezTo>
                  <a:pt x="0" y="22566"/>
                  <a:pt x="6509" y="29075"/>
                  <a:pt x="14537" y="29075"/>
                </a:cubicBezTo>
                <a:close/>
                <a:moveTo>
                  <a:pt x="785817" y="81571"/>
                </a:moveTo>
                <a:cubicBezTo>
                  <a:pt x="793845" y="81571"/>
                  <a:pt x="800354" y="75062"/>
                  <a:pt x="800354" y="67034"/>
                </a:cubicBezTo>
                <a:cubicBezTo>
                  <a:pt x="800354" y="59005"/>
                  <a:pt x="793845" y="52497"/>
                  <a:pt x="785817" y="52497"/>
                </a:cubicBezTo>
                <a:cubicBezTo>
                  <a:pt x="777788" y="52497"/>
                  <a:pt x="771280" y="59005"/>
                  <a:pt x="771280" y="67034"/>
                </a:cubicBezTo>
                <a:cubicBezTo>
                  <a:pt x="771280" y="75062"/>
                  <a:pt x="777788" y="81571"/>
                  <a:pt x="785817" y="81571"/>
                </a:cubicBezTo>
                <a:close/>
                <a:moveTo>
                  <a:pt x="734401" y="81571"/>
                </a:moveTo>
                <a:cubicBezTo>
                  <a:pt x="742430" y="81571"/>
                  <a:pt x="748938" y="75062"/>
                  <a:pt x="748938" y="67034"/>
                </a:cubicBezTo>
                <a:cubicBezTo>
                  <a:pt x="748938" y="59005"/>
                  <a:pt x="742430" y="52497"/>
                  <a:pt x="734401" y="52497"/>
                </a:cubicBezTo>
                <a:cubicBezTo>
                  <a:pt x="726373" y="52497"/>
                  <a:pt x="719864" y="59005"/>
                  <a:pt x="719864" y="67034"/>
                </a:cubicBezTo>
                <a:cubicBezTo>
                  <a:pt x="719864" y="75062"/>
                  <a:pt x="726373" y="81571"/>
                  <a:pt x="734401" y="81571"/>
                </a:cubicBezTo>
                <a:close/>
                <a:moveTo>
                  <a:pt x="682983" y="81571"/>
                </a:moveTo>
                <a:cubicBezTo>
                  <a:pt x="691012" y="81571"/>
                  <a:pt x="697521" y="75062"/>
                  <a:pt x="697521" y="67034"/>
                </a:cubicBezTo>
                <a:cubicBezTo>
                  <a:pt x="697521" y="59005"/>
                  <a:pt x="691012" y="52497"/>
                  <a:pt x="682983" y="52497"/>
                </a:cubicBezTo>
                <a:cubicBezTo>
                  <a:pt x="674955" y="52497"/>
                  <a:pt x="668446" y="59005"/>
                  <a:pt x="668446" y="67034"/>
                </a:cubicBezTo>
                <a:cubicBezTo>
                  <a:pt x="668446" y="75062"/>
                  <a:pt x="674955" y="81571"/>
                  <a:pt x="682983" y="81571"/>
                </a:cubicBezTo>
                <a:close/>
                <a:moveTo>
                  <a:pt x="631565" y="81571"/>
                </a:moveTo>
                <a:cubicBezTo>
                  <a:pt x="639593" y="81571"/>
                  <a:pt x="646102" y="75062"/>
                  <a:pt x="646102" y="67034"/>
                </a:cubicBezTo>
                <a:cubicBezTo>
                  <a:pt x="646102" y="59005"/>
                  <a:pt x="639593" y="52497"/>
                  <a:pt x="631565" y="52497"/>
                </a:cubicBezTo>
                <a:cubicBezTo>
                  <a:pt x="623536" y="52497"/>
                  <a:pt x="617027" y="59005"/>
                  <a:pt x="617027" y="67034"/>
                </a:cubicBezTo>
                <a:cubicBezTo>
                  <a:pt x="617027" y="75062"/>
                  <a:pt x="623536" y="81571"/>
                  <a:pt x="631565" y="81571"/>
                </a:cubicBezTo>
                <a:close/>
                <a:moveTo>
                  <a:pt x="580146" y="81571"/>
                </a:moveTo>
                <a:cubicBezTo>
                  <a:pt x="588174" y="81571"/>
                  <a:pt x="594683" y="75062"/>
                  <a:pt x="594683" y="67034"/>
                </a:cubicBezTo>
                <a:cubicBezTo>
                  <a:pt x="594683" y="59005"/>
                  <a:pt x="588174" y="52497"/>
                  <a:pt x="580146" y="52497"/>
                </a:cubicBezTo>
                <a:cubicBezTo>
                  <a:pt x="572117" y="52497"/>
                  <a:pt x="565608" y="59005"/>
                  <a:pt x="565608" y="67034"/>
                </a:cubicBezTo>
                <a:cubicBezTo>
                  <a:pt x="565608" y="75062"/>
                  <a:pt x="572117" y="81571"/>
                  <a:pt x="580146" y="81571"/>
                </a:cubicBezTo>
                <a:close/>
                <a:moveTo>
                  <a:pt x="528726" y="81571"/>
                </a:moveTo>
                <a:cubicBezTo>
                  <a:pt x="536754" y="81571"/>
                  <a:pt x="543263" y="75062"/>
                  <a:pt x="543263" y="67034"/>
                </a:cubicBezTo>
                <a:cubicBezTo>
                  <a:pt x="543263" y="59005"/>
                  <a:pt x="536754" y="52497"/>
                  <a:pt x="528726" y="52497"/>
                </a:cubicBezTo>
                <a:cubicBezTo>
                  <a:pt x="520697" y="52497"/>
                  <a:pt x="514189" y="59005"/>
                  <a:pt x="514189" y="67034"/>
                </a:cubicBezTo>
                <a:cubicBezTo>
                  <a:pt x="514189" y="75062"/>
                  <a:pt x="520697" y="81571"/>
                  <a:pt x="528726" y="81571"/>
                </a:cubicBezTo>
                <a:close/>
                <a:moveTo>
                  <a:pt x="477307" y="81571"/>
                </a:moveTo>
                <a:cubicBezTo>
                  <a:pt x="485335" y="81571"/>
                  <a:pt x="491844" y="75062"/>
                  <a:pt x="491844" y="67034"/>
                </a:cubicBezTo>
                <a:cubicBezTo>
                  <a:pt x="491844" y="59005"/>
                  <a:pt x="485335" y="52497"/>
                  <a:pt x="477307" y="52497"/>
                </a:cubicBezTo>
                <a:cubicBezTo>
                  <a:pt x="469278" y="52497"/>
                  <a:pt x="462770" y="59005"/>
                  <a:pt x="462770" y="67034"/>
                </a:cubicBezTo>
                <a:cubicBezTo>
                  <a:pt x="462770" y="75062"/>
                  <a:pt x="469278" y="81571"/>
                  <a:pt x="477307" y="81571"/>
                </a:cubicBezTo>
                <a:close/>
                <a:moveTo>
                  <a:pt x="425888" y="81571"/>
                </a:moveTo>
                <a:cubicBezTo>
                  <a:pt x="433917" y="81571"/>
                  <a:pt x="440425" y="75062"/>
                  <a:pt x="440425" y="67034"/>
                </a:cubicBezTo>
                <a:cubicBezTo>
                  <a:pt x="440425" y="59005"/>
                  <a:pt x="433917" y="52497"/>
                  <a:pt x="425888" y="52497"/>
                </a:cubicBezTo>
                <a:cubicBezTo>
                  <a:pt x="417860" y="52497"/>
                  <a:pt x="411351" y="59005"/>
                  <a:pt x="411351" y="67034"/>
                </a:cubicBezTo>
                <a:cubicBezTo>
                  <a:pt x="411351" y="75062"/>
                  <a:pt x="417860" y="81571"/>
                  <a:pt x="425888" y="81571"/>
                </a:cubicBezTo>
                <a:close/>
                <a:moveTo>
                  <a:pt x="374469" y="81571"/>
                </a:moveTo>
                <a:cubicBezTo>
                  <a:pt x="382498" y="81571"/>
                  <a:pt x="389006" y="75062"/>
                  <a:pt x="389006" y="67034"/>
                </a:cubicBezTo>
                <a:cubicBezTo>
                  <a:pt x="389006" y="59005"/>
                  <a:pt x="382498" y="52497"/>
                  <a:pt x="374469" y="52497"/>
                </a:cubicBezTo>
                <a:cubicBezTo>
                  <a:pt x="366441" y="52497"/>
                  <a:pt x="359932" y="59005"/>
                  <a:pt x="359932" y="67034"/>
                </a:cubicBezTo>
                <a:cubicBezTo>
                  <a:pt x="359932" y="75062"/>
                  <a:pt x="366441" y="81571"/>
                  <a:pt x="374469" y="81571"/>
                </a:cubicBezTo>
                <a:close/>
                <a:moveTo>
                  <a:pt x="323051" y="81571"/>
                </a:moveTo>
                <a:cubicBezTo>
                  <a:pt x="331080" y="81571"/>
                  <a:pt x="337589" y="75062"/>
                  <a:pt x="337589" y="67034"/>
                </a:cubicBezTo>
                <a:cubicBezTo>
                  <a:pt x="337589" y="59005"/>
                  <a:pt x="331080" y="52497"/>
                  <a:pt x="323051" y="52497"/>
                </a:cubicBezTo>
                <a:cubicBezTo>
                  <a:pt x="315023" y="52497"/>
                  <a:pt x="308514" y="59005"/>
                  <a:pt x="308514" y="67034"/>
                </a:cubicBezTo>
                <a:cubicBezTo>
                  <a:pt x="308514" y="75062"/>
                  <a:pt x="315023" y="81571"/>
                  <a:pt x="323051" y="81571"/>
                </a:cubicBezTo>
                <a:close/>
                <a:moveTo>
                  <a:pt x="271633" y="81571"/>
                </a:moveTo>
                <a:cubicBezTo>
                  <a:pt x="279661" y="81571"/>
                  <a:pt x="286170" y="75062"/>
                  <a:pt x="286170" y="67034"/>
                </a:cubicBezTo>
                <a:cubicBezTo>
                  <a:pt x="286170" y="59005"/>
                  <a:pt x="279661" y="52497"/>
                  <a:pt x="271633" y="52497"/>
                </a:cubicBezTo>
                <a:cubicBezTo>
                  <a:pt x="263604" y="52497"/>
                  <a:pt x="257095" y="59005"/>
                  <a:pt x="257095" y="67034"/>
                </a:cubicBezTo>
                <a:cubicBezTo>
                  <a:pt x="257095" y="75062"/>
                  <a:pt x="263604" y="81571"/>
                  <a:pt x="271633" y="81571"/>
                </a:cubicBezTo>
                <a:close/>
                <a:moveTo>
                  <a:pt x="220214" y="81571"/>
                </a:moveTo>
                <a:cubicBezTo>
                  <a:pt x="228242" y="81571"/>
                  <a:pt x="234751" y="75062"/>
                  <a:pt x="234751" y="67034"/>
                </a:cubicBezTo>
                <a:cubicBezTo>
                  <a:pt x="234751" y="59005"/>
                  <a:pt x="228242" y="52497"/>
                  <a:pt x="220214" y="52497"/>
                </a:cubicBezTo>
                <a:cubicBezTo>
                  <a:pt x="212185" y="52497"/>
                  <a:pt x="205676" y="59005"/>
                  <a:pt x="205676" y="67034"/>
                </a:cubicBezTo>
                <a:cubicBezTo>
                  <a:pt x="205676" y="75062"/>
                  <a:pt x="212185" y="81571"/>
                  <a:pt x="220214" y="81571"/>
                </a:cubicBezTo>
                <a:close/>
                <a:moveTo>
                  <a:pt x="168794" y="81571"/>
                </a:moveTo>
                <a:cubicBezTo>
                  <a:pt x="176822" y="81571"/>
                  <a:pt x="183331" y="75062"/>
                  <a:pt x="183331" y="67034"/>
                </a:cubicBezTo>
                <a:cubicBezTo>
                  <a:pt x="183331" y="59005"/>
                  <a:pt x="176822" y="52497"/>
                  <a:pt x="168794" y="52497"/>
                </a:cubicBezTo>
                <a:cubicBezTo>
                  <a:pt x="160765" y="52497"/>
                  <a:pt x="154257" y="59005"/>
                  <a:pt x="154257" y="67034"/>
                </a:cubicBezTo>
                <a:cubicBezTo>
                  <a:pt x="154257" y="75062"/>
                  <a:pt x="160765" y="81571"/>
                  <a:pt x="168794" y="81571"/>
                </a:cubicBezTo>
                <a:close/>
                <a:moveTo>
                  <a:pt x="117375" y="81571"/>
                </a:moveTo>
                <a:cubicBezTo>
                  <a:pt x="125404" y="81571"/>
                  <a:pt x="131912" y="75062"/>
                  <a:pt x="131912" y="67034"/>
                </a:cubicBezTo>
                <a:cubicBezTo>
                  <a:pt x="131912" y="59005"/>
                  <a:pt x="125404" y="52497"/>
                  <a:pt x="117375" y="52497"/>
                </a:cubicBezTo>
                <a:cubicBezTo>
                  <a:pt x="109346" y="52497"/>
                  <a:pt x="102838" y="59005"/>
                  <a:pt x="102838" y="67034"/>
                </a:cubicBezTo>
                <a:cubicBezTo>
                  <a:pt x="102838" y="75062"/>
                  <a:pt x="109346" y="81571"/>
                  <a:pt x="117375" y="81571"/>
                </a:cubicBezTo>
                <a:close/>
                <a:moveTo>
                  <a:pt x="65956" y="81571"/>
                </a:moveTo>
                <a:cubicBezTo>
                  <a:pt x="73985" y="81571"/>
                  <a:pt x="80493" y="75062"/>
                  <a:pt x="80493" y="67034"/>
                </a:cubicBezTo>
                <a:cubicBezTo>
                  <a:pt x="80493" y="59005"/>
                  <a:pt x="73985" y="52497"/>
                  <a:pt x="65956" y="52497"/>
                </a:cubicBezTo>
                <a:cubicBezTo>
                  <a:pt x="57928" y="52497"/>
                  <a:pt x="51419" y="59005"/>
                  <a:pt x="51419" y="67034"/>
                </a:cubicBezTo>
                <a:cubicBezTo>
                  <a:pt x="51419" y="75062"/>
                  <a:pt x="57928" y="81571"/>
                  <a:pt x="65956" y="81571"/>
                </a:cubicBezTo>
                <a:close/>
                <a:moveTo>
                  <a:pt x="14537" y="81571"/>
                </a:moveTo>
                <a:cubicBezTo>
                  <a:pt x="22566" y="81571"/>
                  <a:pt x="29074" y="75062"/>
                  <a:pt x="29074" y="67034"/>
                </a:cubicBezTo>
                <a:cubicBezTo>
                  <a:pt x="29074" y="59005"/>
                  <a:pt x="22566" y="52497"/>
                  <a:pt x="14537" y="52497"/>
                </a:cubicBezTo>
                <a:cubicBezTo>
                  <a:pt x="6509" y="52497"/>
                  <a:pt x="0" y="59005"/>
                  <a:pt x="0" y="67034"/>
                </a:cubicBezTo>
                <a:cubicBezTo>
                  <a:pt x="0" y="75062"/>
                  <a:pt x="6509" y="81571"/>
                  <a:pt x="14537" y="81571"/>
                </a:cubicBezTo>
                <a:close/>
                <a:moveTo>
                  <a:pt x="785817" y="136085"/>
                </a:moveTo>
                <a:cubicBezTo>
                  <a:pt x="793845" y="136085"/>
                  <a:pt x="800354" y="129576"/>
                  <a:pt x="800354" y="121547"/>
                </a:cubicBezTo>
                <a:cubicBezTo>
                  <a:pt x="800354" y="113519"/>
                  <a:pt x="793845" y="107010"/>
                  <a:pt x="785817" y="107010"/>
                </a:cubicBezTo>
                <a:cubicBezTo>
                  <a:pt x="777788" y="107010"/>
                  <a:pt x="771280" y="113519"/>
                  <a:pt x="771280" y="121547"/>
                </a:cubicBezTo>
                <a:cubicBezTo>
                  <a:pt x="771280" y="129576"/>
                  <a:pt x="777788" y="136085"/>
                  <a:pt x="785817" y="136085"/>
                </a:cubicBezTo>
                <a:close/>
                <a:moveTo>
                  <a:pt x="734401" y="136085"/>
                </a:moveTo>
                <a:cubicBezTo>
                  <a:pt x="742430" y="136085"/>
                  <a:pt x="748938" y="129576"/>
                  <a:pt x="748938" y="121547"/>
                </a:cubicBezTo>
                <a:cubicBezTo>
                  <a:pt x="748938" y="113519"/>
                  <a:pt x="742430" y="107010"/>
                  <a:pt x="734401" y="107010"/>
                </a:cubicBezTo>
                <a:cubicBezTo>
                  <a:pt x="726373" y="107010"/>
                  <a:pt x="719864" y="113519"/>
                  <a:pt x="719864" y="121547"/>
                </a:cubicBezTo>
                <a:cubicBezTo>
                  <a:pt x="719864" y="129576"/>
                  <a:pt x="726373" y="136085"/>
                  <a:pt x="734401" y="136085"/>
                </a:cubicBezTo>
                <a:close/>
                <a:moveTo>
                  <a:pt x="682983" y="136085"/>
                </a:moveTo>
                <a:cubicBezTo>
                  <a:pt x="691012" y="136085"/>
                  <a:pt x="697521" y="129576"/>
                  <a:pt x="697521" y="121547"/>
                </a:cubicBezTo>
                <a:cubicBezTo>
                  <a:pt x="697521" y="113519"/>
                  <a:pt x="691012" y="107010"/>
                  <a:pt x="682983" y="107010"/>
                </a:cubicBezTo>
                <a:cubicBezTo>
                  <a:pt x="674955" y="107010"/>
                  <a:pt x="668446" y="113519"/>
                  <a:pt x="668446" y="121547"/>
                </a:cubicBezTo>
                <a:cubicBezTo>
                  <a:pt x="668446" y="129576"/>
                  <a:pt x="674955" y="136085"/>
                  <a:pt x="682983" y="136085"/>
                </a:cubicBezTo>
                <a:close/>
                <a:moveTo>
                  <a:pt x="631565" y="136085"/>
                </a:moveTo>
                <a:cubicBezTo>
                  <a:pt x="639593" y="136085"/>
                  <a:pt x="646102" y="129576"/>
                  <a:pt x="646102" y="121547"/>
                </a:cubicBezTo>
                <a:cubicBezTo>
                  <a:pt x="646102" y="113519"/>
                  <a:pt x="639593" y="107010"/>
                  <a:pt x="631565" y="107010"/>
                </a:cubicBezTo>
                <a:cubicBezTo>
                  <a:pt x="623536" y="107010"/>
                  <a:pt x="617027" y="113519"/>
                  <a:pt x="617027" y="121547"/>
                </a:cubicBezTo>
                <a:cubicBezTo>
                  <a:pt x="617027" y="129576"/>
                  <a:pt x="623536" y="136085"/>
                  <a:pt x="631565" y="136085"/>
                </a:cubicBezTo>
                <a:close/>
                <a:moveTo>
                  <a:pt x="580146" y="136085"/>
                </a:moveTo>
                <a:cubicBezTo>
                  <a:pt x="588174" y="136085"/>
                  <a:pt x="594683" y="129576"/>
                  <a:pt x="594683" y="121547"/>
                </a:cubicBezTo>
                <a:cubicBezTo>
                  <a:pt x="594683" y="113519"/>
                  <a:pt x="588174" y="107010"/>
                  <a:pt x="580146" y="107010"/>
                </a:cubicBezTo>
                <a:cubicBezTo>
                  <a:pt x="572117" y="107010"/>
                  <a:pt x="565608" y="113519"/>
                  <a:pt x="565608" y="121547"/>
                </a:cubicBezTo>
                <a:cubicBezTo>
                  <a:pt x="565608" y="129576"/>
                  <a:pt x="572117" y="136085"/>
                  <a:pt x="580146" y="136085"/>
                </a:cubicBezTo>
                <a:close/>
                <a:moveTo>
                  <a:pt x="528726" y="136085"/>
                </a:moveTo>
                <a:cubicBezTo>
                  <a:pt x="536754" y="136085"/>
                  <a:pt x="543263" y="129576"/>
                  <a:pt x="543263" y="121547"/>
                </a:cubicBezTo>
                <a:cubicBezTo>
                  <a:pt x="543263" y="113519"/>
                  <a:pt x="536754" y="107010"/>
                  <a:pt x="528726" y="107010"/>
                </a:cubicBezTo>
                <a:cubicBezTo>
                  <a:pt x="520697" y="107010"/>
                  <a:pt x="514189" y="113519"/>
                  <a:pt x="514189" y="121547"/>
                </a:cubicBezTo>
                <a:cubicBezTo>
                  <a:pt x="514189" y="129576"/>
                  <a:pt x="520697" y="136085"/>
                  <a:pt x="528726" y="136085"/>
                </a:cubicBezTo>
                <a:close/>
                <a:moveTo>
                  <a:pt x="477307" y="136085"/>
                </a:moveTo>
                <a:cubicBezTo>
                  <a:pt x="485335" y="136085"/>
                  <a:pt x="491844" y="129576"/>
                  <a:pt x="491844" y="121547"/>
                </a:cubicBezTo>
                <a:cubicBezTo>
                  <a:pt x="491844" y="113519"/>
                  <a:pt x="485335" y="107010"/>
                  <a:pt x="477307" y="107010"/>
                </a:cubicBezTo>
                <a:cubicBezTo>
                  <a:pt x="469278" y="107010"/>
                  <a:pt x="462770" y="113519"/>
                  <a:pt x="462770" y="121547"/>
                </a:cubicBezTo>
                <a:cubicBezTo>
                  <a:pt x="462770" y="129576"/>
                  <a:pt x="469278" y="136085"/>
                  <a:pt x="477307" y="136085"/>
                </a:cubicBezTo>
                <a:close/>
                <a:moveTo>
                  <a:pt x="425888" y="136085"/>
                </a:moveTo>
                <a:cubicBezTo>
                  <a:pt x="433917" y="136085"/>
                  <a:pt x="440425" y="129576"/>
                  <a:pt x="440425" y="121547"/>
                </a:cubicBezTo>
                <a:cubicBezTo>
                  <a:pt x="440425" y="113519"/>
                  <a:pt x="433917" y="107010"/>
                  <a:pt x="425888" y="107010"/>
                </a:cubicBezTo>
                <a:cubicBezTo>
                  <a:pt x="417860" y="107010"/>
                  <a:pt x="411351" y="113519"/>
                  <a:pt x="411351" y="121547"/>
                </a:cubicBezTo>
                <a:cubicBezTo>
                  <a:pt x="411351" y="129576"/>
                  <a:pt x="417860" y="136085"/>
                  <a:pt x="425888" y="136085"/>
                </a:cubicBezTo>
                <a:close/>
                <a:moveTo>
                  <a:pt x="374469" y="136085"/>
                </a:moveTo>
                <a:cubicBezTo>
                  <a:pt x="382498" y="136085"/>
                  <a:pt x="389006" y="129576"/>
                  <a:pt x="389006" y="121547"/>
                </a:cubicBezTo>
                <a:cubicBezTo>
                  <a:pt x="389006" y="113519"/>
                  <a:pt x="382498" y="107010"/>
                  <a:pt x="374469" y="107010"/>
                </a:cubicBezTo>
                <a:cubicBezTo>
                  <a:pt x="366441" y="107010"/>
                  <a:pt x="359932" y="113519"/>
                  <a:pt x="359932" y="121547"/>
                </a:cubicBezTo>
                <a:cubicBezTo>
                  <a:pt x="359932" y="129576"/>
                  <a:pt x="366441" y="136085"/>
                  <a:pt x="374469" y="136085"/>
                </a:cubicBezTo>
                <a:close/>
                <a:moveTo>
                  <a:pt x="323051" y="136085"/>
                </a:moveTo>
                <a:cubicBezTo>
                  <a:pt x="331080" y="136085"/>
                  <a:pt x="337589" y="129576"/>
                  <a:pt x="337589" y="121547"/>
                </a:cubicBezTo>
                <a:cubicBezTo>
                  <a:pt x="337589" y="113519"/>
                  <a:pt x="331080" y="107010"/>
                  <a:pt x="323051" y="107010"/>
                </a:cubicBezTo>
                <a:cubicBezTo>
                  <a:pt x="315023" y="107010"/>
                  <a:pt x="308514" y="113519"/>
                  <a:pt x="308514" y="121547"/>
                </a:cubicBezTo>
                <a:cubicBezTo>
                  <a:pt x="308514" y="129576"/>
                  <a:pt x="315023" y="136085"/>
                  <a:pt x="323051" y="136085"/>
                </a:cubicBezTo>
                <a:close/>
                <a:moveTo>
                  <a:pt x="271633" y="136085"/>
                </a:moveTo>
                <a:cubicBezTo>
                  <a:pt x="279661" y="136085"/>
                  <a:pt x="286170" y="129576"/>
                  <a:pt x="286170" y="121547"/>
                </a:cubicBezTo>
                <a:cubicBezTo>
                  <a:pt x="286170" y="113519"/>
                  <a:pt x="279661" y="107010"/>
                  <a:pt x="271633" y="107010"/>
                </a:cubicBezTo>
                <a:cubicBezTo>
                  <a:pt x="263604" y="107010"/>
                  <a:pt x="257095" y="113519"/>
                  <a:pt x="257095" y="121547"/>
                </a:cubicBezTo>
                <a:cubicBezTo>
                  <a:pt x="257095" y="129576"/>
                  <a:pt x="263604" y="136085"/>
                  <a:pt x="271633" y="136085"/>
                </a:cubicBezTo>
                <a:close/>
                <a:moveTo>
                  <a:pt x="220214" y="136085"/>
                </a:moveTo>
                <a:cubicBezTo>
                  <a:pt x="228242" y="136085"/>
                  <a:pt x="234751" y="129576"/>
                  <a:pt x="234751" y="121547"/>
                </a:cubicBezTo>
                <a:cubicBezTo>
                  <a:pt x="234751" y="113519"/>
                  <a:pt x="228242" y="107010"/>
                  <a:pt x="220214" y="107010"/>
                </a:cubicBezTo>
                <a:cubicBezTo>
                  <a:pt x="212185" y="107010"/>
                  <a:pt x="205676" y="113519"/>
                  <a:pt x="205676" y="121547"/>
                </a:cubicBezTo>
                <a:cubicBezTo>
                  <a:pt x="205676" y="129576"/>
                  <a:pt x="212185" y="136085"/>
                  <a:pt x="220214" y="136085"/>
                </a:cubicBezTo>
                <a:close/>
                <a:moveTo>
                  <a:pt x="168794" y="136085"/>
                </a:moveTo>
                <a:cubicBezTo>
                  <a:pt x="176822" y="136085"/>
                  <a:pt x="183331" y="129576"/>
                  <a:pt x="183331" y="121547"/>
                </a:cubicBezTo>
                <a:cubicBezTo>
                  <a:pt x="183331" y="113519"/>
                  <a:pt x="176822" y="107010"/>
                  <a:pt x="168794" y="107010"/>
                </a:cubicBezTo>
                <a:cubicBezTo>
                  <a:pt x="160765" y="107010"/>
                  <a:pt x="154257" y="113519"/>
                  <a:pt x="154257" y="121547"/>
                </a:cubicBezTo>
                <a:cubicBezTo>
                  <a:pt x="154257" y="129576"/>
                  <a:pt x="160765" y="136085"/>
                  <a:pt x="168794" y="136085"/>
                </a:cubicBezTo>
                <a:close/>
                <a:moveTo>
                  <a:pt x="117375" y="136085"/>
                </a:moveTo>
                <a:cubicBezTo>
                  <a:pt x="125404" y="136085"/>
                  <a:pt x="131912" y="129576"/>
                  <a:pt x="131912" y="121547"/>
                </a:cubicBezTo>
                <a:cubicBezTo>
                  <a:pt x="131912" y="113519"/>
                  <a:pt x="125404" y="107010"/>
                  <a:pt x="117375" y="107010"/>
                </a:cubicBezTo>
                <a:cubicBezTo>
                  <a:pt x="109346" y="107010"/>
                  <a:pt x="102838" y="113519"/>
                  <a:pt x="102838" y="121547"/>
                </a:cubicBezTo>
                <a:cubicBezTo>
                  <a:pt x="102838" y="129576"/>
                  <a:pt x="109346" y="136085"/>
                  <a:pt x="117375" y="136085"/>
                </a:cubicBezTo>
                <a:close/>
                <a:moveTo>
                  <a:pt x="65956" y="136085"/>
                </a:moveTo>
                <a:cubicBezTo>
                  <a:pt x="73985" y="136085"/>
                  <a:pt x="80493" y="129576"/>
                  <a:pt x="80493" y="121547"/>
                </a:cubicBezTo>
                <a:cubicBezTo>
                  <a:pt x="80493" y="113519"/>
                  <a:pt x="73985" y="107010"/>
                  <a:pt x="65956" y="107010"/>
                </a:cubicBezTo>
                <a:cubicBezTo>
                  <a:pt x="57928" y="107010"/>
                  <a:pt x="51419" y="113519"/>
                  <a:pt x="51419" y="121547"/>
                </a:cubicBezTo>
                <a:cubicBezTo>
                  <a:pt x="51419" y="129576"/>
                  <a:pt x="57928" y="136085"/>
                  <a:pt x="65956" y="136085"/>
                </a:cubicBezTo>
                <a:close/>
                <a:moveTo>
                  <a:pt x="14537" y="136085"/>
                </a:moveTo>
                <a:cubicBezTo>
                  <a:pt x="22566" y="136085"/>
                  <a:pt x="29074" y="129576"/>
                  <a:pt x="29074" y="121547"/>
                </a:cubicBezTo>
                <a:cubicBezTo>
                  <a:pt x="29074" y="113519"/>
                  <a:pt x="22566" y="107010"/>
                  <a:pt x="14537" y="107010"/>
                </a:cubicBezTo>
                <a:cubicBezTo>
                  <a:pt x="6509" y="107010"/>
                  <a:pt x="0" y="113519"/>
                  <a:pt x="0" y="121547"/>
                </a:cubicBezTo>
                <a:cubicBezTo>
                  <a:pt x="0" y="129576"/>
                  <a:pt x="6509" y="136085"/>
                  <a:pt x="14537" y="136085"/>
                </a:cubicBezTo>
                <a:close/>
                <a:moveTo>
                  <a:pt x="785817" y="186562"/>
                </a:moveTo>
                <a:cubicBezTo>
                  <a:pt x="793845" y="186562"/>
                  <a:pt x="800354" y="180053"/>
                  <a:pt x="800354" y="172025"/>
                </a:cubicBezTo>
                <a:cubicBezTo>
                  <a:pt x="800354" y="163996"/>
                  <a:pt x="793845" y="157488"/>
                  <a:pt x="785817" y="157488"/>
                </a:cubicBezTo>
                <a:cubicBezTo>
                  <a:pt x="777788" y="157488"/>
                  <a:pt x="771280" y="163996"/>
                  <a:pt x="771280" y="172025"/>
                </a:cubicBezTo>
                <a:cubicBezTo>
                  <a:pt x="771280" y="180053"/>
                  <a:pt x="777788" y="186562"/>
                  <a:pt x="785817" y="186562"/>
                </a:cubicBezTo>
                <a:close/>
                <a:moveTo>
                  <a:pt x="734401" y="186562"/>
                </a:moveTo>
                <a:cubicBezTo>
                  <a:pt x="742430" y="186562"/>
                  <a:pt x="748938" y="180053"/>
                  <a:pt x="748938" y="172025"/>
                </a:cubicBezTo>
                <a:cubicBezTo>
                  <a:pt x="748938" y="163996"/>
                  <a:pt x="742430" y="157488"/>
                  <a:pt x="734401" y="157488"/>
                </a:cubicBezTo>
                <a:cubicBezTo>
                  <a:pt x="726373" y="157488"/>
                  <a:pt x="719864" y="163996"/>
                  <a:pt x="719864" y="172025"/>
                </a:cubicBezTo>
                <a:cubicBezTo>
                  <a:pt x="719864" y="180053"/>
                  <a:pt x="726373" y="186562"/>
                  <a:pt x="734401" y="186562"/>
                </a:cubicBezTo>
                <a:close/>
                <a:moveTo>
                  <a:pt x="682983" y="186562"/>
                </a:moveTo>
                <a:cubicBezTo>
                  <a:pt x="691012" y="186562"/>
                  <a:pt x="697521" y="180053"/>
                  <a:pt x="697521" y="172025"/>
                </a:cubicBezTo>
                <a:cubicBezTo>
                  <a:pt x="697521" y="163996"/>
                  <a:pt x="691012" y="157488"/>
                  <a:pt x="682983" y="157488"/>
                </a:cubicBezTo>
                <a:cubicBezTo>
                  <a:pt x="674955" y="157488"/>
                  <a:pt x="668446" y="163996"/>
                  <a:pt x="668446" y="172025"/>
                </a:cubicBezTo>
                <a:cubicBezTo>
                  <a:pt x="668446" y="180053"/>
                  <a:pt x="674955" y="186562"/>
                  <a:pt x="682983" y="186562"/>
                </a:cubicBezTo>
                <a:close/>
                <a:moveTo>
                  <a:pt x="631565" y="186562"/>
                </a:moveTo>
                <a:cubicBezTo>
                  <a:pt x="639593" y="186562"/>
                  <a:pt x="646102" y="180053"/>
                  <a:pt x="646102" y="172025"/>
                </a:cubicBezTo>
                <a:cubicBezTo>
                  <a:pt x="646102" y="163996"/>
                  <a:pt x="639593" y="157488"/>
                  <a:pt x="631565" y="157488"/>
                </a:cubicBezTo>
                <a:cubicBezTo>
                  <a:pt x="623536" y="157488"/>
                  <a:pt x="617027" y="163996"/>
                  <a:pt x="617027" y="172025"/>
                </a:cubicBezTo>
                <a:cubicBezTo>
                  <a:pt x="617027" y="180053"/>
                  <a:pt x="623536" y="186562"/>
                  <a:pt x="631565" y="186562"/>
                </a:cubicBezTo>
                <a:close/>
                <a:moveTo>
                  <a:pt x="580146" y="186562"/>
                </a:moveTo>
                <a:cubicBezTo>
                  <a:pt x="588174" y="186562"/>
                  <a:pt x="594683" y="180053"/>
                  <a:pt x="594683" y="172025"/>
                </a:cubicBezTo>
                <a:cubicBezTo>
                  <a:pt x="594683" y="163996"/>
                  <a:pt x="588174" y="157488"/>
                  <a:pt x="580146" y="157488"/>
                </a:cubicBezTo>
                <a:cubicBezTo>
                  <a:pt x="572117" y="157488"/>
                  <a:pt x="565608" y="163996"/>
                  <a:pt x="565608" y="172025"/>
                </a:cubicBezTo>
                <a:cubicBezTo>
                  <a:pt x="565608" y="180053"/>
                  <a:pt x="572117" y="186562"/>
                  <a:pt x="580146" y="186562"/>
                </a:cubicBezTo>
                <a:close/>
                <a:moveTo>
                  <a:pt x="528726" y="186562"/>
                </a:moveTo>
                <a:cubicBezTo>
                  <a:pt x="536754" y="186562"/>
                  <a:pt x="543263" y="180053"/>
                  <a:pt x="543263" y="172025"/>
                </a:cubicBezTo>
                <a:cubicBezTo>
                  <a:pt x="543263" y="163996"/>
                  <a:pt x="536754" y="157488"/>
                  <a:pt x="528726" y="157488"/>
                </a:cubicBezTo>
                <a:cubicBezTo>
                  <a:pt x="520697" y="157488"/>
                  <a:pt x="514189" y="163996"/>
                  <a:pt x="514189" y="172025"/>
                </a:cubicBezTo>
                <a:cubicBezTo>
                  <a:pt x="514189" y="180053"/>
                  <a:pt x="520697" y="186562"/>
                  <a:pt x="528726" y="186562"/>
                </a:cubicBezTo>
                <a:close/>
                <a:moveTo>
                  <a:pt x="477307" y="186562"/>
                </a:moveTo>
                <a:cubicBezTo>
                  <a:pt x="485335" y="186562"/>
                  <a:pt x="491844" y="180053"/>
                  <a:pt x="491844" y="172025"/>
                </a:cubicBezTo>
                <a:cubicBezTo>
                  <a:pt x="491844" y="163996"/>
                  <a:pt x="485335" y="157488"/>
                  <a:pt x="477307" y="157488"/>
                </a:cubicBezTo>
                <a:cubicBezTo>
                  <a:pt x="469278" y="157488"/>
                  <a:pt x="462770" y="163996"/>
                  <a:pt x="462770" y="172025"/>
                </a:cubicBezTo>
                <a:cubicBezTo>
                  <a:pt x="462770" y="180053"/>
                  <a:pt x="469278" y="186562"/>
                  <a:pt x="477307" y="186562"/>
                </a:cubicBezTo>
                <a:close/>
                <a:moveTo>
                  <a:pt x="425888" y="186562"/>
                </a:moveTo>
                <a:cubicBezTo>
                  <a:pt x="433917" y="186562"/>
                  <a:pt x="440425" y="180053"/>
                  <a:pt x="440425" y="172025"/>
                </a:cubicBezTo>
                <a:cubicBezTo>
                  <a:pt x="440425" y="163996"/>
                  <a:pt x="433917" y="157488"/>
                  <a:pt x="425888" y="157488"/>
                </a:cubicBezTo>
                <a:cubicBezTo>
                  <a:pt x="417860" y="157488"/>
                  <a:pt x="411351" y="163996"/>
                  <a:pt x="411351" y="172025"/>
                </a:cubicBezTo>
                <a:cubicBezTo>
                  <a:pt x="411351" y="180053"/>
                  <a:pt x="417860" y="186562"/>
                  <a:pt x="425888" y="186562"/>
                </a:cubicBezTo>
                <a:close/>
                <a:moveTo>
                  <a:pt x="374469" y="186562"/>
                </a:moveTo>
                <a:cubicBezTo>
                  <a:pt x="382498" y="186562"/>
                  <a:pt x="389006" y="180053"/>
                  <a:pt x="389006" y="172025"/>
                </a:cubicBezTo>
                <a:cubicBezTo>
                  <a:pt x="389006" y="163996"/>
                  <a:pt x="382498" y="157488"/>
                  <a:pt x="374469" y="157488"/>
                </a:cubicBezTo>
                <a:cubicBezTo>
                  <a:pt x="366441" y="157488"/>
                  <a:pt x="359932" y="163996"/>
                  <a:pt x="359932" y="172025"/>
                </a:cubicBezTo>
                <a:cubicBezTo>
                  <a:pt x="359932" y="180053"/>
                  <a:pt x="366441" y="186562"/>
                  <a:pt x="374469" y="186562"/>
                </a:cubicBezTo>
                <a:close/>
                <a:moveTo>
                  <a:pt x="323051" y="186562"/>
                </a:moveTo>
                <a:cubicBezTo>
                  <a:pt x="331080" y="186562"/>
                  <a:pt x="337589" y="180053"/>
                  <a:pt x="337589" y="172025"/>
                </a:cubicBezTo>
                <a:cubicBezTo>
                  <a:pt x="337589" y="163996"/>
                  <a:pt x="331080" y="157488"/>
                  <a:pt x="323051" y="157488"/>
                </a:cubicBezTo>
                <a:cubicBezTo>
                  <a:pt x="315023" y="157488"/>
                  <a:pt x="308514" y="163996"/>
                  <a:pt x="308514" y="172025"/>
                </a:cubicBezTo>
                <a:cubicBezTo>
                  <a:pt x="308514" y="180053"/>
                  <a:pt x="315023" y="186562"/>
                  <a:pt x="323051" y="186562"/>
                </a:cubicBezTo>
                <a:close/>
                <a:moveTo>
                  <a:pt x="271633" y="186562"/>
                </a:moveTo>
                <a:cubicBezTo>
                  <a:pt x="279661" y="186562"/>
                  <a:pt x="286170" y="180053"/>
                  <a:pt x="286170" y="172025"/>
                </a:cubicBezTo>
                <a:cubicBezTo>
                  <a:pt x="286170" y="163996"/>
                  <a:pt x="279661" y="157488"/>
                  <a:pt x="271633" y="157488"/>
                </a:cubicBezTo>
                <a:cubicBezTo>
                  <a:pt x="263604" y="157488"/>
                  <a:pt x="257095" y="163996"/>
                  <a:pt x="257095" y="172025"/>
                </a:cubicBezTo>
                <a:cubicBezTo>
                  <a:pt x="257095" y="180053"/>
                  <a:pt x="263604" y="186562"/>
                  <a:pt x="271633" y="186562"/>
                </a:cubicBezTo>
                <a:close/>
                <a:moveTo>
                  <a:pt x="220214" y="186562"/>
                </a:moveTo>
                <a:cubicBezTo>
                  <a:pt x="228242" y="186562"/>
                  <a:pt x="234751" y="180053"/>
                  <a:pt x="234751" y="172025"/>
                </a:cubicBezTo>
                <a:cubicBezTo>
                  <a:pt x="234751" y="163996"/>
                  <a:pt x="228242" y="157488"/>
                  <a:pt x="220214" y="157488"/>
                </a:cubicBezTo>
                <a:cubicBezTo>
                  <a:pt x="212185" y="157488"/>
                  <a:pt x="205676" y="163996"/>
                  <a:pt x="205676" y="172025"/>
                </a:cubicBezTo>
                <a:cubicBezTo>
                  <a:pt x="205676" y="180053"/>
                  <a:pt x="212185" y="186562"/>
                  <a:pt x="220214" y="186562"/>
                </a:cubicBezTo>
                <a:close/>
                <a:moveTo>
                  <a:pt x="168794" y="186562"/>
                </a:moveTo>
                <a:cubicBezTo>
                  <a:pt x="176822" y="186562"/>
                  <a:pt x="183331" y="180053"/>
                  <a:pt x="183331" y="172025"/>
                </a:cubicBezTo>
                <a:cubicBezTo>
                  <a:pt x="183331" y="163996"/>
                  <a:pt x="176822" y="157488"/>
                  <a:pt x="168794" y="157488"/>
                </a:cubicBezTo>
                <a:cubicBezTo>
                  <a:pt x="160765" y="157488"/>
                  <a:pt x="154257" y="163996"/>
                  <a:pt x="154257" y="172025"/>
                </a:cubicBezTo>
                <a:cubicBezTo>
                  <a:pt x="154257" y="180053"/>
                  <a:pt x="160765" y="186562"/>
                  <a:pt x="168794" y="186562"/>
                </a:cubicBezTo>
                <a:close/>
                <a:moveTo>
                  <a:pt x="117375" y="186562"/>
                </a:moveTo>
                <a:cubicBezTo>
                  <a:pt x="125404" y="186562"/>
                  <a:pt x="131912" y="180053"/>
                  <a:pt x="131912" y="172025"/>
                </a:cubicBezTo>
                <a:cubicBezTo>
                  <a:pt x="131912" y="163996"/>
                  <a:pt x="125404" y="157488"/>
                  <a:pt x="117375" y="157488"/>
                </a:cubicBezTo>
                <a:cubicBezTo>
                  <a:pt x="109346" y="157488"/>
                  <a:pt x="102838" y="163996"/>
                  <a:pt x="102838" y="172025"/>
                </a:cubicBezTo>
                <a:cubicBezTo>
                  <a:pt x="102838" y="180053"/>
                  <a:pt x="109346" y="186562"/>
                  <a:pt x="117375" y="186562"/>
                </a:cubicBezTo>
                <a:close/>
                <a:moveTo>
                  <a:pt x="65956" y="186562"/>
                </a:moveTo>
                <a:cubicBezTo>
                  <a:pt x="73985" y="186562"/>
                  <a:pt x="80493" y="180053"/>
                  <a:pt x="80493" y="172025"/>
                </a:cubicBezTo>
                <a:cubicBezTo>
                  <a:pt x="80493" y="163996"/>
                  <a:pt x="73985" y="157488"/>
                  <a:pt x="65956" y="157488"/>
                </a:cubicBezTo>
                <a:cubicBezTo>
                  <a:pt x="57928" y="157488"/>
                  <a:pt x="51419" y="163996"/>
                  <a:pt x="51419" y="172025"/>
                </a:cubicBezTo>
                <a:cubicBezTo>
                  <a:pt x="51419" y="180053"/>
                  <a:pt x="57928" y="186562"/>
                  <a:pt x="65956" y="186562"/>
                </a:cubicBezTo>
                <a:close/>
                <a:moveTo>
                  <a:pt x="14537" y="186562"/>
                </a:moveTo>
                <a:cubicBezTo>
                  <a:pt x="22566" y="186562"/>
                  <a:pt x="29074" y="180053"/>
                  <a:pt x="29074" y="172025"/>
                </a:cubicBezTo>
                <a:cubicBezTo>
                  <a:pt x="29074" y="163996"/>
                  <a:pt x="22566" y="157488"/>
                  <a:pt x="14537" y="157488"/>
                </a:cubicBezTo>
                <a:cubicBezTo>
                  <a:pt x="6509" y="157488"/>
                  <a:pt x="0" y="163996"/>
                  <a:pt x="0" y="172025"/>
                </a:cubicBezTo>
                <a:cubicBezTo>
                  <a:pt x="0" y="180053"/>
                  <a:pt x="6509" y="186562"/>
                  <a:pt x="14537" y="186562"/>
                </a:cubicBezTo>
                <a:close/>
                <a:moveTo>
                  <a:pt x="785817" y="239057"/>
                </a:moveTo>
                <a:cubicBezTo>
                  <a:pt x="793845" y="239057"/>
                  <a:pt x="800354" y="232549"/>
                  <a:pt x="800354" y="224520"/>
                </a:cubicBezTo>
                <a:cubicBezTo>
                  <a:pt x="800354" y="216492"/>
                  <a:pt x="793845" y="209983"/>
                  <a:pt x="785817" y="209983"/>
                </a:cubicBezTo>
                <a:cubicBezTo>
                  <a:pt x="777788" y="209983"/>
                  <a:pt x="771280" y="216492"/>
                  <a:pt x="771280" y="224520"/>
                </a:cubicBezTo>
                <a:cubicBezTo>
                  <a:pt x="771280" y="232549"/>
                  <a:pt x="777788" y="239057"/>
                  <a:pt x="785817" y="239057"/>
                </a:cubicBezTo>
                <a:close/>
                <a:moveTo>
                  <a:pt x="734401" y="239057"/>
                </a:moveTo>
                <a:cubicBezTo>
                  <a:pt x="742430" y="239057"/>
                  <a:pt x="748938" y="232549"/>
                  <a:pt x="748938" y="224520"/>
                </a:cubicBezTo>
                <a:cubicBezTo>
                  <a:pt x="748938" y="216492"/>
                  <a:pt x="742430" y="209983"/>
                  <a:pt x="734401" y="209983"/>
                </a:cubicBezTo>
                <a:cubicBezTo>
                  <a:pt x="726373" y="209983"/>
                  <a:pt x="719864" y="216492"/>
                  <a:pt x="719864" y="224520"/>
                </a:cubicBezTo>
                <a:cubicBezTo>
                  <a:pt x="719864" y="232549"/>
                  <a:pt x="726373" y="239057"/>
                  <a:pt x="734401" y="239057"/>
                </a:cubicBezTo>
                <a:close/>
                <a:moveTo>
                  <a:pt x="682983" y="239057"/>
                </a:moveTo>
                <a:cubicBezTo>
                  <a:pt x="691012" y="239057"/>
                  <a:pt x="697521" y="232549"/>
                  <a:pt x="697521" y="224520"/>
                </a:cubicBezTo>
                <a:cubicBezTo>
                  <a:pt x="697521" y="216492"/>
                  <a:pt x="691012" y="209983"/>
                  <a:pt x="682983" y="209983"/>
                </a:cubicBezTo>
                <a:cubicBezTo>
                  <a:pt x="674955" y="209983"/>
                  <a:pt x="668446" y="216492"/>
                  <a:pt x="668446" y="224520"/>
                </a:cubicBezTo>
                <a:cubicBezTo>
                  <a:pt x="668446" y="232549"/>
                  <a:pt x="674955" y="239057"/>
                  <a:pt x="682983" y="239057"/>
                </a:cubicBezTo>
                <a:close/>
                <a:moveTo>
                  <a:pt x="631565" y="239057"/>
                </a:moveTo>
                <a:cubicBezTo>
                  <a:pt x="639593" y="239057"/>
                  <a:pt x="646102" y="232549"/>
                  <a:pt x="646102" y="224520"/>
                </a:cubicBezTo>
                <a:cubicBezTo>
                  <a:pt x="646102" y="216492"/>
                  <a:pt x="639593" y="209983"/>
                  <a:pt x="631565" y="209983"/>
                </a:cubicBezTo>
                <a:cubicBezTo>
                  <a:pt x="623536" y="209983"/>
                  <a:pt x="617027" y="216492"/>
                  <a:pt x="617027" y="224520"/>
                </a:cubicBezTo>
                <a:cubicBezTo>
                  <a:pt x="617027" y="232549"/>
                  <a:pt x="623536" y="239057"/>
                  <a:pt x="631565" y="239057"/>
                </a:cubicBezTo>
                <a:close/>
                <a:moveTo>
                  <a:pt x="580146" y="239057"/>
                </a:moveTo>
                <a:cubicBezTo>
                  <a:pt x="588174" y="239057"/>
                  <a:pt x="594683" y="232549"/>
                  <a:pt x="594683" y="224520"/>
                </a:cubicBezTo>
                <a:cubicBezTo>
                  <a:pt x="594683" y="216492"/>
                  <a:pt x="588174" y="209983"/>
                  <a:pt x="580146" y="209983"/>
                </a:cubicBezTo>
                <a:cubicBezTo>
                  <a:pt x="572117" y="209983"/>
                  <a:pt x="565608" y="216492"/>
                  <a:pt x="565608" y="224520"/>
                </a:cubicBezTo>
                <a:cubicBezTo>
                  <a:pt x="565608" y="232549"/>
                  <a:pt x="572117" y="239057"/>
                  <a:pt x="580146" y="239057"/>
                </a:cubicBezTo>
                <a:close/>
                <a:moveTo>
                  <a:pt x="528726" y="239057"/>
                </a:moveTo>
                <a:cubicBezTo>
                  <a:pt x="536754" y="239057"/>
                  <a:pt x="543263" y="232549"/>
                  <a:pt x="543263" y="224520"/>
                </a:cubicBezTo>
                <a:cubicBezTo>
                  <a:pt x="543263" y="216492"/>
                  <a:pt x="536754" y="209983"/>
                  <a:pt x="528726" y="209983"/>
                </a:cubicBezTo>
                <a:cubicBezTo>
                  <a:pt x="520697" y="209983"/>
                  <a:pt x="514189" y="216492"/>
                  <a:pt x="514189" y="224520"/>
                </a:cubicBezTo>
                <a:cubicBezTo>
                  <a:pt x="514189" y="232549"/>
                  <a:pt x="520697" y="239057"/>
                  <a:pt x="528726" y="239057"/>
                </a:cubicBezTo>
                <a:close/>
                <a:moveTo>
                  <a:pt x="477307" y="239057"/>
                </a:moveTo>
                <a:cubicBezTo>
                  <a:pt x="485335" y="239057"/>
                  <a:pt x="491844" y="232549"/>
                  <a:pt x="491844" y="224520"/>
                </a:cubicBezTo>
                <a:cubicBezTo>
                  <a:pt x="491844" y="216492"/>
                  <a:pt x="485335" y="209983"/>
                  <a:pt x="477307" y="209983"/>
                </a:cubicBezTo>
                <a:cubicBezTo>
                  <a:pt x="469278" y="209983"/>
                  <a:pt x="462770" y="216492"/>
                  <a:pt x="462770" y="224520"/>
                </a:cubicBezTo>
                <a:cubicBezTo>
                  <a:pt x="462770" y="232549"/>
                  <a:pt x="469278" y="239057"/>
                  <a:pt x="477307" y="239057"/>
                </a:cubicBezTo>
                <a:close/>
                <a:moveTo>
                  <a:pt x="425888" y="239057"/>
                </a:moveTo>
                <a:cubicBezTo>
                  <a:pt x="433917" y="239057"/>
                  <a:pt x="440425" y="232549"/>
                  <a:pt x="440425" y="224520"/>
                </a:cubicBezTo>
                <a:cubicBezTo>
                  <a:pt x="440425" y="216492"/>
                  <a:pt x="433917" y="209983"/>
                  <a:pt x="425888" y="209983"/>
                </a:cubicBezTo>
                <a:cubicBezTo>
                  <a:pt x="417860" y="209983"/>
                  <a:pt x="411351" y="216492"/>
                  <a:pt x="411351" y="224520"/>
                </a:cubicBezTo>
                <a:cubicBezTo>
                  <a:pt x="411351" y="232549"/>
                  <a:pt x="417860" y="239057"/>
                  <a:pt x="425888" y="239057"/>
                </a:cubicBezTo>
                <a:close/>
                <a:moveTo>
                  <a:pt x="374469" y="239057"/>
                </a:moveTo>
                <a:cubicBezTo>
                  <a:pt x="382498" y="239057"/>
                  <a:pt x="389006" y="232549"/>
                  <a:pt x="389006" y="224520"/>
                </a:cubicBezTo>
                <a:cubicBezTo>
                  <a:pt x="389006" y="216492"/>
                  <a:pt x="382498" y="209983"/>
                  <a:pt x="374469" y="209983"/>
                </a:cubicBezTo>
                <a:cubicBezTo>
                  <a:pt x="366441" y="209983"/>
                  <a:pt x="359932" y="216492"/>
                  <a:pt x="359932" y="224520"/>
                </a:cubicBezTo>
                <a:cubicBezTo>
                  <a:pt x="359932" y="232549"/>
                  <a:pt x="366441" y="239057"/>
                  <a:pt x="374469" y="239057"/>
                </a:cubicBezTo>
                <a:close/>
                <a:moveTo>
                  <a:pt x="323051" y="239057"/>
                </a:moveTo>
                <a:cubicBezTo>
                  <a:pt x="331080" y="239057"/>
                  <a:pt x="337589" y="232549"/>
                  <a:pt x="337589" y="224520"/>
                </a:cubicBezTo>
                <a:cubicBezTo>
                  <a:pt x="337589" y="216492"/>
                  <a:pt x="331080" y="209983"/>
                  <a:pt x="323051" y="209983"/>
                </a:cubicBezTo>
                <a:cubicBezTo>
                  <a:pt x="315023" y="209983"/>
                  <a:pt x="308514" y="216492"/>
                  <a:pt x="308514" y="224520"/>
                </a:cubicBezTo>
                <a:cubicBezTo>
                  <a:pt x="308514" y="232549"/>
                  <a:pt x="315023" y="239057"/>
                  <a:pt x="323051" y="239057"/>
                </a:cubicBezTo>
                <a:close/>
                <a:moveTo>
                  <a:pt x="271633" y="239057"/>
                </a:moveTo>
                <a:cubicBezTo>
                  <a:pt x="279661" y="239057"/>
                  <a:pt x="286170" y="232549"/>
                  <a:pt x="286170" y="224520"/>
                </a:cubicBezTo>
                <a:cubicBezTo>
                  <a:pt x="286170" y="216492"/>
                  <a:pt x="279661" y="209983"/>
                  <a:pt x="271633" y="209983"/>
                </a:cubicBezTo>
                <a:cubicBezTo>
                  <a:pt x="263604" y="209983"/>
                  <a:pt x="257095" y="216492"/>
                  <a:pt x="257095" y="224520"/>
                </a:cubicBezTo>
                <a:cubicBezTo>
                  <a:pt x="257095" y="232549"/>
                  <a:pt x="263604" y="239057"/>
                  <a:pt x="271633" y="239057"/>
                </a:cubicBezTo>
                <a:close/>
                <a:moveTo>
                  <a:pt x="220214" y="239057"/>
                </a:moveTo>
                <a:cubicBezTo>
                  <a:pt x="228242" y="239057"/>
                  <a:pt x="234751" y="232549"/>
                  <a:pt x="234751" y="224520"/>
                </a:cubicBezTo>
                <a:cubicBezTo>
                  <a:pt x="234751" y="216492"/>
                  <a:pt x="228242" y="209983"/>
                  <a:pt x="220214" y="209983"/>
                </a:cubicBezTo>
                <a:cubicBezTo>
                  <a:pt x="212185" y="209983"/>
                  <a:pt x="205676" y="216492"/>
                  <a:pt x="205676" y="224520"/>
                </a:cubicBezTo>
                <a:cubicBezTo>
                  <a:pt x="205676" y="232549"/>
                  <a:pt x="212185" y="239057"/>
                  <a:pt x="220214" y="239057"/>
                </a:cubicBezTo>
                <a:close/>
                <a:moveTo>
                  <a:pt x="168794" y="239057"/>
                </a:moveTo>
                <a:cubicBezTo>
                  <a:pt x="176822" y="239057"/>
                  <a:pt x="183331" y="232549"/>
                  <a:pt x="183331" y="224520"/>
                </a:cubicBezTo>
                <a:cubicBezTo>
                  <a:pt x="183331" y="216492"/>
                  <a:pt x="176822" y="209983"/>
                  <a:pt x="168794" y="209983"/>
                </a:cubicBezTo>
                <a:cubicBezTo>
                  <a:pt x="160765" y="209983"/>
                  <a:pt x="154257" y="216492"/>
                  <a:pt x="154257" y="224520"/>
                </a:cubicBezTo>
                <a:cubicBezTo>
                  <a:pt x="154257" y="232549"/>
                  <a:pt x="160765" y="239057"/>
                  <a:pt x="168794" y="239057"/>
                </a:cubicBezTo>
                <a:close/>
                <a:moveTo>
                  <a:pt x="117375" y="239057"/>
                </a:moveTo>
                <a:cubicBezTo>
                  <a:pt x="125404" y="239057"/>
                  <a:pt x="131912" y="232549"/>
                  <a:pt x="131912" y="224520"/>
                </a:cubicBezTo>
                <a:cubicBezTo>
                  <a:pt x="131912" y="216492"/>
                  <a:pt x="125404" y="209983"/>
                  <a:pt x="117375" y="209983"/>
                </a:cubicBezTo>
                <a:cubicBezTo>
                  <a:pt x="109346" y="209983"/>
                  <a:pt x="102838" y="216492"/>
                  <a:pt x="102838" y="224520"/>
                </a:cubicBezTo>
                <a:cubicBezTo>
                  <a:pt x="102838" y="232549"/>
                  <a:pt x="109346" y="239057"/>
                  <a:pt x="117375" y="239057"/>
                </a:cubicBezTo>
                <a:close/>
                <a:moveTo>
                  <a:pt x="65956" y="239057"/>
                </a:moveTo>
                <a:cubicBezTo>
                  <a:pt x="73985" y="239057"/>
                  <a:pt x="80493" y="232549"/>
                  <a:pt x="80493" y="224520"/>
                </a:cubicBezTo>
                <a:cubicBezTo>
                  <a:pt x="80493" y="216492"/>
                  <a:pt x="73985" y="209983"/>
                  <a:pt x="65956" y="209983"/>
                </a:cubicBezTo>
                <a:cubicBezTo>
                  <a:pt x="57928" y="209983"/>
                  <a:pt x="51419" y="216492"/>
                  <a:pt x="51419" y="224520"/>
                </a:cubicBezTo>
                <a:cubicBezTo>
                  <a:pt x="51419" y="232549"/>
                  <a:pt x="57928" y="239057"/>
                  <a:pt x="65956" y="239057"/>
                </a:cubicBezTo>
                <a:close/>
                <a:moveTo>
                  <a:pt x="14537" y="239057"/>
                </a:moveTo>
                <a:cubicBezTo>
                  <a:pt x="22566" y="239057"/>
                  <a:pt x="29074" y="232549"/>
                  <a:pt x="29074" y="224520"/>
                </a:cubicBezTo>
                <a:cubicBezTo>
                  <a:pt x="29074" y="216492"/>
                  <a:pt x="22566" y="209983"/>
                  <a:pt x="14537" y="209983"/>
                </a:cubicBezTo>
                <a:cubicBezTo>
                  <a:pt x="6509" y="209983"/>
                  <a:pt x="0" y="216492"/>
                  <a:pt x="0" y="224520"/>
                </a:cubicBezTo>
                <a:cubicBezTo>
                  <a:pt x="0" y="232549"/>
                  <a:pt x="6509" y="239057"/>
                  <a:pt x="14537" y="239057"/>
                </a:cubicBezTo>
                <a:close/>
                <a:moveTo>
                  <a:pt x="785817" y="291552"/>
                </a:moveTo>
                <a:cubicBezTo>
                  <a:pt x="793845" y="291552"/>
                  <a:pt x="800354" y="285043"/>
                  <a:pt x="800354" y="277015"/>
                </a:cubicBezTo>
                <a:cubicBezTo>
                  <a:pt x="800354" y="268986"/>
                  <a:pt x="793845" y="262477"/>
                  <a:pt x="785817" y="262477"/>
                </a:cubicBezTo>
                <a:cubicBezTo>
                  <a:pt x="777788" y="262477"/>
                  <a:pt x="771280" y="268986"/>
                  <a:pt x="771280" y="277015"/>
                </a:cubicBezTo>
                <a:cubicBezTo>
                  <a:pt x="771280" y="285043"/>
                  <a:pt x="777788" y="291552"/>
                  <a:pt x="785817" y="291552"/>
                </a:cubicBezTo>
                <a:close/>
                <a:moveTo>
                  <a:pt x="734401" y="291552"/>
                </a:moveTo>
                <a:cubicBezTo>
                  <a:pt x="742430" y="291552"/>
                  <a:pt x="748938" y="285043"/>
                  <a:pt x="748938" y="277015"/>
                </a:cubicBezTo>
                <a:cubicBezTo>
                  <a:pt x="748938" y="268986"/>
                  <a:pt x="742430" y="262477"/>
                  <a:pt x="734401" y="262477"/>
                </a:cubicBezTo>
                <a:cubicBezTo>
                  <a:pt x="726373" y="262477"/>
                  <a:pt x="719864" y="268986"/>
                  <a:pt x="719864" y="277015"/>
                </a:cubicBezTo>
                <a:cubicBezTo>
                  <a:pt x="719864" y="285043"/>
                  <a:pt x="726373" y="291552"/>
                  <a:pt x="734401" y="291552"/>
                </a:cubicBezTo>
                <a:close/>
                <a:moveTo>
                  <a:pt x="682983" y="291552"/>
                </a:moveTo>
                <a:cubicBezTo>
                  <a:pt x="691012" y="291552"/>
                  <a:pt x="697521" y="285043"/>
                  <a:pt x="697521" y="277015"/>
                </a:cubicBezTo>
                <a:cubicBezTo>
                  <a:pt x="697521" y="268986"/>
                  <a:pt x="691012" y="262477"/>
                  <a:pt x="682983" y="262477"/>
                </a:cubicBezTo>
                <a:cubicBezTo>
                  <a:pt x="674955" y="262477"/>
                  <a:pt x="668446" y="268986"/>
                  <a:pt x="668446" y="277015"/>
                </a:cubicBezTo>
                <a:cubicBezTo>
                  <a:pt x="668446" y="285043"/>
                  <a:pt x="674955" y="291552"/>
                  <a:pt x="682983" y="291552"/>
                </a:cubicBezTo>
                <a:close/>
                <a:moveTo>
                  <a:pt x="631565" y="291552"/>
                </a:moveTo>
                <a:cubicBezTo>
                  <a:pt x="639593" y="291552"/>
                  <a:pt x="646102" y="285043"/>
                  <a:pt x="646102" y="277015"/>
                </a:cubicBezTo>
                <a:cubicBezTo>
                  <a:pt x="646102" y="268986"/>
                  <a:pt x="639593" y="262477"/>
                  <a:pt x="631565" y="262477"/>
                </a:cubicBezTo>
                <a:cubicBezTo>
                  <a:pt x="623536" y="262477"/>
                  <a:pt x="617027" y="268986"/>
                  <a:pt x="617027" y="277015"/>
                </a:cubicBezTo>
                <a:cubicBezTo>
                  <a:pt x="617027" y="285043"/>
                  <a:pt x="623536" y="291552"/>
                  <a:pt x="631565" y="291552"/>
                </a:cubicBezTo>
                <a:close/>
                <a:moveTo>
                  <a:pt x="580146" y="291552"/>
                </a:moveTo>
                <a:cubicBezTo>
                  <a:pt x="588174" y="291552"/>
                  <a:pt x="594683" y="285043"/>
                  <a:pt x="594683" y="277015"/>
                </a:cubicBezTo>
                <a:cubicBezTo>
                  <a:pt x="594683" y="268986"/>
                  <a:pt x="588174" y="262477"/>
                  <a:pt x="580146" y="262477"/>
                </a:cubicBezTo>
                <a:cubicBezTo>
                  <a:pt x="572117" y="262477"/>
                  <a:pt x="565608" y="268986"/>
                  <a:pt x="565608" y="277015"/>
                </a:cubicBezTo>
                <a:cubicBezTo>
                  <a:pt x="565608" y="285043"/>
                  <a:pt x="572117" y="291552"/>
                  <a:pt x="580146" y="291552"/>
                </a:cubicBezTo>
                <a:close/>
                <a:moveTo>
                  <a:pt x="528726" y="291552"/>
                </a:moveTo>
                <a:cubicBezTo>
                  <a:pt x="536754" y="291552"/>
                  <a:pt x="543263" y="285043"/>
                  <a:pt x="543263" y="277015"/>
                </a:cubicBezTo>
                <a:cubicBezTo>
                  <a:pt x="543263" y="268986"/>
                  <a:pt x="536754" y="262477"/>
                  <a:pt x="528726" y="262477"/>
                </a:cubicBezTo>
                <a:cubicBezTo>
                  <a:pt x="520697" y="262477"/>
                  <a:pt x="514189" y="268986"/>
                  <a:pt x="514189" y="277015"/>
                </a:cubicBezTo>
                <a:cubicBezTo>
                  <a:pt x="514189" y="285043"/>
                  <a:pt x="520697" y="291552"/>
                  <a:pt x="528726" y="291552"/>
                </a:cubicBezTo>
                <a:close/>
                <a:moveTo>
                  <a:pt x="477307" y="291552"/>
                </a:moveTo>
                <a:cubicBezTo>
                  <a:pt x="485335" y="291552"/>
                  <a:pt x="491844" y="285043"/>
                  <a:pt x="491844" y="277015"/>
                </a:cubicBezTo>
                <a:cubicBezTo>
                  <a:pt x="491844" y="268986"/>
                  <a:pt x="485335" y="262477"/>
                  <a:pt x="477307" y="262477"/>
                </a:cubicBezTo>
                <a:cubicBezTo>
                  <a:pt x="469278" y="262477"/>
                  <a:pt x="462770" y="268986"/>
                  <a:pt x="462770" y="277015"/>
                </a:cubicBezTo>
                <a:cubicBezTo>
                  <a:pt x="462770" y="285043"/>
                  <a:pt x="469278" y="291552"/>
                  <a:pt x="477307" y="291552"/>
                </a:cubicBezTo>
                <a:close/>
                <a:moveTo>
                  <a:pt x="425888" y="291552"/>
                </a:moveTo>
                <a:cubicBezTo>
                  <a:pt x="433917" y="291552"/>
                  <a:pt x="440425" y="285043"/>
                  <a:pt x="440425" y="277015"/>
                </a:cubicBezTo>
                <a:cubicBezTo>
                  <a:pt x="440425" y="268986"/>
                  <a:pt x="433917" y="262477"/>
                  <a:pt x="425888" y="262477"/>
                </a:cubicBezTo>
                <a:cubicBezTo>
                  <a:pt x="417860" y="262477"/>
                  <a:pt x="411351" y="268986"/>
                  <a:pt x="411351" y="277015"/>
                </a:cubicBezTo>
                <a:cubicBezTo>
                  <a:pt x="411351" y="285043"/>
                  <a:pt x="417860" y="291552"/>
                  <a:pt x="425888" y="291552"/>
                </a:cubicBezTo>
                <a:close/>
                <a:moveTo>
                  <a:pt x="374469" y="291552"/>
                </a:moveTo>
                <a:cubicBezTo>
                  <a:pt x="382498" y="291552"/>
                  <a:pt x="389006" y="285043"/>
                  <a:pt x="389006" y="277015"/>
                </a:cubicBezTo>
                <a:cubicBezTo>
                  <a:pt x="389006" y="268986"/>
                  <a:pt x="382498" y="262477"/>
                  <a:pt x="374469" y="262477"/>
                </a:cubicBezTo>
                <a:cubicBezTo>
                  <a:pt x="366441" y="262477"/>
                  <a:pt x="359932" y="268986"/>
                  <a:pt x="359932" y="277015"/>
                </a:cubicBezTo>
                <a:cubicBezTo>
                  <a:pt x="359932" y="285043"/>
                  <a:pt x="366441" y="291552"/>
                  <a:pt x="374469" y="291552"/>
                </a:cubicBezTo>
                <a:close/>
                <a:moveTo>
                  <a:pt x="323051" y="291552"/>
                </a:moveTo>
                <a:cubicBezTo>
                  <a:pt x="331080" y="291552"/>
                  <a:pt x="337589" y="285043"/>
                  <a:pt x="337589" y="277015"/>
                </a:cubicBezTo>
                <a:cubicBezTo>
                  <a:pt x="337589" y="268986"/>
                  <a:pt x="331080" y="262477"/>
                  <a:pt x="323051" y="262477"/>
                </a:cubicBezTo>
                <a:cubicBezTo>
                  <a:pt x="315023" y="262477"/>
                  <a:pt x="308514" y="268986"/>
                  <a:pt x="308514" y="277015"/>
                </a:cubicBezTo>
                <a:cubicBezTo>
                  <a:pt x="308514" y="285043"/>
                  <a:pt x="315023" y="291552"/>
                  <a:pt x="323051" y="291552"/>
                </a:cubicBezTo>
                <a:close/>
                <a:moveTo>
                  <a:pt x="271633" y="291552"/>
                </a:moveTo>
                <a:cubicBezTo>
                  <a:pt x="279661" y="291552"/>
                  <a:pt x="286170" y="285043"/>
                  <a:pt x="286170" y="277015"/>
                </a:cubicBezTo>
                <a:cubicBezTo>
                  <a:pt x="286170" y="268986"/>
                  <a:pt x="279661" y="262477"/>
                  <a:pt x="271633" y="262477"/>
                </a:cubicBezTo>
                <a:cubicBezTo>
                  <a:pt x="263604" y="262477"/>
                  <a:pt x="257095" y="268986"/>
                  <a:pt x="257095" y="277015"/>
                </a:cubicBezTo>
                <a:cubicBezTo>
                  <a:pt x="257095" y="285043"/>
                  <a:pt x="263604" y="291552"/>
                  <a:pt x="271633" y="291552"/>
                </a:cubicBezTo>
                <a:close/>
                <a:moveTo>
                  <a:pt x="220214" y="291552"/>
                </a:moveTo>
                <a:cubicBezTo>
                  <a:pt x="228242" y="291552"/>
                  <a:pt x="234751" y="285043"/>
                  <a:pt x="234751" y="277015"/>
                </a:cubicBezTo>
                <a:cubicBezTo>
                  <a:pt x="234751" y="268986"/>
                  <a:pt x="228242" y="262477"/>
                  <a:pt x="220214" y="262477"/>
                </a:cubicBezTo>
                <a:cubicBezTo>
                  <a:pt x="212185" y="262477"/>
                  <a:pt x="205676" y="268986"/>
                  <a:pt x="205676" y="277015"/>
                </a:cubicBezTo>
                <a:cubicBezTo>
                  <a:pt x="205676" y="285043"/>
                  <a:pt x="212185" y="291552"/>
                  <a:pt x="220214" y="291552"/>
                </a:cubicBezTo>
                <a:close/>
                <a:moveTo>
                  <a:pt x="168794" y="291552"/>
                </a:moveTo>
                <a:cubicBezTo>
                  <a:pt x="176822" y="291552"/>
                  <a:pt x="183331" y="285043"/>
                  <a:pt x="183331" y="277015"/>
                </a:cubicBezTo>
                <a:cubicBezTo>
                  <a:pt x="183331" y="268986"/>
                  <a:pt x="176822" y="262477"/>
                  <a:pt x="168794" y="262477"/>
                </a:cubicBezTo>
                <a:cubicBezTo>
                  <a:pt x="160765" y="262477"/>
                  <a:pt x="154257" y="268986"/>
                  <a:pt x="154257" y="277015"/>
                </a:cubicBezTo>
                <a:cubicBezTo>
                  <a:pt x="154257" y="285043"/>
                  <a:pt x="160765" y="291552"/>
                  <a:pt x="168794" y="291552"/>
                </a:cubicBezTo>
                <a:close/>
                <a:moveTo>
                  <a:pt x="117375" y="291552"/>
                </a:moveTo>
                <a:cubicBezTo>
                  <a:pt x="125404" y="291552"/>
                  <a:pt x="131912" y="285043"/>
                  <a:pt x="131912" y="277015"/>
                </a:cubicBezTo>
                <a:cubicBezTo>
                  <a:pt x="131912" y="268986"/>
                  <a:pt x="125404" y="262477"/>
                  <a:pt x="117375" y="262477"/>
                </a:cubicBezTo>
                <a:cubicBezTo>
                  <a:pt x="109346" y="262477"/>
                  <a:pt x="102838" y="268986"/>
                  <a:pt x="102838" y="277015"/>
                </a:cubicBezTo>
                <a:cubicBezTo>
                  <a:pt x="102838" y="285043"/>
                  <a:pt x="109346" y="291552"/>
                  <a:pt x="117375" y="291552"/>
                </a:cubicBezTo>
                <a:close/>
                <a:moveTo>
                  <a:pt x="65956" y="291552"/>
                </a:moveTo>
                <a:cubicBezTo>
                  <a:pt x="73985" y="291552"/>
                  <a:pt x="80493" y="285043"/>
                  <a:pt x="80493" y="277015"/>
                </a:cubicBezTo>
                <a:cubicBezTo>
                  <a:pt x="80493" y="268986"/>
                  <a:pt x="73985" y="262477"/>
                  <a:pt x="65956" y="262477"/>
                </a:cubicBezTo>
                <a:cubicBezTo>
                  <a:pt x="57928" y="262477"/>
                  <a:pt x="51419" y="268986"/>
                  <a:pt x="51419" y="277015"/>
                </a:cubicBezTo>
                <a:cubicBezTo>
                  <a:pt x="51419" y="285043"/>
                  <a:pt x="57928" y="291552"/>
                  <a:pt x="65956" y="291552"/>
                </a:cubicBezTo>
                <a:close/>
                <a:moveTo>
                  <a:pt x="14537" y="291552"/>
                </a:moveTo>
                <a:cubicBezTo>
                  <a:pt x="22566" y="291552"/>
                  <a:pt x="29074" y="285043"/>
                  <a:pt x="29074" y="277015"/>
                </a:cubicBezTo>
                <a:cubicBezTo>
                  <a:pt x="29074" y="268986"/>
                  <a:pt x="22566" y="262477"/>
                  <a:pt x="14537" y="262477"/>
                </a:cubicBezTo>
                <a:cubicBezTo>
                  <a:pt x="6509" y="262477"/>
                  <a:pt x="0" y="268986"/>
                  <a:pt x="0" y="277015"/>
                </a:cubicBezTo>
                <a:cubicBezTo>
                  <a:pt x="0" y="285043"/>
                  <a:pt x="6509" y="291552"/>
                  <a:pt x="14537" y="291552"/>
                </a:cubicBezTo>
                <a:close/>
                <a:moveTo>
                  <a:pt x="785817" y="342029"/>
                </a:moveTo>
                <a:cubicBezTo>
                  <a:pt x="793845" y="342029"/>
                  <a:pt x="800354" y="335520"/>
                  <a:pt x="800354" y="327492"/>
                </a:cubicBezTo>
                <a:cubicBezTo>
                  <a:pt x="800354" y="319463"/>
                  <a:pt x="793845" y="312955"/>
                  <a:pt x="785817" y="312955"/>
                </a:cubicBezTo>
                <a:cubicBezTo>
                  <a:pt x="777788" y="312955"/>
                  <a:pt x="771280" y="319463"/>
                  <a:pt x="771280" y="327492"/>
                </a:cubicBezTo>
                <a:cubicBezTo>
                  <a:pt x="771280" y="335520"/>
                  <a:pt x="777788" y="342029"/>
                  <a:pt x="785817" y="342029"/>
                </a:cubicBezTo>
                <a:close/>
                <a:moveTo>
                  <a:pt x="734401" y="342029"/>
                </a:moveTo>
                <a:cubicBezTo>
                  <a:pt x="742430" y="342029"/>
                  <a:pt x="748938" y="335520"/>
                  <a:pt x="748938" y="327492"/>
                </a:cubicBezTo>
                <a:cubicBezTo>
                  <a:pt x="748938" y="319463"/>
                  <a:pt x="742430" y="312955"/>
                  <a:pt x="734401" y="312955"/>
                </a:cubicBezTo>
                <a:cubicBezTo>
                  <a:pt x="726373" y="312955"/>
                  <a:pt x="719864" y="319463"/>
                  <a:pt x="719864" y="327492"/>
                </a:cubicBezTo>
                <a:cubicBezTo>
                  <a:pt x="719864" y="335520"/>
                  <a:pt x="726373" y="342029"/>
                  <a:pt x="734401" y="342029"/>
                </a:cubicBezTo>
                <a:close/>
                <a:moveTo>
                  <a:pt x="682983" y="342029"/>
                </a:moveTo>
                <a:cubicBezTo>
                  <a:pt x="691012" y="342029"/>
                  <a:pt x="697521" y="335520"/>
                  <a:pt x="697521" y="327492"/>
                </a:cubicBezTo>
                <a:cubicBezTo>
                  <a:pt x="697521" y="319463"/>
                  <a:pt x="691012" y="312955"/>
                  <a:pt x="682983" y="312955"/>
                </a:cubicBezTo>
                <a:cubicBezTo>
                  <a:pt x="674955" y="312955"/>
                  <a:pt x="668446" y="319463"/>
                  <a:pt x="668446" y="327492"/>
                </a:cubicBezTo>
                <a:cubicBezTo>
                  <a:pt x="668446" y="335520"/>
                  <a:pt x="674955" y="342029"/>
                  <a:pt x="682983" y="342029"/>
                </a:cubicBezTo>
                <a:close/>
                <a:moveTo>
                  <a:pt x="631565" y="342029"/>
                </a:moveTo>
                <a:cubicBezTo>
                  <a:pt x="639593" y="342029"/>
                  <a:pt x="646102" y="335520"/>
                  <a:pt x="646102" y="327492"/>
                </a:cubicBezTo>
                <a:cubicBezTo>
                  <a:pt x="646102" y="319463"/>
                  <a:pt x="639593" y="312955"/>
                  <a:pt x="631565" y="312955"/>
                </a:cubicBezTo>
                <a:cubicBezTo>
                  <a:pt x="623536" y="312955"/>
                  <a:pt x="617027" y="319463"/>
                  <a:pt x="617027" y="327492"/>
                </a:cubicBezTo>
                <a:cubicBezTo>
                  <a:pt x="617027" y="335520"/>
                  <a:pt x="623536" y="342029"/>
                  <a:pt x="631565" y="342029"/>
                </a:cubicBezTo>
                <a:close/>
                <a:moveTo>
                  <a:pt x="580146" y="342029"/>
                </a:moveTo>
                <a:cubicBezTo>
                  <a:pt x="588174" y="342029"/>
                  <a:pt x="594683" y="335520"/>
                  <a:pt x="594683" y="327492"/>
                </a:cubicBezTo>
                <a:cubicBezTo>
                  <a:pt x="594683" y="319463"/>
                  <a:pt x="588174" y="312955"/>
                  <a:pt x="580146" y="312955"/>
                </a:cubicBezTo>
                <a:cubicBezTo>
                  <a:pt x="572117" y="312955"/>
                  <a:pt x="565608" y="319463"/>
                  <a:pt x="565608" y="327492"/>
                </a:cubicBezTo>
                <a:cubicBezTo>
                  <a:pt x="565608" y="335520"/>
                  <a:pt x="572117" y="342029"/>
                  <a:pt x="580146" y="342029"/>
                </a:cubicBezTo>
                <a:close/>
                <a:moveTo>
                  <a:pt x="528726" y="342029"/>
                </a:moveTo>
                <a:cubicBezTo>
                  <a:pt x="536754" y="342029"/>
                  <a:pt x="543263" y="335520"/>
                  <a:pt x="543263" y="327492"/>
                </a:cubicBezTo>
                <a:cubicBezTo>
                  <a:pt x="543263" y="319463"/>
                  <a:pt x="536754" y="312955"/>
                  <a:pt x="528726" y="312955"/>
                </a:cubicBezTo>
                <a:cubicBezTo>
                  <a:pt x="520697" y="312955"/>
                  <a:pt x="514189" y="319463"/>
                  <a:pt x="514189" y="327492"/>
                </a:cubicBezTo>
                <a:cubicBezTo>
                  <a:pt x="514189" y="335520"/>
                  <a:pt x="520697" y="342029"/>
                  <a:pt x="528726" y="342029"/>
                </a:cubicBezTo>
                <a:close/>
                <a:moveTo>
                  <a:pt x="477307" y="342029"/>
                </a:moveTo>
                <a:cubicBezTo>
                  <a:pt x="485335" y="342029"/>
                  <a:pt x="491844" y="335520"/>
                  <a:pt x="491844" y="327492"/>
                </a:cubicBezTo>
                <a:cubicBezTo>
                  <a:pt x="491844" y="319463"/>
                  <a:pt x="485335" y="312955"/>
                  <a:pt x="477307" y="312955"/>
                </a:cubicBezTo>
                <a:cubicBezTo>
                  <a:pt x="469278" y="312955"/>
                  <a:pt x="462770" y="319463"/>
                  <a:pt x="462770" y="327492"/>
                </a:cubicBezTo>
                <a:cubicBezTo>
                  <a:pt x="462770" y="335520"/>
                  <a:pt x="469278" y="342029"/>
                  <a:pt x="477307" y="342029"/>
                </a:cubicBezTo>
                <a:close/>
                <a:moveTo>
                  <a:pt x="425888" y="342029"/>
                </a:moveTo>
                <a:cubicBezTo>
                  <a:pt x="433917" y="342029"/>
                  <a:pt x="440425" y="335520"/>
                  <a:pt x="440425" y="327492"/>
                </a:cubicBezTo>
                <a:cubicBezTo>
                  <a:pt x="440425" y="319463"/>
                  <a:pt x="433917" y="312955"/>
                  <a:pt x="425888" y="312955"/>
                </a:cubicBezTo>
                <a:cubicBezTo>
                  <a:pt x="417860" y="312955"/>
                  <a:pt x="411351" y="319463"/>
                  <a:pt x="411351" y="327492"/>
                </a:cubicBezTo>
                <a:cubicBezTo>
                  <a:pt x="411351" y="335520"/>
                  <a:pt x="417860" y="342029"/>
                  <a:pt x="425888" y="342029"/>
                </a:cubicBezTo>
                <a:close/>
                <a:moveTo>
                  <a:pt x="374469" y="342029"/>
                </a:moveTo>
                <a:cubicBezTo>
                  <a:pt x="382498" y="342029"/>
                  <a:pt x="389006" y="335520"/>
                  <a:pt x="389006" y="327492"/>
                </a:cubicBezTo>
                <a:cubicBezTo>
                  <a:pt x="389006" y="319463"/>
                  <a:pt x="382498" y="312955"/>
                  <a:pt x="374469" y="312955"/>
                </a:cubicBezTo>
                <a:cubicBezTo>
                  <a:pt x="366441" y="312955"/>
                  <a:pt x="359932" y="319463"/>
                  <a:pt x="359932" y="327492"/>
                </a:cubicBezTo>
                <a:cubicBezTo>
                  <a:pt x="359932" y="335520"/>
                  <a:pt x="366441" y="342029"/>
                  <a:pt x="374469" y="342029"/>
                </a:cubicBezTo>
                <a:close/>
                <a:moveTo>
                  <a:pt x="271633" y="342029"/>
                </a:moveTo>
                <a:cubicBezTo>
                  <a:pt x="279661" y="342029"/>
                  <a:pt x="286170" y="335520"/>
                  <a:pt x="286170" y="327492"/>
                </a:cubicBezTo>
                <a:cubicBezTo>
                  <a:pt x="286170" y="319463"/>
                  <a:pt x="279661" y="312955"/>
                  <a:pt x="271633" y="312955"/>
                </a:cubicBezTo>
                <a:cubicBezTo>
                  <a:pt x="263604" y="312955"/>
                  <a:pt x="257095" y="319463"/>
                  <a:pt x="257095" y="327492"/>
                </a:cubicBezTo>
                <a:cubicBezTo>
                  <a:pt x="257095" y="335520"/>
                  <a:pt x="263604" y="342029"/>
                  <a:pt x="271633" y="342029"/>
                </a:cubicBezTo>
                <a:close/>
                <a:moveTo>
                  <a:pt x="220214" y="342029"/>
                </a:moveTo>
                <a:cubicBezTo>
                  <a:pt x="228242" y="342029"/>
                  <a:pt x="234751" y="335520"/>
                  <a:pt x="234751" y="327492"/>
                </a:cubicBezTo>
                <a:cubicBezTo>
                  <a:pt x="234751" y="319463"/>
                  <a:pt x="228242" y="312955"/>
                  <a:pt x="220214" y="312955"/>
                </a:cubicBezTo>
                <a:cubicBezTo>
                  <a:pt x="212185" y="312955"/>
                  <a:pt x="205676" y="319463"/>
                  <a:pt x="205676" y="327492"/>
                </a:cubicBezTo>
                <a:cubicBezTo>
                  <a:pt x="205676" y="335520"/>
                  <a:pt x="212185" y="342029"/>
                  <a:pt x="220214" y="342029"/>
                </a:cubicBezTo>
                <a:close/>
                <a:moveTo>
                  <a:pt x="168794" y="342029"/>
                </a:moveTo>
                <a:cubicBezTo>
                  <a:pt x="176822" y="342029"/>
                  <a:pt x="183331" y="335520"/>
                  <a:pt x="183331" y="327492"/>
                </a:cubicBezTo>
                <a:cubicBezTo>
                  <a:pt x="183331" y="319463"/>
                  <a:pt x="176822" y="312955"/>
                  <a:pt x="168794" y="312955"/>
                </a:cubicBezTo>
                <a:cubicBezTo>
                  <a:pt x="160765" y="312955"/>
                  <a:pt x="154257" y="319463"/>
                  <a:pt x="154257" y="327492"/>
                </a:cubicBezTo>
                <a:cubicBezTo>
                  <a:pt x="154257" y="335520"/>
                  <a:pt x="160765" y="342029"/>
                  <a:pt x="168794" y="342029"/>
                </a:cubicBezTo>
                <a:close/>
                <a:moveTo>
                  <a:pt x="117375" y="342029"/>
                </a:moveTo>
                <a:cubicBezTo>
                  <a:pt x="125404" y="342029"/>
                  <a:pt x="131912" y="335520"/>
                  <a:pt x="131912" y="327492"/>
                </a:cubicBezTo>
                <a:cubicBezTo>
                  <a:pt x="131912" y="319463"/>
                  <a:pt x="125404" y="312955"/>
                  <a:pt x="117375" y="312955"/>
                </a:cubicBezTo>
                <a:cubicBezTo>
                  <a:pt x="109346" y="312955"/>
                  <a:pt x="102838" y="319463"/>
                  <a:pt x="102838" y="327492"/>
                </a:cubicBezTo>
                <a:cubicBezTo>
                  <a:pt x="102838" y="335520"/>
                  <a:pt x="109346" y="342029"/>
                  <a:pt x="117375" y="342029"/>
                </a:cubicBezTo>
                <a:close/>
                <a:moveTo>
                  <a:pt x="65956" y="342029"/>
                </a:moveTo>
                <a:cubicBezTo>
                  <a:pt x="73985" y="342029"/>
                  <a:pt x="80493" y="335520"/>
                  <a:pt x="80493" y="327492"/>
                </a:cubicBezTo>
                <a:cubicBezTo>
                  <a:pt x="80493" y="319463"/>
                  <a:pt x="73985" y="312955"/>
                  <a:pt x="65956" y="312955"/>
                </a:cubicBezTo>
                <a:cubicBezTo>
                  <a:pt x="57928" y="312955"/>
                  <a:pt x="51419" y="319463"/>
                  <a:pt x="51419" y="327492"/>
                </a:cubicBezTo>
                <a:cubicBezTo>
                  <a:pt x="51419" y="335520"/>
                  <a:pt x="57928" y="342029"/>
                  <a:pt x="65956" y="342029"/>
                </a:cubicBezTo>
                <a:close/>
                <a:moveTo>
                  <a:pt x="14537" y="342029"/>
                </a:moveTo>
                <a:cubicBezTo>
                  <a:pt x="22566" y="342029"/>
                  <a:pt x="29074" y="335520"/>
                  <a:pt x="29074" y="327492"/>
                </a:cubicBezTo>
                <a:cubicBezTo>
                  <a:pt x="29074" y="319463"/>
                  <a:pt x="22566" y="312955"/>
                  <a:pt x="14537" y="312955"/>
                </a:cubicBezTo>
                <a:cubicBezTo>
                  <a:pt x="6509" y="312955"/>
                  <a:pt x="0" y="319463"/>
                  <a:pt x="0" y="327492"/>
                </a:cubicBezTo>
                <a:cubicBezTo>
                  <a:pt x="0" y="335520"/>
                  <a:pt x="6509" y="342029"/>
                  <a:pt x="14537" y="342029"/>
                </a:cubicBezTo>
                <a:close/>
                <a:moveTo>
                  <a:pt x="785817" y="394524"/>
                </a:moveTo>
                <a:cubicBezTo>
                  <a:pt x="793845" y="394524"/>
                  <a:pt x="800354" y="388015"/>
                  <a:pt x="800354" y="379986"/>
                </a:cubicBezTo>
                <a:cubicBezTo>
                  <a:pt x="800354" y="371958"/>
                  <a:pt x="793845" y="365449"/>
                  <a:pt x="785817" y="365449"/>
                </a:cubicBezTo>
                <a:cubicBezTo>
                  <a:pt x="777788" y="365449"/>
                  <a:pt x="771280" y="371958"/>
                  <a:pt x="771280" y="379986"/>
                </a:cubicBezTo>
                <a:cubicBezTo>
                  <a:pt x="771280" y="388015"/>
                  <a:pt x="777788" y="394524"/>
                  <a:pt x="785817" y="394524"/>
                </a:cubicBezTo>
                <a:close/>
                <a:moveTo>
                  <a:pt x="734401" y="394524"/>
                </a:moveTo>
                <a:cubicBezTo>
                  <a:pt x="742430" y="394524"/>
                  <a:pt x="748938" y="388015"/>
                  <a:pt x="748938" y="379986"/>
                </a:cubicBezTo>
                <a:cubicBezTo>
                  <a:pt x="748938" y="371958"/>
                  <a:pt x="742430" y="365449"/>
                  <a:pt x="734401" y="365449"/>
                </a:cubicBezTo>
                <a:cubicBezTo>
                  <a:pt x="726373" y="365449"/>
                  <a:pt x="719864" y="371958"/>
                  <a:pt x="719864" y="379986"/>
                </a:cubicBezTo>
                <a:cubicBezTo>
                  <a:pt x="719864" y="388015"/>
                  <a:pt x="726373" y="394524"/>
                  <a:pt x="734401" y="394524"/>
                </a:cubicBezTo>
                <a:close/>
                <a:moveTo>
                  <a:pt x="682983" y="394524"/>
                </a:moveTo>
                <a:cubicBezTo>
                  <a:pt x="691012" y="394524"/>
                  <a:pt x="697521" y="388015"/>
                  <a:pt x="697521" y="379986"/>
                </a:cubicBezTo>
                <a:cubicBezTo>
                  <a:pt x="697521" y="371958"/>
                  <a:pt x="691012" y="365449"/>
                  <a:pt x="682983" y="365449"/>
                </a:cubicBezTo>
                <a:cubicBezTo>
                  <a:pt x="674955" y="365449"/>
                  <a:pt x="668446" y="371958"/>
                  <a:pt x="668446" y="379986"/>
                </a:cubicBezTo>
                <a:cubicBezTo>
                  <a:pt x="668446" y="388015"/>
                  <a:pt x="674955" y="394524"/>
                  <a:pt x="682983" y="394524"/>
                </a:cubicBezTo>
                <a:close/>
                <a:moveTo>
                  <a:pt x="631565" y="394524"/>
                </a:moveTo>
                <a:cubicBezTo>
                  <a:pt x="639593" y="394524"/>
                  <a:pt x="646102" y="388015"/>
                  <a:pt x="646102" y="379986"/>
                </a:cubicBezTo>
                <a:cubicBezTo>
                  <a:pt x="646102" y="371958"/>
                  <a:pt x="639593" y="365449"/>
                  <a:pt x="631565" y="365449"/>
                </a:cubicBezTo>
                <a:cubicBezTo>
                  <a:pt x="623536" y="365449"/>
                  <a:pt x="617027" y="371958"/>
                  <a:pt x="617027" y="379986"/>
                </a:cubicBezTo>
                <a:cubicBezTo>
                  <a:pt x="617027" y="388015"/>
                  <a:pt x="623536" y="394524"/>
                  <a:pt x="631565" y="394524"/>
                </a:cubicBezTo>
                <a:close/>
                <a:moveTo>
                  <a:pt x="528726" y="394524"/>
                </a:moveTo>
                <a:cubicBezTo>
                  <a:pt x="536754" y="394524"/>
                  <a:pt x="543263" y="388015"/>
                  <a:pt x="543263" y="379986"/>
                </a:cubicBezTo>
                <a:cubicBezTo>
                  <a:pt x="543263" y="371958"/>
                  <a:pt x="536754" y="365449"/>
                  <a:pt x="528726" y="365449"/>
                </a:cubicBezTo>
                <a:cubicBezTo>
                  <a:pt x="520697" y="365449"/>
                  <a:pt x="514189" y="371958"/>
                  <a:pt x="514189" y="379986"/>
                </a:cubicBezTo>
                <a:cubicBezTo>
                  <a:pt x="514189" y="388015"/>
                  <a:pt x="520697" y="394524"/>
                  <a:pt x="528726" y="394524"/>
                </a:cubicBezTo>
                <a:close/>
                <a:moveTo>
                  <a:pt x="425888" y="394524"/>
                </a:moveTo>
                <a:cubicBezTo>
                  <a:pt x="433917" y="394524"/>
                  <a:pt x="440425" y="388015"/>
                  <a:pt x="440425" y="379986"/>
                </a:cubicBezTo>
                <a:cubicBezTo>
                  <a:pt x="440425" y="371958"/>
                  <a:pt x="433917" y="365449"/>
                  <a:pt x="425888" y="365449"/>
                </a:cubicBezTo>
                <a:cubicBezTo>
                  <a:pt x="417860" y="365449"/>
                  <a:pt x="411351" y="371958"/>
                  <a:pt x="411351" y="379986"/>
                </a:cubicBezTo>
                <a:cubicBezTo>
                  <a:pt x="411351" y="388015"/>
                  <a:pt x="417860" y="394524"/>
                  <a:pt x="425888" y="394524"/>
                </a:cubicBezTo>
                <a:close/>
                <a:moveTo>
                  <a:pt x="374469" y="394524"/>
                </a:moveTo>
                <a:cubicBezTo>
                  <a:pt x="382498" y="394524"/>
                  <a:pt x="389006" y="388015"/>
                  <a:pt x="389006" y="379986"/>
                </a:cubicBezTo>
                <a:cubicBezTo>
                  <a:pt x="389006" y="371958"/>
                  <a:pt x="382498" y="365449"/>
                  <a:pt x="374469" y="365449"/>
                </a:cubicBezTo>
                <a:cubicBezTo>
                  <a:pt x="366441" y="365449"/>
                  <a:pt x="359932" y="371958"/>
                  <a:pt x="359932" y="379986"/>
                </a:cubicBezTo>
                <a:cubicBezTo>
                  <a:pt x="359932" y="388015"/>
                  <a:pt x="366441" y="394524"/>
                  <a:pt x="374469" y="394524"/>
                </a:cubicBezTo>
                <a:close/>
                <a:moveTo>
                  <a:pt x="271633" y="394524"/>
                </a:moveTo>
                <a:cubicBezTo>
                  <a:pt x="279661" y="394524"/>
                  <a:pt x="286170" y="388015"/>
                  <a:pt x="286170" y="379986"/>
                </a:cubicBezTo>
                <a:cubicBezTo>
                  <a:pt x="286170" y="371958"/>
                  <a:pt x="279661" y="365449"/>
                  <a:pt x="271633" y="365449"/>
                </a:cubicBezTo>
                <a:cubicBezTo>
                  <a:pt x="263604" y="365449"/>
                  <a:pt x="257095" y="371958"/>
                  <a:pt x="257095" y="379986"/>
                </a:cubicBezTo>
                <a:cubicBezTo>
                  <a:pt x="257095" y="388015"/>
                  <a:pt x="263604" y="394524"/>
                  <a:pt x="271633" y="394524"/>
                </a:cubicBezTo>
                <a:close/>
                <a:moveTo>
                  <a:pt x="168794" y="394524"/>
                </a:moveTo>
                <a:cubicBezTo>
                  <a:pt x="176822" y="394524"/>
                  <a:pt x="183331" y="388015"/>
                  <a:pt x="183331" y="379986"/>
                </a:cubicBezTo>
                <a:cubicBezTo>
                  <a:pt x="183331" y="371958"/>
                  <a:pt x="176822" y="365449"/>
                  <a:pt x="168794" y="365449"/>
                </a:cubicBezTo>
                <a:cubicBezTo>
                  <a:pt x="160765" y="365449"/>
                  <a:pt x="154257" y="371958"/>
                  <a:pt x="154257" y="379986"/>
                </a:cubicBezTo>
                <a:cubicBezTo>
                  <a:pt x="154257" y="388015"/>
                  <a:pt x="160765" y="394524"/>
                  <a:pt x="168794" y="394524"/>
                </a:cubicBezTo>
                <a:close/>
                <a:moveTo>
                  <a:pt x="117375" y="394524"/>
                </a:moveTo>
                <a:cubicBezTo>
                  <a:pt x="125404" y="394524"/>
                  <a:pt x="131912" y="388015"/>
                  <a:pt x="131912" y="379986"/>
                </a:cubicBezTo>
                <a:cubicBezTo>
                  <a:pt x="131912" y="371958"/>
                  <a:pt x="125404" y="365449"/>
                  <a:pt x="117375" y="365449"/>
                </a:cubicBezTo>
                <a:cubicBezTo>
                  <a:pt x="109346" y="365449"/>
                  <a:pt x="102838" y="371958"/>
                  <a:pt x="102838" y="379986"/>
                </a:cubicBezTo>
                <a:cubicBezTo>
                  <a:pt x="102838" y="388015"/>
                  <a:pt x="109346" y="394524"/>
                  <a:pt x="117375" y="394524"/>
                </a:cubicBezTo>
                <a:close/>
                <a:moveTo>
                  <a:pt x="65956" y="394524"/>
                </a:moveTo>
                <a:cubicBezTo>
                  <a:pt x="73985" y="394524"/>
                  <a:pt x="80493" y="388015"/>
                  <a:pt x="80493" y="379986"/>
                </a:cubicBezTo>
                <a:cubicBezTo>
                  <a:pt x="80493" y="371958"/>
                  <a:pt x="73985" y="365449"/>
                  <a:pt x="65956" y="365449"/>
                </a:cubicBezTo>
                <a:cubicBezTo>
                  <a:pt x="57928" y="365449"/>
                  <a:pt x="51419" y="371958"/>
                  <a:pt x="51419" y="379986"/>
                </a:cubicBezTo>
                <a:cubicBezTo>
                  <a:pt x="51419" y="388015"/>
                  <a:pt x="57928" y="394524"/>
                  <a:pt x="65956" y="394524"/>
                </a:cubicBezTo>
                <a:close/>
                <a:moveTo>
                  <a:pt x="14537" y="394524"/>
                </a:moveTo>
                <a:cubicBezTo>
                  <a:pt x="22566" y="394524"/>
                  <a:pt x="29074" y="388015"/>
                  <a:pt x="29074" y="379986"/>
                </a:cubicBezTo>
                <a:cubicBezTo>
                  <a:pt x="29074" y="371958"/>
                  <a:pt x="22566" y="365449"/>
                  <a:pt x="14537" y="365449"/>
                </a:cubicBezTo>
                <a:cubicBezTo>
                  <a:pt x="6509" y="365449"/>
                  <a:pt x="0" y="371958"/>
                  <a:pt x="0" y="379986"/>
                </a:cubicBezTo>
                <a:cubicBezTo>
                  <a:pt x="0" y="388015"/>
                  <a:pt x="6509" y="394524"/>
                  <a:pt x="14537" y="394524"/>
                </a:cubicBezTo>
                <a:close/>
                <a:moveTo>
                  <a:pt x="785817" y="449039"/>
                </a:moveTo>
                <a:cubicBezTo>
                  <a:pt x="793845" y="449039"/>
                  <a:pt x="800354" y="442530"/>
                  <a:pt x="800354" y="434502"/>
                </a:cubicBezTo>
                <a:cubicBezTo>
                  <a:pt x="800354" y="426473"/>
                  <a:pt x="793845" y="419965"/>
                  <a:pt x="785817" y="419965"/>
                </a:cubicBezTo>
                <a:cubicBezTo>
                  <a:pt x="777788" y="419965"/>
                  <a:pt x="771280" y="426473"/>
                  <a:pt x="771280" y="434502"/>
                </a:cubicBezTo>
                <a:cubicBezTo>
                  <a:pt x="771280" y="442530"/>
                  <a:pt x="777788" y="449039"/>
                  <a:pt x="785817" y="449039"/>
                </a:cubicBezTo>
                <a:close/>
                <a:moveTo>
                  <a:pt x="734401" y="449039"/>
                </a:moveTo>
                <a:cubicBezTo>
                  <a:pt x="742430" y="449039"/>
                  <a:pt x="748938" y="442530"/>
                  <a:pt x="748938" y="434502"/>
                </a:cubicBezTo>
                <a:cubicBezTo>
                  <a:pt x="748938" y="426473"/>
                  <a:pt x="742430" y="419965"/>
                  <a:pt x="734401" y="419965"/>
                </a:cubicBezTo>
                <a:cubicBezTo>
                  <a:pt x="726373" y="419965"/>
                  <a:pt x="719864" y="426473"/>
                  <a:pt x="719864" y="434502"/>
                </a:cubicBezTo>
                <a:cubicBezTo>
                  <a:pt x="719864" y="442530"/>
                  <a:pt x="726373" y="449039"/>
                  <a:pt x="734401" y="449039"/>
                </a:cubicBezTo>
                <a:close/>
                <a:moveTo>
                  <a:pt x="631565" y="449039"/>
                </a:moveTo>
                <a:cubicBezTo>
                  <a:pt x="639593" y="449039"/>
                  <a:pt x="646102" y="442530"/>
                  <a:pt x="646102" y="434502"/>
                </a:cubicBezTo>
                <a:cubicBezTo>
                  <a:pt x="646102" y="426473"/>
                  <a:pt x="639593" y="419965"/>
                  <a:pt x="631565" y="419965"/>
                </a:cubicBezTo>
                <a:cubicBezTo>
                  <a:pt x="623536" y="419965"/>
                  <a:pt x="617027" y="426473"/>
                  <a:pt x="617027" y="434502"/>
                </a:cubicBezTo>
                <a:cubicBezTo>
                  <a:pt x="617027" y="442530"/>
                  <a:pt x="623536" y="449039"/>
                  <a:pt x="631565" y="449039"/>
                </a:cubicBezTo>
                <a:close/>
                <a:moveTo>
                  <a:pt x="374469" y="449039"/>
                </a:moveTo>
                <a:cubicBezTo>
                  <a:pt x="382498" y="449039"/>
                  <a:pt x="389006" y="442530"/>
                  <a:pt x="389006" y="434502"/>
                </a:cubicBezTo>
                <a:cubicBezTo>
                  <a:pt x="389006" y="426473"/>
                  <a:pt x="382498" y="419965"/>
                  <a:pt x="374469" y="419965"/>
                </a:cubicBezTo>
                <a:cubicBezTo>
                  <a:pt x="366441" y="419965"/>
                  <a:pt x="359932" y="426473"/>
                  <a:pt x="359932" y="434502"/>
                </a:cubicBezTo>
                <a:cubicBezTo>
                  <a:pt x="359932" y="442530"/>
                  <a:pt x="366441" y="449039"/>
                  <a:pt x="374469" y="449039"/>
                </a:cubicBezTo>
                <a:close/>
                <a:moveTo>
                  <a:pt x="271633" y="449039"/>
                </a:moveTo>
                <a:cubicBezTo>
                  <a:pt x="279661" y="449039"/>
                  <a:pt x="286170" y="442530"/>
                  <a:pt x="286170" y="434502"/>
                </a:cubicBezTo>
                <a:cubicBezTo>
                  <a:pt x="286170" y="426473"/>
                  <a:pt x="279661" y="419965"/>
                  <a:pt x="271633" y="419965"/>
                </a:cubicBezTo>
                <a:cubicBezTo>
                  <a:pt x="263604" y="419965"/>
                  <a:pt x="257095" y="426473"/>
                  <a:pt x="257095" y="434502"/>
                </a:cubicBezTo>
                <a:cubicBezTo>
                  <a:pt x="257095" y="442530"/>
                  <a:pt x="263604" y="449039"/>
                  <a:pt x="271633" y="449039"/>
                </a:cubicBezTo>
                <a:close/>
                <a:moveTo>
                  <a:pt x="168794" y="449039"/>
                </a:moveTo>
                <a:cubicBezTo>
                  <a:pt x="176822" y="449039"/>
                  <a:pt x="183331" y="442530"/>
                  <a:pt x="183331" y="434502"/>
                </a:cubicBezTo>
                <a:cubicBezTo>
                  <a:pt x="183331" y="426473"/>
                  <a:pt x="176822" y="419965"/>
                  <a:pt x="168794" y="419965"/>
                </a:cubicBezTo>
                <a:cubicBezTo>
                  <a:pt x="160765" y="419965"/>
                  <a:pt x="154257" y="426473"/>
                  <a:pt x="154257" y="434502"/>
                </a:cubicBezTo>
                <a:cubicBezTo>
                  <a:pt x="154257" y="442530"/>
                  <a:pt x="160765" y="449039"/>
                  <a:pt x="168794" y="449039"/>
                </a:cubicBezTo>
                <a:close/>
                <a:moveTo>
                  <a:pt x="65956" y="449039"/>
                </a:moveTo>
                <a:cubicBezTo>
                  <a:pt x="73985" y="449039"/>
                  <a:pt x="80493" y="442530"/>
                  <a:pt x="80493" y="434502"/>
                </a:cubicBezTo>
                <a:cubicBezTo>
                  <a:pt x="80493" y="426473"/>
                  <a:pt x="73985" y="419965"/>
                  <a:pt x="65956" y="419965"/>
                </a:cubicBezTo>
                <a:cubicBezTo>
                  <a:pt x="57928" y="419965"/>
                  <a:pt x="51419" y="426473"/>
                  <a:pt x="51419" y="434502"/>
                </a:cubicBezTo>
                <a:cubicBezTo>
                  <a:pt x="51419" y="442530"/>
                  <a:pt x="57928" y="449039"/>
                  <a:pt x="65956" y="449039"/>
                </a:cubicBezTo>
                <a:close/>
                <a:moveTo>
                  <a:pt x="14537" y="449039"/>
                </a:moveTo>
                <a:cubicBezTo>
                  <a:pt x="22566" y="449039"/>
                  <a:pt x="29074" y="442530"/>
                  <a:pt x="29074" y="434502"/>
                </a:cubicBezTo>
                <a:cubicBezTo>
                  <a:pt x="29074" y="426473"/>
                  <a:pt x="22566" y="419965"/>
                  <a:pt x="14537" y="419965"/>
                </a:cubicBezTo>
                <a:cubicBezTo>
                  <a:pt x="6509" y="419965"/>
                  <a:pt x="0" y="426473"/>
                  <a:pt x="0" y="434502"/>
                </a:cubicBezTo>
                <a:cubicBezTo>
                  <a:pt x="0" y="442530"/>
                  <a:pt x="6509" y="449039"/>
                  <a:pt x="14537" y="449039"/>
                </a:cubicBezTo>
                <a:close/>
                <a:moveTo>
                  <a:pt x="734401" y="499515"/>
                </a:moveTo>
                <a:cubicBezTo>
                  <a:pt x="742430" y="499515"/>
                  <a:pt x="748938" y="493007"/>
                  <a:pt x="748938" y="484978"/>
                </a:cubicBezTo>
                <a:cubicBezTo>
                  <a:pt x="748938" y="476950"/>
                  <a:pt x="742430" y="470441"/>
                  <a:pt x="734401" y="470441"/>
                </a:cubicBezTo>
                <a:cubicBezTo>
                  <a:pt x="726373" y="470441"/>
                  <a:pt x="719864" y="476950"/>
                  <a:pt x="719864" y="484978"/>
                </a:cubicBezTo>
                <a:cubicBezTo>
                  <a:pt x="719864" y="493007"/>
                  <a:pt x="726373" y="499515"/>
                  <a:pt x="734401" y="499515"/>
                </a:cubicBezTo>
                <a:close/>
                <a:moveTo>
                  <a:pt x="631565" y="499515"/>
                </a:moveTo>
                <a:cubicBezTo>
                  <a:pt x="639593" y="499515"/>
                  <a:pt x="646102" y="493007"/>
                  <a:pt x="646102" y="484978"/>
                </a:cubicBezTo>
                <a:cubicBezTo>
                  <a:pt x="646102" y="476950"/>
                  <a:pt x="639593" y="470441"/>
                  <a:pt x="631565" y="470441"/>
                </a:cubicBezTo>
                <a:cubicBezTo>
                  <a:pt x="623536" y="470441"/>
                  <a:pt x="617027" y="476950"/>
                  <a:pt x="617027" y="484978"/>
                </a:cubicBezTo>
                <a:cubicBezTo>
                  <a:pt x="617027" y="493007"/>
                  <a:pt x="623536" y="499515"/>
                  <a:pt x="631565" y="499515"/>
                </a:cubicBezTo>
                <a:close/>
                <a:moveTo>
                  <a:pt x="374469" y="499515"/>
                </a:moveTo>
                <a:cubicBezTo>
                  <a:pt x="382498" y="499515"/>
                  <a:pt x="389006" y="493007"/>
                  <a:pt x="389006" y="484978"/>
                </a:cubicBezTo>
                <a:cubicBezTo>
                  <a:pt x="389006" y="476950"/>
                  <a:pt x="382498" y="470441"/>
                  <a:pt x="374469" y="470441"/>
                </a:cubicBezTo>
                <a:cubicBezTo>
                  <a:pt x="366441" y="470441"/>
                  <a:pt x="359932" y="476950"/>
                  <a:pt x="359932" y="484978"/>
                </a:cubicBezTo>
                <a:cubicBezTo>
                  <a:pt x="359932" y="493007"/>
                  <a:pt x="366441" y="499515"/>
                  <a:pt x="374469" y="499515"/>
                </a:cubicBezTo>
                <a:close/>
                <a:moveTo>
                  <a:pt x="168794" y="499515"/>
                </a:moveTo>
                <a:cubicBezTo>
                  <a:pt x="176822" y="499515"/>
                  <a:pt x="183331" y="493007"/>
                  <a:pt x="183331" y="484978"/>
                </a:cubicBezTo>
                <a:cubicBezTo>
                  <a:pt x="183331" y="476950"/>
                  <a:pt x="176822" y="470441"/>
                  <a:pt x="168794" y="470441"/>
                </a:cubicBezTo>
                <a:cubicBezTo>
                  <a:pt x="160765" y="470441"/>
                  <a:pt x="154257" y="476950"/>
                  <a:pt x="154257" y="484978"/>
                </a:cubicBezTo>
                <a:cubicBezTo>
                  <a:pt x="154257" y="493007"/>
                  <a:pt x="160765" y="499515"/>
                  <a:pt x="168794" y="499515"/>
                </a:cubicBezTo>
                <a:close/>
                <a:moveTo>
                  <a:pt x="14537" y="499515"/>
                </a:moveTo>
                <a:cubicBezTo>
                  <a:pt x="22566" y="499515"/>
                  <a:pt x="29074" y="493007"/>
                  <a:pt x="29074" y="484978"/>
                </a:cubicBezTo>
                <a:cubicBezTo>
                  <a:pt x="29074" y="476950"/>
                  <a:pt x="22566" y="470441"/>
                  <a:pt x="14537" y="470441"/>
                </a:cubicBezTo>
                <a:cubicBezTo>
                  <a:pt x="6509" y="470441"/>
                  <a:pt x="0" y="476950"/>
                  <a:pt x="0" y="484978"/>
                </a:cubicBezTo>
                <a:cubicBezTo>
                  <a:pt x="0" y="493007"/>
                  <a:pt x="6509" y="499515"/>
                  <a:pt x="14537" y="499515"/>
                </a:cubicBezTo>
                <a:close/>
                <a:moveTo>
                  <a:pt x="734401" y="552010"/>
                </a:moveTo>
                <a:cubicBezTo>
                  <a:pt x="742430" y="552010"/>
                  <a:pt x="748938" y="545501"/>
                  <a:pt x="748938" y="537473"/>
                </a:cubicBezTo>
                <a:cubicBezTo>
                  <a:pt x="748938" y="529444"/>
                  <a:pt x="742430" y="522935"/>
                  <a:pt x="734401" y="522935"/>
                </a:cubicBezTo>
                <a:cubicBezTo>
                  <a:pt x="726373" y="522935"/>
                  <a:pt x="719864" y="529444"/>
                  <a:pt x="719864" y="537473"/>
                </a:cubicBezTo>
                <a:cubicBezTo>
                  <a:pt x="719864" y="545501"/>
                  <a:pt x="726373" y="552010"/>
                  <a:pt x="734401" y="552010"/>
                </a:cubicBezTo>
                <a:close/>
                <a:moveTo>
                  <a:pt x="374469" y="552010"/>
                </a:moveTo>
                <a:cubicBezTo>
                  <a:pt x="382498" y="552010"/>
                  <a:pt x="389006" y="545501"/>
                  <a:pt x="389006" y="537473"/>
                </a:cubicBezTo>
                <a:cubicBezTo>
                  <a:pt x="389006" y="529444"/>
                  <a:pt x="382498" y="522935"/>
                  <a:pt x="374469" y="522935"/>
                </a:cubicBezTo>
                <a:cubicBezTo>
                  <a:pt x="366441" y="522935"/>
                  <a:pt x="359932" y="529444"/>
                  <a:pt x="359932" y="537473"/>
                </a:cubicBezTo>
                <a:cubicBezTo>
                  <a:pt x="359932" y="545501"/>
                  <a:pt x="366441" y="552010"/>
                  <a:pt x="374469" y="552010"/>
                </a:cubicBezTo>
                <a:close/>
              </a:path>
            </a:pathLst>
          </a:cu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noAutofit/>
          </a:bodyPr>
          <a:lstStyle/>
          <a:p>
            <a:pPr defTabSz="914126" eaLnBrk="0" hangingPunct="0"/>
            <a:endParaRPr lang="en-US" dirty="0" err="1">
              <a:latin typeface="Calibri" pitchFamily="34" charset="0"/>
            </a:endParaRPr>
          </a:p>
        </p:txBody>
      </p:sp>
      <p:sp>
        <p:nvSpPr>
          <p:cNvPr id="334" name="Freeform 333"/>
          <p:cNvSpPr/>
          <p:nvPr/>
        </p:nvSpPr>
        <p:spPr bwMode="auto">
          <a:xfrm flipV="1">
            <a:off x="7727666" y="2688529"/>
            <a:ext cx="800146" cy="551866"/>
          </a:xfrm>
          <a:custGeom>
            <a:avLst/>
            <a:gdLst>
              <a:gd name="connsiteX0" fmla="*/ 785817 w 800354"/>
              <a:gd name="connsiteY0" fmla="*/ 29075 h 552010"/>
              <a:gd name="connsiteX1" fmla="*/ 800354 w 800354"/>
              <a:gd name="connsiteY1" fmla="*/ 14537 h 552010"/>
              <a:gd name="connsiteX2" fmla="*/ 785817 w 800354"/>
              <a:gd name="connsiteY2" fmla="*/ 0 h 552010"/>
              <a:gd name="connsiteX3" fmla="*/ 771280 w 800354"/>
              <a:gd name="connsiteY3" fmla="*/ 14537 h 552010"/>
              <a:gd name="connsiteX4" fmla="*/ 785817 w 800354"/>
              <a:gd name="connsiteY4" fmla="*/ 29075 h 552010"/>
              <a:gd name="connsiteX5" fmla="*/ 734401 w 800354"/>
              <a:gd name="connsiteY5" fmla="*/ 29075 h 552010"/>
              <a:gd name="connsiteX6" fmla="*/ 748938 w 800354"/>
              <a:gd name="connsiteY6" fmla="*/ 14537 h 552010"/>
              <a:gd name="connsiteX7" fmla="*/ 734401 w 800354"/>
              <a:gd name="connsiteY7" fmla="*/ 0 h 552010"/>
              <a:gd name="connsiteX8" fmla="*/ 719864 w 800354"/>
              <a:gd name="connsiteY8" fmla="*/ 14537 h 552010"/>
              <a:gd name="connsiteX9" fmla="*/ 734401 w 800354"/>
              <a:gd name="connsiteY9" fmla="*/ 29075 h 552010"/>
              <a:gd name="connsiteX10" fmla="*/ 682983 w 800354"/>
              <a:gd name="connsiteY10" fmla="*/ 29075 h 552010"/>
              <a:gd name="connsiteX11" fmla="*/ 697521 w 800354"/>
              <a:gd name="connsiteY11" fmla="*/ 14537 h 552010"/>
              <a:gd name="connsiteX12" fmla="*/ 682983 w 800354"/>
              <a:gd name="connsiteY12" fmla="*/ 0 h 552010"/>
              <a:gd name="connsiteX13" fmla="*/ 668446 w 800354"/>
              <a:gd name="connsiteY13" fmla="*/ 14537 h 552010"/>
              <a:gd name="connsiteX14" fmla="*/ 682983 w 800354"/>
              <a:gd name="connsiteY14" fmla="*/ 29075 h 552010"/>
              <a:gd name="connsiteX15" fmla="*/ 631565 w 800354"/>
              <a:gd name="connsiteY15" fmla="*/ 29075 h 552010"/>
              <a:gd name="connsiteX16" fmla="*/ 646102 w 800354"/>
              <a:gd name="connsiteY16" fmla="*/ 14537 h 552010"/>
              <a:gd name="connsiteX17" fmla="*/ 631565 w 800354"/>
              <a:gd name="connsiteY17" fmla="*/ 0 h 552010"/>
              <a:gd name="connsiteX18" fmla="*/ 617027 w 800354"/>
              <a:gd name="connsiteY18" fmla="*/ 14537 h 552010"/>
              <a:gd name="connsiteX19" fmla="*/ 631565 w 800354"/>
              <a:gd name="connsiteY19" fmla="*/ 29075 h 552010"/>
              <a:gd name="connsiteX20" fmla="*/ 580146 w 800354"/>
              <a:gd name="connsiteY20" fmla="*/ 29075 h 552010"/>
              <a:gd name="connsiteX21" fmla="*/ 594683 w 800354"/>
              <a:gd name="connsiteY21" fmla="*/ 14537 h 552010"/>
              <a:gd name="connsiteX22" fmla="*/ 580146 w 800354"/>
              <a:gd name="connsiteY22" fmla="*/ 0 h 552010"/>
              <a:gd name="connsiteX23" fmla="*/ 565608 w 800354"/>
              <a:gd name="connsiteY23" fmla="*/ 14537 h 552010"/>
              <a:gd name="connsiteX24" fmla="*/ 580146 w 800354"/>
              <a:gd name="connsiteY24" fmla="*/ 29075 h 552010"/>
              <a:gd name="connsiteX25" fmla="*/ 528726 w 800354"/>
              <a:gd name="connsiteY25" fmla="*/ 29075 h 552010"/>
              <a:gd name="connsiteX26" fmla="*/ 543263 w 800354"/>
              <a:gd name="connsiteY26" fmla="*/ 14537 h 552010"/>
              <a:gd name="connsiteX27" fmla="*/ 528726 w 800354"/>
              <a:gd name="connsiteY27" fmla="*/ 0 h 552010"/>
              <a:gd name="connsiteX28" fmla="*/ 514189 w 800354"/>
              <a:gd name="connsiteY28" fmla="*/ 14537 h 552010"/>
              <a:gd name="connsiteX29" fmla="*/ 528726 w 800354"/>
              <a:gd name="connsiteY29" fmla="*/ 29075 h 552010"/>
              <a:gd name="connsiteX30" fmla="*/ 477307 w 800354"/>
              <a:gd name="connsiteY30" fmla="*/ 29075 h 552010"/>
              <a:gd name="connsiteX31" fmla="*/ 491844 w 800354"/>
              <a:gd name="connsiteY31" fmla="*/ 14537 h 552010"/>
              <a:gd name="connsiteX32" fmla="*/ 477307 w 800354"/>
              <a:gd name="connsiteY32" fmla="*/ 0 h 552010"/>
              <a:gd name="connsiteX33" fmla="*/ 462770 w 800354"/>
              <a:gd name="connsiteY33" fmla="*/ 14537 h 552010"/>
              <a:gd name="connsiteX34" fmla="*/ 477307 w 800354"/>
              <a:gd name="connsiteY34" fmla="*/ 29075 h 552010"/>
              <a:gd name="connsiteX35" fmla="*/ 425888 w 800354"/>
              <a:gd name="connsiteY35" fmla="*/ 29075 h 552010"/>
              <a:gd name="connsiteX36" fmla="*/ 440425 w 800354"/>
              <a:gd name="connsiteY36" fmla="*/ 14537 h 552010"/>
              <a:gd name="connsiteX37" fmla="*/ 425888 w 800354"/>
              <a:gd name="connsiteY37" fmla="*/ 0 h 552010"/>
              <a:gd name="connsiteX38" fmla="*/ 411351 w 800354"/>
              <a:gd name="connsiteY38" fmla="*/ 14537 h 552010"/>
              <a:gd name="connsiteX39" fmla="*/ 425888 w 800354"/>
              <a:gd name="connsiteY39" fmla="*/ 29075 h 552010"/>
              <a:gd name="connsiteX40" fmla="*/ 374469 w 800354"/>
              <a:gd name="connsiteY40" fmla="*/ 29075 h 552010"/>
              <a:gd name="connsiteX41" fmla="*/ 389006 w 800354"/>
              <a:gd name="connsiteY41" fmla="*/ 14537 h 552010"/>
              <a:gd name="connsiteX42" fmla="*/ 374469 w 800354"/>
              <a:gd name="connsiteY42" fmla="*/ 0 h 552010"/>
              <a:gd name="connsiteX43" fmla="*/ 359932 w 800354"/>
              <a:gd name="connsiteY43" fmla="*/ 14537 h 552010"/>
              <a:gd name="connsiteX44" fmla="*/ 374469 w 800354"/>
              <a:gd name="connsiteY44" fmla="*/ 29075 h 552010"/>
              <a:gd name="connsiteX45" fmla="*/ 323051 w 800354"/>
              <a:gd name="connsiteY45" fmla="*/ 29075 h 552010"/>
              <a:gd name="connsiteX46" fmla="*/ 337589 w 800354"/>
              <a:gd name="connsiteY46" fmla="*/ 14537 h 552010"/>
              <a:gd name="connsiteX47" fmla="*/ 323051 w 800354"/>
              <a:gd name="connsiteY47" fmla="*/ 0 h 552010"/>
              <a:gd name="connsiteX48" fmla="*/ 308514 w 800354"/>
              <a:gd name="connsiteY48" fmla="*/ 14537 h 552010"/>
              <a:gd name="connsiteX49" fmla="*/ 323051 w 800354"/>
              <a:gd name="connsiteY49" fmla="*/ 29075 h 552010"/>
              <a:gd name="connsiteX50" fmla="*/ 271633 w 800354"/>
              <a:gd name="connsiteY50" fmla="*/ 29075 h 552010"/>
              <a:gd name="connsiteX51" fmla="*/ 286170 w 800354"/>
              <a:gd name="connsiteY51" fmla="*/ 14537 h 552010"/>
              <a:gd name="connsiteX52" fmla="*/ 271633 w 800354"/>
              <a:gd name="connsiteY52" fmla="*/ 0 h 552010"/>
              <a:gd name="connsiteX53" fmla="*/ 257095 w 800354"/>
              <a:gd name="connsiteY53" fmla="*/ 14537 h 552010"/>
              <a:gd name="connsiteX54" fmla="*/ 271633 w 800354"/>
              <a:gd name="connsiteY54" fmla="*/ 29075 h 552010"/>
              <a:gd name="connsiteX55" fmla="*/ 220214 w 800354"/>
              <a:gd name="connsiteY55" fmla="*/ 29075 h 552010"/>
              <a:gd name="connsiteX56" fmla="*/ 234751 w 800354"/>
              <a:gd name="connsiteY56" fmla="*/ 14537 h 552010"/>
              <a:gd name="connsiteX57" fmla="*/ 220214 w 800354"/>
              <a:gd name="connsiteY57" fmla="*/ 0 h 552010"/>
              <a:gd name="connsiteX58" fmla="*/ 205676 w 800354"/>
              <a:gd name="connsiteY58" fmla="*/ 14537 h 552010"/>
              <a:gd name="connsiteX59" fmla="*/ 220214 w 800354"/>
              <a:gd name="connsiteY59" fmla="*/ 29075 h 552010"/>
              <a:gd name="connsiteX60" fmla="*/ 168794 w 800354"/>
              <a:gd name="connsiteY60" fmla="*/ 29075 h 552010"/>
              <a:gd name="connsiteX61" fmla="*/ 183331 w 800354"/>
              <a:gd name="connsiteY61" fmla="*/ 14537 h 552010"/>
              <a:gd name="connsiteX62" fmla="*/ 168794 w 800354"/>
              <a:gd name="connsiteY62" fmla="*/ 0 h 552010"/>
              <a:gd name="connsiteX63" fmla="*/ 154257 w 800354"/>
              <a:gd name="connsiteY63" fmla="*/ 14537 h 552010"/>
              <a:gd name="connsiteX64" fmla="*/ 168794 w 800354"/>
              <a:gd name="connsiteY64" fmla="*/ 29075 h 552010"/>
              <a:gd name="connsiteX65" fmla="*/ 117375 w 800354"/>
              <a:gd name="connsiteY65" fmla="*/ 29075 h 552010"/>
              <a:gd name="connsiteX66" fmla="*/ 131912 w 800354"/>
              <a:gd name="connsiteY66" fmla="*/ 14537 h 552010"/>
              <a:gd name="connsiteX67" fmla="*/ 117375 w 800354"/>
              <a:gd name="connsiteY67" fmla="*/ 0 h 552010"/>
              <a:gd name="connsiteX68" fmla="*/ 102838 w 800354"/>
              <a:gd name="connsiteY68" fmla="*/ 14537 h 552010"/>
              <a:gd name="connsiteX69" fmla="*/ 117375 w 800354"/>
              <a:gd name="connsiteY69" fmla="*/ 29075 h 552010"/>
              <a:gd name="connsiteX70" fmla="*/ 65956 w 800354"/>
              <a:gd name="connsiteY70" fmla="*/ 29075 h 552010"/>
              <a:gd name="connsiteX71" fmla="*/ 80493 w 800354"/>
              <a:gd name="connsiteY71" fmla="*/ 14537 h 552010"/>
              <a:gd name="connsiteX72" fmla="*/ 65956 w 800354"/>
              <a:gd name="connsiteY72" fmla="*/ 0 h 552010"/>
              <a:gd name="connsiteX73" fmla="*/ 51419 w 800354"/>
              <a:gd name="connsiteY73" fmla="*/ 14537 h 552010"/>
              <a:gd name="connsiteX74" fmla="*/ 65956 w 800354"/>
              <a:gd name="connsiteY74" fmla="*/ 29075 h 552010"/>
              <a:gd name="connsiteX75" fmla="*/ 14537 w 800354"/>
              <a:gd name="connsiteY75" fmla="*/ 29075 h 552010"/>
              <a:gd name="connsiteX76" fmla="*/ 29074 w 800354"/>
              <a:gd name="connsiteY76" fmla="*/ 14537 h 552010"/>
              <a:gd name="connsiteX77" fmla="*/ 14537 w 800354"/>
              <a:gd name="connsiteY77" fmla="*/ 0 h 552010"/>
              <a:gd name="connsiteX78" fmla="*/ 0 w 800354"/>
              <a:gd name="connsiteY78" fmla="*/ 14537 h 552010"/>
              <a:gd name="connsiteX79" fmla="*/ 14537 w 800354"/>
              <a:gd name="connsiteY79" fmla="*/ 29075 h 552010"/>
              <a:gd name="connsiteX80" fmla="*/ 785817 w 800354"/>
              <a:gd name="connsiteY80" fmla="*/ 81571 h 552010"/>
              <a:gd name="connsiteX81" fmla="*/ 800354 w 800354"/>
              <a:gd name="connsiteY81" fmla="*/ 67034 h 552010"/>
              <a:gd name="connsiteX82" fmla="*/ 785817 w 800354"/>
              <a:gd name="connsiteY82" fmla="*/ 52497 h 552010"/>
              <a:gd name="connsiteX83" fmla="*/ 771280 w 800354"/>
              <a:gd name="connsiteY83" fmla="*/ 67034 h 552010"/>
              <a:gd name="connsiteX84" fmla="*/ 785817 w 800354"/>
              <a:gd name="connsiteY84" fmla="*/ 81571 h 552010"/>
              <a:gd name="connsiteX85" fmla="*/ 734401 w 800354"/>
              <a:gd name="connsiteY85" fmla="*/ 81571 h 552010"/>
              <a:gd name="connsiteX86" fmla="*/ 748938 w 800354"/>
              <a:gd name="connsiteY86" fmla="*/ 67034 h 552010"/>
              <a:gd name="connsiteX87" fmla="*/ 734401 w 800354"/>
              <a:gd name="connsiteY87" fmla="*/ 52497 h 552010"/>
              <a:gd name="connsiteX88" fmla="*/ 719864 w 800354"/>
              <a:gd name="connsiteY88" fmla="*/ 67034 h 552010"/>
              <a:gd name="connsiteX89" fmla="*/ 734401 w 800354"/>
              <a:gd name="connsiteY89" fmla="*/ 81571 h 552010"/>
              <a:gd name="connsiteX90" fmla="*/ 682983 w 800354"/>
              <a:gd name="connsiteY90" fmla="*/ 81571 h 552010"/>
              <a:gd name="connsiteX91" fmla="*/ 697521 w 800354"/>
              <a:gd name="connsiteY91" fmla="*/ 67034 h 552010"/>
              <a:gd name="connsiteX92" fmla="*/ 682983 w 800354"/>
              <a:gd name="connsiteY92" fmla="*/ 52497 h 552010"/>
              <a:gd name="connsiteX93" fmla="*/ 668446 w 800354"/>
              <a:gd name="connsiteY93" fmla="*/ 67034 h 552010"/>
              <a:gd name="connsiteX94" fmla="*/ 682983 w 800354"/>
              <a:gd name="connsiteY94" fmla="*/ 81571 h 552010"/>
              <a:gd name="connsiteX95" fmla="*/ 631565 w 800354"/>
              <a:gd name="connsiteY95" fmla="*/ 81571 h 552010"/>
              <a:gd name="connsiteX96" fmla="*/ 646102 w 800354"/>
              <a:gd name="connsiteY96" fmla="*/ 67034 h 552010"/>
              <a:gd name="connsiteX97" fmla="*/ 631565 w 800354"/>
              <a:gd name="connsiteY97" fmla="*/ 52497 h 552010"/>
              <a:gd name="connsiteX98" fmla="*/ 617027 w 800354"/>
              <a:gd name="connsiteY98" fmla="*/ 67034 h 552010"/>
              <a:gd name="connsiteX99" fmla="*/ 631565 w 800354"/>
              <a:gd name="connsiteY99" fmla="*/ 81571 h 552010"/>
              <a:gd name="connsiteX100" fmla="*/ 580146 w 800354"/>
              <a:gd name="connsiteY100" fmla="*/ 81571 h 552010"/>
              <a:gd name="connsiteX101" fmla="*/ 594683 w 800354"/>
              <a:gd name="connsiteY101" fmla="*/ 67034 h 552010"/>
              <a:gd name="connsiteX102" fmla="*/ 580146 w 800354"/>
              <a:gd name="connsiteY102" fmla="*/ 52497 h 552010"/>
              <a:gd name="connsiteX103" fmla="*/ 565608 w 800354"/>
              <a:gd name="connsiteY103" fmla="*/ 67034 h 552010"/>
              <a:gd name="connsiteX104" fmla="*/ 580146 w 800354"/>
              <a:gd name="connsiteY104" fmla="*/ 81571 h 552010"/>
              <a:gd name="connsiteX105" fmla="*/ 528726 w 800354"/>
              <a:gd name="connsiteY105" fmla="*/ 81571 h 552010"/>
              <a:gd name="connsiteX106" fmla="*/ 543263 w 800354"/>
              <a:gd name="connsiteY106" fmla="*/ 67034 h 552010"/>
              <a:gd name="connsiteX107" fmla="*/ 528726 w 800354"/>
              <a:gd name="connsiteY107" fmla="*/ 52497 h 552010"/>
              <a:gd name="connsiteX108" fmla="*/ 514189 w 800354"/>
              <a:gd name="connsiteY108" fmla="*/ 67034 h 552010"/>
              <a:gd name="connsiteX109" fmla="*/ 528726 w 800354"/>
              <a:gd name="connsiteY109" fmla="*/ 81571 h 552010"/>
              <a:gd name="connsiteX110" fmla="*/ 477307 w 800354"/>
              <a:gd name="connsiteY110" fmla="*/ 81571 h 552010"/>
              <a:gd name="connsiteX111" fmla="*/ 491844 w 800354"/>
              <a:gd name="connsiteY111" fmla="*/ 67034 h 552010"/>
              <a:gd name="connsiteX112" fmla="*/ 477307 w 800354"/>
              <a:gd name="connsiteY112" fmla="*/ 52497 h 552010"/>
              <a:gd name="connsiteX113" fmla="*/ 462770 w 800354"/>
              <a:gd name="connsiteY113" fmla="*/ 67034 h 552010"/>
              <a:gd name="connsiteX114" fmla="*/ 477307 w 800354"/>
              <a:gd name="connsiteY114" fmla="*/ 81571 h 552010"/>
              <a:gd name="connsiteX115" fmla="*/ 425888 w 800354"/>
              <a:gd name="connsiteY115" fmla="*/ 81571 h 552010"/>
              <a:gd name="connsiteX116" fmla="*/ 440425 w 800354"/>
              <a:gd name="connsiteY116" fmla="*/ 67034 h 552010"/>
              <a:gd name="connsiteX117" fmla="*/ 425888 w 800354"/>
              <a:gd name="connsiteY117" fmla="*/ 52497 h 552010"/>
              <a:gd name="connsiteX118" fmla="*/ 411351 w 800354"/>
              <a:gd name="connsiteY118" fmla="*/ 67034 h 552010"/>
              <a:gd name="connsiteX119" fmla="*/ 425888 w 800354"/>
              <a:gd name="connsiteY119" fmla="*/ 81571 h 552010"/>
              <a:gd name="connsiteX120" fmla="*/ 374469 w 800354"/>
              <a:gd name="connsiteY120" fmla="*/ 81571 h 552010"/>
              <a:gd name="connsiteX121" fmla="*/ 389006 w 800354"/>
              <a:gd name="connsiteY121" fmla="*/ 67034 h 552010"/>
              <a:gd name="connsiteX122" fmla="*/ 374469 w 800354"/>
              <a:gd name="connsiteY122" fmla="*/ 52497 h 552010"/>
              <a:gd name="connsiteX123" fmla="*/ 359932 w 800354"/>
              <a:gd name="connsiteY123" fmla="*/ 67034 h 552010"/>
              <a:gd name="connsiteX124" fmla="*/ 374469 w 800354"/>
              <a:gd name="connsiteY124" fmla="*/ 81571 h 552010"/>
              <a:gd name="connsiteX125" fmla="*/ 323051 w 800354"/>
              <a:gd name="connsiteY125" fmla="*/ 81571 h 552010"/>
              <a:gd name="connsiteX126" fmla="*/ 337589 w 800354"/>
              <a:gd name="connsiteY126" fmla="*/ 67034 h 552010"/>
              <a:gd name="connsiteX127" fmla="*/ 323051 w 800354"/>
              <a:gd name="connsiteY127" fmla="*/ 52497 h 552010"/>
              <a:gd name="connsiteX128" fmla="*/ 308514 w 800354"/>
              <a:gd name="connsiteY128" fmla="*/ 67034 h 552010"/>
              <a:gd name="connsiteX129" fmla="*/ 323051 w 800354"/>
              <a:gd name="connsiteY129" fmla="*/ 81571 h 552010"/>
              <a:gd name="connsiteX130" fmla="*/ 271633 w 800354"/>
              <a:gd name="connsiteY130" fmla="*/ 81571 h 552010"/>
              <a:gd name="connsiteX131" fmla="*/ 286170 w 800354"/>
              <a:gd name="connsiteY131" fmla="*/ 67034 h 552010"/>
              <a:gd name="connsiteX132" fmla="*/ 271633 w 800354"/>
              <a:gd name="connsiteY132" fmla="*/ 52497 h 552010"/>
              <a:gd name="connsiteX133" fmla="*/ 257095 w 800354"/>
              <a:gd name="connsiteY133" fmla="*/ 67034 h 552010"/>
              <a:gd name="connsiteX134" fmla="*/ 271633 w 800354"/>
              <a:gd name="connsiteY134" fmla="*/ 81571 h 552010"/>
              <a:gd name="connsiteX135" fmla="*/ 220214 w 800354"/>
              <a:gd name="connsiteY135" fmla="*/ 81571 h 552010"/>
              <a:gd name="connsiteX136" fmla="*/ 234751 w 800354"/>
              <a:gd name="connsiteY136" fmla="*/ 67034 h 552010"/>
              <a:gd name="connsiteX137" fmla="*/ 220214 w 800354"/>
              <a:gd name="connsiteY137" fmla="*/ 52497 h 552010"/>
              <a:gd name="connsiteX138" fmla="*/ 205676 w 800354"/>
              <a:gd name="connsiteY138" fmla="*/ 67034 h 552010"/>
              <a:gd name="connsiteX139" fmla="*/ 220214 w 800354"/>
              <a:gd name="connsiteY139" fmla="*/ 81571 h 552010"/>
              <a:gd name="connsiteX140" fmla="*/ 168794 w 800354"/>
              <a:gd name="connsiteY140" fmla="*/ 81571 h 552010"/>
              <a:gd name="connsiteX141" fmla="*/ 183331 w 800354"/>
              <a:gd name="connsiteY141" fmla="*/ 67034 h 552010"/>
              <a:gd name="connsiteX142" fmla="*/ 168794 w 800354"/>
              <a:gd name="connsiteY142" fmla="*/ 52497 h 552010"/>
              <a:gd name="connsiteX143" fmla="*/ 154257 w 800354"/>
              <a:gd name="connsiteY143" fmla="*/ 67034 h 552010"/>
              <a:gd name="connsiteX144" fmla="*/ 168794 w 800354"/>
              <a:gd name="connsiteY144" fmla="*/ 81571 h 552010"/>
              <a:gd name="connsiteX145" fmla="*/ 117375 w 800354"/>
              <a:gd name="connsiteY145" fmla="*/ 81571 h 552010"/>
              <a:gd name="connsiteX146" fmla="*/ 131912 w 800354"/>
              <a:gd name="connsiteY146" fmla="*/ 67034 h 552010"/>
              <a:gd name="connsiteX147" fmla="*/ 117375 w 800354"/>
              <a:gd name="connsiteY147" fmla="*/ 52497 h 552010"/>
              <a:gd name="connsiteX148" fmla="*/ 102838 w 800354"/>
              <a:gd name="connsiteY148" fmla="*/ 67034 h 552010"/>
              <a:gd name="connsiteX149" fmla="*/ 117375 w 800354"/>
              <a:gd name="connsiteY149" fmla="*/ 81571 h 552010"/>
              <a:gd name="connsiteX150" fmla="*/ 65956 w 800354"/>
              <a:gd name="connsiteY150" fmla="*/ 81571 h 552010"/>
              <a:gd name="connsiteX151" fmla="*/ 80493 w 800354"/>
              <a:gd name="connsiteY151" fmla="*/ 67034 h 552010"/>
              <a:gd name="connsiteX152" fmla="*/ 65956 w 800354"/>
              <a:gd name="connsiteY152" fmla="*/ 52497 h 552010"/>
              <a:gd name="connsiteX153" fmla="*/ 51419 w 800354"/>
              <a:gd name="connsiteY153" fmla="*/ 67034 h 552010"/>
              <a:gd name="connsiteX154" fmla="*/ 65956 w 800354"/>
              <a:gd name="connsiteY154" fmla="*/ 81571 h 552010"/>
              <a:gd name="connsiteX155" fmla="*/ 14537 w 800354"/>
              <a:gd name="connsiteY155" fmla="*/ 81571 h 552010"/>
              <a:gd name="connsiteX156" fmla="*/ 29074 w 800354"/>
              <a:gd name="connsiteY156" fmla="*/ 67034 h 552010"/>
              <a:gd name="connsiteX157" fmla="*/ 14537 w 800354"/>
              <a:gd name="connsiteY157" fmla="*/ 52497 h 552010"/>
              <a:gd name="connsiteX158" fmla="*/ 0 w 800354"/>
              <a:gd name="connsiteY158" fmla="*/ 67034 h 552010"/>
              <a:gd name="connsiteX159" fmla="*/ 14537 w 800354"/>
              <a:gd name="connsiteY159" fmla="*/ 81571 h 552010"/>
              <a:gd name="connsiteX160" fmla="*/ 785817 w 800354"/>
              <a:gd name="connsiteY160" fmla="*/ 136085 h 552010"/>
              <a:gd name="connsiteX161" fmla="*/ 800354 w 800354"/>
              <a:gd name="connsiteY161" fmla="*/ 121547 h 552010"/>
              <a:gd name="connsiteX162" fmla="*/ 785817 w 800354"/>
              <a:gd name="connsiteY162" fmla="*/ 107010 h 552010"/>
              <a:gd name="connsiteX163" fmla="*/ 771280 w 800354"/>
              <a:gd name="connsiteY163" fmla="*/ 121547 h 552010"/>
              <a:gd name="connsiteX164" fmla="*/ 785817 w 800354"/>
              <a:gd name="connsiteY164" fmla="*/ 136085 h 552010"/>
              <a:gd name="connsiteX165" fmla="*/ 734401 w 800354"/>
              <a:gd name="connsiteY165" fmla="*/ 136085 h 552010"/>
              <a:gd name="connsiteX166" fmla="*/ 748938 w 800354"/>
              <a:gd name="connsiteY166" fmla="*/ 121547 h 552010"/>
              <a:gd name="connsiteX167" fmla="*/ 734401 w 800354"/>
              <a:gd name="connsiteY167" fmla="*/ 107010 h 552010"/>
              <a:gd name="connsiteX168" fmla="*/ 719864 w 800354"/>
              <a:gd name="connsiteY168" fmla="*/ 121547 h 552010"/>
              <a:gd name="connsiteX169" fmla="*/ 734401 w 800354"/>
              <a:gd name="connsiteY169" fmla="*/ 136085 h 552010"/>
              <a:gd name="connsiteX170" fmla="*/ 682983 w 800354"/>
              <a:gd name="connsiteY170" fmla="*/ 136085 h 552010"/>
              <a:gd name="connsiteX171" fmla="*/ 697521 w 800354"/>
              <a:gd name="connsiteY171" fmla="*/ 121547 h 552010"/>
              <a:gd name="connsiteX172" fmla="*/ 682983 w 800354"/>
              <a:gd name="connsiteY172" fmla="*/ 107010 h 552010"/>
              <a:gd name="connsiteX173" fmla="*/ 668446 w 800354"/>
              <a:gd name="connsiteY173" fmla="*/ 121547 h 552010"/>
              <a:gd name="connsiteX174" fmla="*/ 682983 w 800354"/>
              <a:gd name="connsiteY174" fmla="*/ 136085 h 552010"/>
              <a:gd name="connsiteX175" fmla="*/ 631565 w 800354"/>
              <a:gd name="connsiteY175" fmla="*/ 136085 h 552010"/>
              <a:gd name="connsiteX176" fmla="*/ 646102 w 800354"/>
              <a:gd name="connsiteY176" fmla="*/ 121547 h 552010"/>
              <a:gd name="connsiteX177" fmla="*/ 631565 w 800354"/>
              <a:gd name="connsiteY177" fmla="*/ 107010 h 552010"/>
              <a:gd name="connsiteX178" fmla="*/ 617027 w 800354"/>
              <a:gd name="connsiteY178" fmla="*/ 121547 h 552010"/>
              <a:gd name="connsiteX179" fmla="*/ 631565 w 800354"/>
              <a:gd name="connsiteY179" fmla="*/ 136085 h 552010"/>
              <a:gd name="connsiteX180" fmla="*/ 580146 w 800354"/>
              <a:gd name="connsiteY180" fmla="*/ 136085 h 552010"/>
              <a:gd name="connsiteX181" fmla="*/ 594683 w 800354"/>
              <a:gd name="connsiteY181" fmla="*/ 121547 h 552010"/>
              <a:gd name="connsiteX182" fmla="*/ 580146 w 800354"/>
              <a:gd name="connsiteY182" fmla="*/ 107010 h 552010"/>
              <a:gd name="connsiteX183" fmla="*/ 565608 w 800354"/>
              <a:gd name="connsiteY183" fmla="*/ 121547 h 552010"/>
              <a:gd name="connsiteX184" fmla="*/ 580146 w 800354"/>
              <a:gd name="connsiteY184" fmla="*/ 136085 h 552010"/>
              <a:gd name="connsiteX185" fmla="*/ 528726 w 800354"/>
              <a:gd name="connsiteY185" fmla="*/ 136085 h 552010"/>
              <a:gd name="connsiteX186" fmla="*/ 543263 w 800354"/>
              <a:gd name="connsiteY186" fmla="*/ 121547 h 552010"/>
              <a:gd name="connsiteX187" fmla="*/ 528726 w 800354"/>
              <a:gd name="connsiteY187" fmla="*/ 107010 h 552010"/>
              <a:gd name="connsiteX188" fmla="*/ 514189 w 800354"/>
              <a:gd name="connsiteY188" fmla="*/ 121547 h 552010"/>
              <a:gd name="connsiteX189" fmla="*/ 528726 w 800354"/>
              <a:gd name="connsiteY189" fmla="*/ 136085 h 552010"/>
              <a:gd name="connsiteX190" fmla="*/ 477307 w 800354"/>
              <a:gd name="connsiteY190" fmla="*/ 136085 h 552010"/>
              <a:gd name="connsiteX191" fmla="*/ 491844 w 800354"/>
              <a:gd name="connsiteY191" fmla="*/ 121547 h 552010"/>
              <a:gd name="connsiteX192" fmla="*/ 477307 w 800354"/>
              <a:gd name="connsiteY192" fmla="*/ 107010 h 552010"/>
              <a:gd name="connsiteX193" fmla="*/ 462770 w 800354"/>
              <a:gd name="connsiteY193" fmla="*/ 121547 h 552010"/>
              <a:gd name="connsiteX194" fmla="*/ 477307 w 800354"/>
              <a:gd name="connsiteY194" fmla="*/ 136085 h 552010"/>
              <a:gd name="connsiteX195" fmla="*/ 425888 w 800354"/>
              <a:gd name="connsiteY195" fmla="*/ 136085 h 552010"/>
              <a:gd name="connsiteX196" fmla="*/ 440425 w 800354"/>
              <a:gd name="connsiteY196" fmla="*/ 121547 h 552010"/>
              <a:gd name="connsiteX197" fmla="*/ 425888 w 800354"/>
              <a:gd name="connsiteY197" fmla="*/ 107010 h 552010"/>
              <a:gd name="connsiteX198" fmla="*/ 411351 w 800354"/>
              <a:gd name="connsiteY198" fmla="*/ 121547 h 552010"/>
              <a:gd name="connsiteX199" fmla="*/ 425888 w 800354"/>
              <a:gd name="connsiteY199" fmla="*/ 136085 h 552010"/>
              <a:gd name="connsiteX200" fmla="*/ 374469 w 800354"/>
              <a:gd name="connsiteY200" fmla="*/ 136085 h 552010"/>
              <a:gd name="connsiteX201" fmla="*/ 389006 w 800354"/>
              <a:gd name="connsiteY201" fmla="*/ 121547 h 552010"/>
              <a:gd name="connsiteX202" fmla="*/ 374469 w 800354"/>
              <a:gd name="connsiteY202" fmla="*/ 107010 h 552010"/>
              <a:gd name="connsiteX203" fmla="*/ 359932 w 800354"/>
              <a:gd name="connsiteY203" fmla="*/ 121547 h 552010"/>
              <a:gd name="connsiteX204" fmla="*/ 374469 w 800354"/>
              <a:gd name="connsiteY204" fmla="*/ 136085 h 552010"/>
              <a:gd name="connsiteX205" fmla="*/ 323051 w 800354"/>
              <a:gd name="connsiteY205" fmla="*/ 136085 h 552010"/>
              <a:gd name="connsiteX206" fmla="*/ 337589 w 800354"/>
              <a:gd name="connsiteY206" fmla="*/ 121547 h 552010"/>
              <a:gd name="connsiteX207" fmla="*/ 323051 w 800354"/>
              <a:gd name="connsiteY207" fmla="*/ 107010 h 552010"/>
              <a:gd name="connsiteX208" fmla="*/ 308514 w 800354"/>
              <a:gd name="connsiteY208" fmla="*/ 121547 h 552010"/>
              <a:gd name="connsiteX209" fmla="*/ 323051 w 800354"/>
              <a:gd name="connsiteY209" fmla="*/ 136085 h 552010"/>
              <a:gd name="connsiteX210" fmla="*/ 271633 w 800354"/>
              <a:gd name="connsiteY210" fmla="*/ 136085 h 552010"/>
              <a:gd name="connsiteX211" fmla="*/ 286170 w 800354"/>
              <a:gd name="connsiteY211" fmla="*/ 121547 h 552010"/>
              <a:gd name="connsiteX212" fmla="*/ 271633 w 800354"/>
              <a:gd name="connsiteY212" fmla="*/ 107010 h 552010"/>
              <a:gd name="connsiteX213" fmla="*/ 257095 w 800354"/>
              <a:gd name="connsiteY213" fmla="*/ 121547 h 552010"/>
              <a:gd name="connsiteX214" fmla="*/ 271633 w 800354"/>
              <a:gd name="connsiteY214" fmla="*/ 136085 h 552010"/>
              <a:gd name="connsiteX215" fmla="*/ 220214 w 800354"/>
              <a:gd name="connsiteY215" fmla="*/ 136085 h 552010"/>
              <a:gd name="connsiteX216" fmla="*/ 234751 w 800354"/>
              <a:gd name="connsiteY216" fmla="*/ 121547 h 552010"/>
              <a:gd name="connsiteX217" fmla="*/ 220214 w 800354"/>
              <a:gd name="connsiteY217" fmla="*/ 107010 h 552010"/>
              <a:gd name="connsiteX218" fmla="*/ 205676 w 800354"/>
              <a:gd name="connsiteY218" fmla="*/ 121547 h 552010"/>
              <a:gd name="connsiteX219" fmla="*/ 220214 w 800354"/>
              <a:gd name="connsiteY219" fmla="*/ 136085 h 552010"/>
              <a:gd name="connsiteX220" fmla="*/ 168794 w 800354"/>
              <a:gd name="connsiteY220" fmla="*/ 136085 h 552010"/>
              <a:gd name="connsiteX221" fmla="*/ 183331 w 800354"/>
              <a:gd name="connsiteY221" fmla="*/ 121547 h 552010"/>
              <a:gd name="connsiteX222" fmla="*/ 168794 w 800354"/>
              <a:gd name="connsiteY222" fmla="*/ 107010 h 552010"/>
              <a:gd name="connsiteX223" fmla="*/ 154257 w 800354"/>
              <a:gd name="connsiteY223" fmla="*/ 121547 h 552010"/>
              <a:gd name="connsiteX224" fmla="*/ 168794 w 800354"/>
              <a:gd name="connsiteY224" fmla="*/ 136085 h 552010"/>
              <a:gd name="connsiteX225" fmla="*/ 117375 w 800354"/>
              <a:gd name="connsiteY225" fmla="*/ 136085 h 552010"/>
              <a:gd name="connsiteX226" fmla="*/ 131912 w 800354"/>
              <a:gd name="connsiteY226" fmla="*/ 121547 h 552010"/>
              <a:gd name="connsiteX227" fmla="*/ 117375 w 800354"/>
              <a:gd name="connsiteY227" fmla="*/ 107010 h 552010"/>
              <a:gd name="connsiteX228" fmla="*/ 102838 w 800354"/>
              <a:gd name="connsiteY228" fmla="*/ 121547 h 552010"/>
              <a:gd name="connsiteX229" fmla="*/ 117375 w 800354"/>
              <a:gd name="connsiteY229" fmla="*/ 136085 h 552010"/>
              <a:gd name="connsiteX230" fmla="*/ 65956 w 800354"/>
              <a:gd name="connsiteY230" fmla="*/ 136085 h 552010"/>
              <a:gd name="connsiteX231" fmla="*/ 80493 w 800354"/>
              <a:gd name="connsiteY231" fmla="*/ 121547 h 552010"/>
              <a:gd name="connsiteX232" fmla="*/ 65956 w 800354"/>
              <a:gd name="connsiteY232" fmla="*/ 107010 h 552010"/>
              <a:gd name="connsiteX233" fmla="*/ 51419 w 800354"/>
              <a:gd name="connsiteY233" fmla="*/ 121547 h 552010"/>
              <a:gd name="connsiteX234" fmla="*/ 65956 w 800354"/>
              <a:gd name="connsiteY234" fmla="*/ 136085 h 552010"/>
              <a:gd name="connsiteX235" fmla="*/ 14537 w 800354"/>
              <a:gd name="connsiteY235" fmla="*/ 136085 h 552010"/>
              <a:gd name="connsiteX236" fmla="*/ 29074 w 800354"/>
              <a:gd name="connsiteY236" fmla="*/ 121547 h 552010"/>
              <a:gd name="connsiteX237" fmla="*/ 14537 w 800354"/>
              <a:gd name="connsiteY237" fmla="*/ 107010 h 552010"/>
              <a:gd name="connsiteX238" fmla="*/ 0 w 800354"/>
              <a:gd name="connsiteY238" fmla="*/ 121547 h 552010"/>
              <a:gd name="connsiteX239" fmla="*/ 14537 w 800354"/>
              <a:gd name="connsiteY239" fmla="*/ 136085 h 552010"/>
              <a:gd name="connsiteX240" fmla="*/ 785817 w 800354"/>
              <a:gd name="connsiteY240" fmla="*/ 186562 h 552010"/>
              <a:gd name="connsiteX241" fmla="*/ 800354 w 800354"/>
              <a:gd name="connsiteY241" fmla="*/ 172025 h 552010"/>
              <a:gd name="connsiteX242" fmla="*/ 785817 w 800354"/>
              <a:gd name="connsiteY242" fmla="*/ 157488 h 552010"/>
              <a:gd name="connsiteX243" fmla="*/ 771280 w 800354"/>
              <a:gd name="connsiteY243" fmla="*/ 172025 h 552010"/>
              <a:gd name="connsiteX244" fmla="*/ 785817 w 800354"/>
              <a:gd name="connsiteY244" fmla="*/ 186562 h 552010"/>
              <a:gd name="connsiteX245" fmla="*/ 734401 w 800354"/>
              <a:gd name="connsiteY245" fmla="*/ 186562 h 552010"/>
              <a:gd name="connsiteX246" fmla="*/ 748938 w 800354"/>
              <a:gd name="connsiteY246" fmla="*/ 172025 h 552010"/>
              <a:gd name="connsiteX247" fmla="*/ 734401 w 800354"/>
              <a:gd name="connsiteY247" fmla="*/ 157488 h 552010"/>
              <a:gd name="connsiteX248" fmla="*/ 719864 w 800354"/>
              <a:gd name="connsiteY248" fmla="*/ 172025 h 552010"/>
              <a:gd name="connsiteX249" fmla="*/ 734401 w 800354"/>
              <a:gd name="connsiteY249" fmla="*/ 186562 h 552010"/>
              <a:gd name="connsiteX250" fmla="*/ 682983 w 800354"/>
              <a:gd name="connsiteY250" fmla="*/ 186562 h 552010"/>
              <a:gd name="connsiteX251" fmla="*/ 697521 w 800354"/>
              <a:gd name="connsiteY251" fmla="*/ 172025 h 552010"/>
              <a:gd name="connsiteX252" fmla="*/ 682983 w 800354"/>
              <a:gd name="connsiteY252" fmla="*/ 157488 h 552010"/>
              <a:gd name="connsiteX253" fmla="*/ 668446 w 800354"/>
              <a:gd name="connsiteY253" fmla="*/ 172025 h 552010"/>
              <a:gd name="connsiteX254" fmla="*/ 682983 w 800354"/>
              <a:gd name="connsiteY254" fmla="*/ 186562 h 552010"/>
              <a:gd name="connsiteX255" fmla="*/ 631565 w 800354"/>
              <a:gd name="connsiteY255" fmla="*/ 186562 h 552010"/>
              <a:gd name="connsiteX256" fmla="*/ 646102 w 800354"/>
              <a:gd name="connsiteY256" fmla="*/ 172025 h 552010"/>
              <a:gd name="connsiteX257" fmla="*/ 631565 w 800354"/>
              <a:gd name="connsiteY257" fmla="*/ 157488 h 552010"/>
              <a:gd name="connsiteX258" fmla="*/ 617027 w 800354"/>
              <a:gd name="connsiteY258" fmla="*/ 172025 h 552010"/>
              <a:gd name="connsiteX259" fmla="*/ 631565 w 800354"/>
              <a:gd name="connsiteY259" fmla="*/ 186562 h 552010"/>
              <a:gd name="connsiteX260" fmla="*/ 580146 w 800354"/>
              <a:gd name="connsiteY260" fmla="*/ 186562 h 552010"/>
              <a:gd name="connsiteX261" fmla="*/ 594683 w 800354"/>
              <a:gd name="connsiteY261" fmla="*/ 172025 h 552010"/>
              <a:gd name="connsiteX262" fmla="*/ 580146 w 800354"/>
              <a:gd name="connsiteY262" fmla="*/ 157488 h 552010"/>
              <a:gd name="connsiteX263" fmla="*/ 565608 w 800354"/>
              <a:gd name="connsiteY263" fmla="*/ 172025 h 552010"/>
              <a:gd name="connsiteX264" fmla="*/ 580146 w 800354"/>
              <a:gd name="connsiteY264" fmla="*/ 186562 h 552010"/>
              <a:gd name="connsiteX265" fmla="*/ 528726 w 800354"/>
              <a:gd name="connsiteY265" fmla="*/ 186562 h 552010"/>
              <a:gd name="connsiteX266" fmla="*/ 543263 w 800354"/>
              <a:gd name="connsiteY266" fmla="*/ 172025 h 552010"/>
              <a:gd name="connsiteX267" fmla="*/ 528726 w 800354"/>
              <a:gd name="connsiteY267" fmla="*/ 157488 h 552010"/>
              <a:gd name="connsiteX268" fmla="*/ 514189 w 800354"/>
              <a:gd name="connsiteY268" fmla="*/ 172025 h 552010"/>
              <a:gd name="connsiteX269" fmla="*/ 528726 w 800354"/>
              <a:gd name="connsiteY269" fmla="*/ 186562 h 552010"/>
              <a:gd name="connsiteX270" fmla="*/ 477307 w 800354"/>
              <a:gd name="connsiteY270" fmla="*/ 186562 h 552010"/>
              <a:gd name="connsiteX271" fmla="*/ 491844 w 800354"/>
              <a:gd name="connsiteY271" fmla="*/ 172025 h 552010"/>
              <a:gd name="connsiteX272" fmla="*/ 477307 w 800354"/>
              <a:gd name="connsiteY272" fmla="*/ 157488 h 552010"/>
              <a:gd name="connsiteX273" fmla="*/ 462770 w 800354"/>
              <a:gd name="connsiteY273" fmla="*/ 172025 h 552010"/>
              <a:gd name="connsiteX274" fmla="*/ 477307 w 800354"/>
              <a:gd name="connsiteY274" fmla="*/ 186562 h 552010"/>
              <a:gd name="connsiteX275" fmla="*/ 425888 w 800354"/>
              <a:gd name="connsiteY275" fmla="*/ 186562 h 552010"/>
              <a:gd name="connsiteX276" fmla="*/ 440425 w 800354"/>
              <a:gd name="connsiteY276" fmla="*/ 172025 h 552010"/>
              <a:gd name="connsiteX277" fmla="*/ 425888 w 800354"/>
              <a:gd name="connsiteY277" fmla="*/ 157488 h 552010"/>
              <a:gd name="connsiteX278" fmla="*/ 411351 w 800354"/>
              <a:gd name="connsiteY278" fmla="*/ 172025 h 552010"/>
              <a:gd name="connsiteX279" fmla="*/ 425888 w 800354"/>
              <a:gd name="connsiteY279" fmla="*/ 186562 h 552010"/>
              <a:gd name="connsiteX280" fmla="*/ 374469 w 800354"/>
              <a:gd name="connsiteY280" fmla="*/ 186562 h 552010"/>
              <a:gd name="connsiteX281" fmla="*/ 389006 w 800354"/>
              <a:gd name="connsiteY281" fmla="*/ 172025 h 552010"/>
              <a:gd name="connsiteX282" fmla="*/ 374469 w 800354"/>
              <a:gd name="connsiteY282" fmla="*/ 157488 h 552010"/>
              <a:gd name="connsiteX283" fmla="*/ 359932 w 800354"/>
              <a:gd name="connsiteY283" fmla="*/ 172025 h 552010"/>
              <a:gd name="connsiteX284" fmla="*/ 374469 w 800354"/>
              <a:gd name="connsiteY284" fmla="*/ 186562 h 552010"/>
              <a:gd name="connsiteX285" fmla="*/ 323051 w 800354"/>
              <a:gd name="connsiteY285" fmla="*/ 186562 h 552010"/>
              <a:gd name="connsiteX286" fmla="*/ 337589 w 800354"/>
              <a:gd name="connsiteY286" fmla="*/ 172025 h 552010"/>
              <a:gd name="connsiteX287" fmla="*/ 323051 w 800354"/>
              <a:gd name="connsiteY287" fmla="*/ 157488 h 552010"/>
              <a:gd name="connsiteX288" fmla="*/ 308514 w 800354"/>
              <a:gd name="connsiteY288" fmla="*/ 172025 h 552010"/>
              <a:gd name="connsiteX289" fmla="*/ 323051 w 800354"/>
              <a:gd name="connsiteY289" fmla="*/ 186562 h 552010"/>
              <a:gd name="connsiteX290" fmla="*/ 271633 w 800354"/>
              <a:gd name="connsiteY290" fmla="*/ 186562 h 552010"/>
              <a:gd name="connsiteX291" fmla="*/ 286170 w 800354"/>
              <a:gd name="connsiteY291" fmla="*/ 172025 h 552010"/>
              <a:gd name="connsiteX292" fmla="*/ 271633 w 800354"/>
              <a:gd name="connsiteY292" fmla="*/ 157488 h 552010"/>
              <a:gd name="connsiteX293" fmla="*/ 257095 w 800354"/>
              <a:gd name="connsiteY293" fmla="*/ 172025 h 552010"/>
              <a:gd name="connsiteX294" fmla="*/ 271633 w 800354"/>
              <a:gd name="connsiteY294" fmla="*/ 186562 h 552010"/>
              <a:gd name="connsiteX295" fmla="*/ 220214 w 800354"/>
              <a:gd name="connsiteY295" fmla="*/ 186562 h 552010"/>
              <a:gd name="connsiteX296" fmla="*/ 234751 w 800354"/>
              <a:gd name="connsiteY296" fmla="*/ 172025 h 552010"/>
              <a:gd name="connsiteX297" fmla="*/ 220214 w 800354"/>
              <a:gd name="connsiteY297" fmla="*/ 157488 h 552010"/>
              <a:gd name="connsiteX298" fmla="*/ 205676 w 800354"/>
              <a:gd name="connsiteY298" fmla="*/ 172025 h 552010"/>
              <a:gd name="connsiteX299" fmla="*/ 220214 w 800354"/>
              <a:gd name="connsiteY299" fmla="*/ 186562 h 552010"/>
              <a:gd name="connsiteX300" fmla="*/ 168794 w 800354"/>
              <a:gd name="connsiteY300" fmla="*/ 186562 h 552010"/>
              <a:gd name="connsiteX301" fmla="*/ 183331 w 800354"/>
              <a:gd name="connsiteY301" fmla="*/ 172025 h 552010"/>
              <a:gd name="connsiteX302" fmla="*/ 168794 w 800354"/>
              <a:gd name="connsiteY302" fmla="*/ 157488 h 552010"/>
              <a:gd name="connsiteX303" fmla="*/ 154257 w 800354"/>
              <a:gd name="connsiteY303" fmla="*/ 172025 h 552010"/>
              <a:gd name="connsiteX304" fmla="*/ 168794 w 800354"/>
              <a:gd name="connsiteY304" fmla="*/ 186562 h 552010"/>
              <a:gd name="connsiteX305" fmla="*/ 117375 w 800354"/>
              <a:gd name="connsiteY305" fmla="*/ 186562 h 552010"/>
              <a:gd name="connsiteX306" fmla="*/ 131912 w 800354"/>
              <a:gd name="connsiteY306" fmla="*/ 172025 h 552010"/>
              <a:gd name="connsiteX307" fmla="*/ 117375 w 800354"/>
              <a:gd name="connsiteY307" fmla="*/ 157488 h 552010"/>
              <a:gd name="connsiteX308" fmla="*/ 102838 w 800354"/>
              <a:gd name="connsiteY308" fmla="*/ 172025 h 552010"/>
              <a:gd name="connsiteX309" fmla="*/ 117375 w 800354"/>
              <a:gd name="connsiteY309" fmla="*/ 186562 h 552010"/>
              <a:gd name="connsiteX310" fmla="*/ 65956 w 800354"/>
              <a:gd name="connsiteY310" fmla="*/ 186562 h 552010"/>
              <a:gd name="connsiteX311" fmla="*/ 80493 w 800354"/>
              <a:gd name="connsiteY311" fmla="*/ 172025 h 552010"/>
              <a:gd name="connsiteX312" fmla="*/ 65956 w 800354"/>
              <a:gd name="connsiteY312" fmla="*/ 157488 h 552010"/>
              <a:gd name="connsiteX313" fmla="*/ 51419 w 800354"/>
              <a:gd name="connsiteY313" fmla="*/ 172025 h 552010"/>
              <a:gd name="connsiteX314" fmla="*/ 65956 w 800354"/>
              <a:gd name="connsiteY314" fmla="*/ 186562 h 552010"/>
              <a:gd name="connsiteX315" fmla="*/ 14537 w 800354"/>
              <a:gd name="connsiteY315" fmla="*/ 186562 h 552010"/>
              <a:gd name="connsiteX316" fmla="*/ 29074 w 800354"/>
              <a:gd name="connsiteY316" fmla="*/ 172025 h 552010"/>
              <a:gd name="connsiteX317" fmla="*/ 14537 w 800354"/>
              <a:gd name="connsiteY317" fmla="*/ 157488 h 552010"/>
              <a:gd name="connsiteX318" fmla="*/ 0 w 800354"/>
              <a:gd name="connsiteY318" fmla="*/ 172025 h 552010"/>
              <a:gd name="connsiteX319" fmla="*/ 14537 w 800354"/>
              <a:gd name="connsiteY319" fmla="*/ 186562 h 552010"/>
              <a:gd name="connsiteX320" fmla="*/ 785817 w 800354"/>
              <a:gd name="connsiteY320" fmla="*/ 239057 h 552010"/>
              <a:gd name="connsiteX321" fmla="*/ 800354 w 800354"/>
              <a:gd name="connsiteY321" fmla="*/ 224520 h 552010"/>
              <a:gd name="connsiteX322" fmla="*/ 785817 w 800354"/>
              <a:gd name="connsiteY322" fmla="*/ 209983 h 552010"/>
              <a:gd name="connsiteX323" fmla="*/ 771280 w 800354"/>
              <a:gd name="connsiteY323" fmla="*/ 224520 h 552010"/>
              <a:gd name="connsiteX324" fmla="*/ 785817 w 800354"/>
              <a:gd name="connsiteY324" fmla="*/ 239057 h 552010"/>
              <a:gd name="connsiteX325" fmla="*/ 734401 w 800354"/>
              <a:gd name="connsiteY325" fmla="*/ 239057 h 552010"/>
              <a:gd name="connsiteX326" fmla="*/ 748938 w 800354"/>
              <a:gd name="connsiteY326" fmla="*/ 224520 h 552010"/>
              <a:gd name="connsiteX327" fmla="*/ 734401 w 800354"/>
              <a:gd name="connsiteY327" fmla="*/ 209983 h 552010"/>
              <a:gd name="connsiteX328" fmla="*/ 719864 w 800354"/>
              <a:gd name="connsiteY328" fmla="*/ 224520 h 552010"/>
              <a:gd name="connsiteX329" fmla="*/ 734401 w 800354"/>
              <a:gd name="connsiteY329" fmla="*/ 239057 h 552010"/>
              <a:gd name="connsiteX330" fmla="*/ 682983 w 800354"/>
              <a:gd name="connsiteY330" fmla="*/ 239057 h 552010"/>
              <a:gd name="connsiteX331" fmla="*/ 697521 w 800354"/>
              <a:gd name="connsiteY331" fmla="*/ 224520 h 552010"/>
              <a:gd name="connsiteX332" fmla="*/ 682983 w 800354"/>
              <a:gd name="connsiteY332" fmla="*/ 209983 h 552010"/>
              <a:gd name="connsiteX333" fmla="*/ 668446 w 800354"/>
              <a:gd name="connsiteY333" fmla="*/ 224520 h 552010"/>
              <a:gd name="connsiteX334" fmla="*/ 682983 w 800354"/>
              <a:gd name="connsiteY334" fmla="*/ 239057 h 552010"/>
              <a:gd name="connsiteX335" fmla="*/ 631565 w 800354"/>
              <a:gd name="connsiteY335" fmla="*/ 239057 h 552010"/>
              <a:gd name="connsiteX336" fmla="*/ 646102 w 800354"/>
              <a:gd name="connsiteY336" fmla="*/ 224520 h 552010"/>
              <a:gd name="connsiteX337" fmla="*/ 631565 w 800354"/>
              <a:gd name="connsiteY337" fmla="*/ 209983 h 552010"/>
              <a:gd name="connsiteX338" fmla="*/ 617027 w 800354"/>
              <a:gd name="connsiteY338" fmla="*/ 224520 h 552010"/>
              <a:gd name="connsiteX339" fmla="*/ 631565 w 800354"/>
              <a:gd name="connsiteY339" fmla="*/ 239057 h 552010"/>
              <a:gd name="connsiteX340" fmla="*/ 580146 w 800354"/>
              <a:gd name="connsiteY340" fmla="*/ 239057 h 552010"/>
              <a:gd name="connsiteX341" fmla="*/ 594683 w 800354"/>
              <a:gd name="connsiteY341" fmla="*/ 224520 h 552010"/>
              <a:gd name="connsiteX342" fmla="*/ 580146 w 800354"/>
              <a:gd name="connsiteY342" fmla="*/ 209983 h 552010"/>
              <a:gd name="connsiteX343" fmla="*/ 565608 w 800354"/>
              <a:gd name="connsiteY343" fmla="*/ 224520 h 552010"/>
              <a:gd name="connsiteX344" fmla="*/ 580146 w 800354"/>
              <a:gd name="connsiteY344" fmla="*/ 239057 h 552010"/>
              <a:gd name="connsiteX345" fmla="*/ 528726 w 800354"/>
              <a:gd name="connsiteY345" fmla="*/ 239057 h 552010"/>
              <a:gd name="connsiteX346" fmla="*/ 543263 w 800354"/>
              <a:gd name="connsiteY346" fmla="*/ 224520 h 552010"/>
              <a:gd name="connsiteX347" fmla="*/ 528726 w 800354"/>
              <a:gd name="connsiteY347" fmla="*/ 209983 h 552010"/>
              <a:gd name="connsiteX348" fmla="*/ 514189 w 800354"/>
              <a:gd name="connsiteY348" fmla="*/ 224520 h 552010"/>
              <a:gd name="connsiteX349" fmla="*/ 528726 w 800354"/>
              <a:gd name="connsiteY349" fmla="*/ 239057 h 552010"/>
              <a:gd name="connsiteX350" fmla="*/ 477307 w 800354"/>
              <a:gd name="connsiteY350" fmla="*/ 239057 h 552010"/>
              <a:gd name="connsiteX351" fmla="*/ 491844 w 800354"/>
              <a:gd name="connsiteY351" fmla="*/ 224520 h 552010"/>
              <a:gd name="connsiteX352" fmla="*/ 477307 w 800354"/>
              <a:gd name="connsiteY352" fmla="*/ 209983 h 552010"/>
              <a:gd name="connsiteX353" fmla="*/ 462770 w 800354"/>
              <a:gd name="connsiteY353" fmla="*/ 224520 h 552010"/>
              <a:gd name="connsiteX354" fmla="*/ 477307 w 800354"/>
              <a:gd name="connsiteY354" fmla="*/ 239057 h 552010"/>
              <a:gd name="connsiteX355" fmla="*/ 425888 w 800354"/>
              <a:gd name="connsiteY355" fmla="*/ 239057 h 552010"/>
              <a:gd name="connsiteX356" fmla="*/ 440425 w 800354"/>
              <a:gd name="connsiteY356" fmla="*/ 224520 h 552010"/>
              <a:gd name="connsiteX357" fmla="*/ 425888 w 800354"/>
              <a:gd name="connsiteY357" fmla="*/ 209983 h 552010"/>
              <a:gd name="connsiteX358" fmla="*/ 411351 w 800354"/>
              <a:gd name="connsiteY358" fmla="*/ 224520 h 552010"/>
              <a:gd name="connsiteX359" fmla="*/ 425888 w 800354"/>
              <a:gd name="connsiteY359" fmla="*/ 239057 h 552010"/>
              <a:gd name="connsiteX360" fmla="*/ 374469 w 800354"/>
              <a:gd name="connsiteY360" fmla="*/ 239057 h 552010"/>
              <a:gd name="connsiteX361" fmla="*/ 389006 w 800354"/>
              <a:gd name="connsiteY361" fmla="*/ 224520 h 552010"/>
              <a:gd name="connsiteX362" fmla="*/ 374469 w 800354"/>
              <a:gd name="connsiteY362" fmla="*/ 209983 h 552010"/>
              <a:gd name="connsiteX363" fmla="*/ 359932 w 800354"/>
              <a:gd name="connsiteY363" fmla="*/ 224520 h 552010"/>
              <a:gd name="connsiteX364" fmla="*/ 374469 w 800354"/>
              <a:gd name="connsiteY364" fmla="*/ 239057 h 552010"/>
              <a:gd name="connsiteX365" fmla="*/ 323051 w 800354"/>
              <a:gd name="connsiteY365" fmla="*/ 239057 h 552010"/>
              <a:gd name="connsiteX366" fmla="*/ 337589 w 800354"/>
              <a:gd name="connsiteY366" fmla="*/ 224520 h 552010"/>
              <a:gd name="connsiteX367" fmla="*/ 323051 w 800354"/>
              <a:gd name="connsiteY367" fmla="*/ 209983 h 552010"/>
              <a:gd name="connsiteX368" fmla="*/ 308514 w 800354"/>
              <a:gd name="connsiteY368" fmla="*/ 224520 h 552010"/>
              <a:gd name="connsiteX369" fmla="*/ 323051 w 800354"/>
              <a:gd name="connsiteY369" fmla="*/ 239057 h 552010"/>
              <a:gd name="connsiteX370" fmla="*/ 271633 w 800354"/>
              <a:gd name="connsiteY370" fmla="*/ 239057 h 552010"/>
              <a:gd name="connsiteX371" fmla="*/ 286170 w 800354"/>
              <a:gd name="connsiteY371" fmla="*/ 224520 h 552010"/>
              <a:gd name="connsiteX372" fmla="*/ 271633 w 800354"/>
              <a:gd name="connsiteY372" fmla="*/ 209983 h 552010"/>
              <a:gd name="connsiteX373" fmla="*/ 257095 w 800354"/>
              <a:gd name="connsiteY373" fmla="*/ 224520 h 552010"/>
              <a:gd name="connsiteX374" fmla="*/ 271633 w 800354"/>
              <a:gd name="connsiteY374" fmla="*/ 239057 h 552010"/>
              <a:gd name="connsiteX375" fmla="*/ 220214 w 800354"/>
              <a:gd name="connsiteY375" fmla="*/ 239057 h 552010"/>
              <a:gd name="connsiteX376" fmla="*/ 234751 w 800354"/>
              <a:gd name="connsiteY376" fmla="*/ 224520 h 552010"/>
              <a:gd name="connsiteX377" fmla="*/ 220214 w 800354"/>
              <a:gd name="connsiteY377" fmla="*/ 209983 h 552010"/>
              <a:gd name="connsiteX378" fmla="*/ 205676 w 800354"/>
              <a:gd name="connsiteY378" fmla="*/ 224520 h 552010"/>
              <a:gd name="connsiteX379" fmla="*/ 220214 w 800354"/>
              <a:gd name="connsiteY379" fmla="*/ 239057 h 552010"/>
              <a:gd name="connsiteX380" fmla="*/ 168794 w 800354"/>
              <a:gd name="connsiteY380" fmla="*/ 239057 h 552010"/>
              <a:gd name="connsiteX381" fmla="*/ 183331 w 800354"/>
              <a:gd name="connsiteY381" fmla="*/ 224520 h 552010"/>
              <a:gd name="connsiteX382" fmla="*/ 168794 w 800354"/>
              <a:gd name="connsiteY382" fmla="*/ 209983 h 552010"/>
              <a:gd name="connsiteX383" fmla="*/ 154257 w 800354"/>
              <a:gd name="connsiteY383" fmla="*/ 224520 h 552010"/>
              <a:gd name="connsiteX384" fmla="*/ 168794 w 800354"/>
              <a:gd name="connsiteY384" fmla="*/ 239057 h 552010"/>
              <a:gd name="connsiteX385" fmla="*/ 117375 w 800354"/>
              <a:gd name="connsiteY385" fmla="*/ 239057 h 552010"/>
              <a:gd name="connsiteX386" fmla="*/ 131912 w 800354"/>
              <a:gd name="connsiteY386" fmla="*/ 224520 h 552010"/>
              <a:gd name="connsiteX387" fmla="*/ 117375 w 800354"/>
              <a:gd name="connsiteY387" fmla="*/ 209983 h 552010"/>
              <a:gd name="connsiteX388" fmla="*/ 102838 w 800354"/>
              <a:gd name="connsiteY388" fmla="*/ 224520 h 552010"/>
              <a:gd name="connsiteX389" fmla="*/ 117375 w 800354"/>
              <a:gd name="connsiteY389" fmla="*/ 239057 h 552010"/>
              <a:gd name="connsiteX390" fmla="*/ 65956 w 800354"/>
              <a:gd name="connsiteY390" fmla="*/ 239057 h 552010"/>
              <a:gd name="connsiteX391" fmla="*/ 80493 w 800354"/>
              <a:gd name="connsiteY391" fmla="*/ 224520 h 552010"/>
              <a:gd name="connsiteX392" fmla="*/ 65956 w 800354"/>
              <a:gd name="connsiteY392" fmla="*/ 209983 h 552010"/>
              <a:gd name="connsiteX393" fmla="*/ 51419 w 800354"/>
              <a:gd name="connsiteY393" fmla="*/ 224520 h 552010"/>
              <a:gd name="connsiteX394" fmla="*/ 65956 w 800354"/>
              <a:gd name="connsiteY394" fmla="*/ 239057 h 552010"/>
              <a:gd name="connsiteX395" fmla="*/ 14537 w 800354"/>
              <a:gd name="connsiteY395" fmla="*/ 239057 h 552010"/>
              <a:gd name="connsiteX396" fmla="*/ 29074 w 800354"/>
              <a:gd name="connsiteY396" fmla="*/ 224520 h 552010"/>
              <a:gd name="connsiteX397" fmla="*/ 14537 w 800354"/>
              <a:gd name="connsiteY397" fmla="*/ 209983 h 552010"/>
              <a:gd name="connsiteX398" fmla="*/ 0 w 800354"/>
              <a:gd name="connsiteY398" fmla="*/ 224520 h 552010"/>
              <a:gd name="connsiteX399" fmla="*/ 14537 w 800354"/>
              <a:gd name="connsiteY399" fmla="*/ 239057 h 552010"/>
              <a:gd name="connsiteX400" fmla="*/ 785817 w 800354"/>
              <a:gd name="connsiteY400" fmla="*/ 291552 h 552010"/>
              <a:gd name="connsiteX401" fmla="*/ 800354 w 800354"/>
              <a:gd name="connsiteY401" fmla="*/ 277015 h 552010"/>
              <a:gd name="connsiteX402" fmla="*/ 785817 w 800354"/>
              <a:gd name="connsiteY402" fmla="*/ 262477 h 552010"/>
              <a:gd name="connsiteX403" fmla="*/ 771280 w 800354"/>
              <a:gd name="connsiteY403" fmla="*/ 277015 h 552010"/>
              <a:gd name="connsiteX404" fmla="*/ 785817 w 800354"/>
              <a:gd name="connsiteY404" fmla="*/ 291552 h 552010"/>
              <a:gd name="connsiteX405" fmla="*/ 734401 w 800354"/>
              <a:gd name="connsiteY405" fmla="*/ 291552 h 552010"/>
              <a:gd name="connsiteX406" fmla="*/ 748938 w 800354"/>
              <a:gd name="connsiteY406" fmla="*/ 277015 h 552010"/>
              <a:gd name="connsiteX407" fmla="*/ 734401 w 800354"/>
              <a:gd name="connsiteY407" fmla="*/ 262477 h 552010"/>
              <a:gd name="connsiteX408" fmla="*/ 719864 w 800354"/>
              <a:gd name="connsiteY408" fmla="*/ 277015 h 552010"/>
              <a:gd name="connsiteX409" fmla="*/ 734401 w 800354"/>
              <a:gd name="connsiteY409" fmla="*/ 291552 h 552010"/>
              <a:gd name="connsiteX410" fmla="*/ 682983 w 800354"/>
              <a:gd name="connsiteY410" fmla="*/ 291552 h 552010"/>
              <a:gd name="connsiteX411" fmla="*/ 697521 w 800354"/>
              <a:gd name="connsiteY411" fmla="*/ 277015 h 552010"/>
              <a:gd name="connsiteX412" fmla="*/ 682983 w 800354"/>
              <a:gd name="connsiteY412" fmla="*/ 262477 h 552010"/>
              <a:gd name="connsiteX413" fmla="*/ 668446 w 800354"/>
              <a:gd name="connsiteY413" fmla="*/ 277015 h 552010"/>
              <a:gd name="connsiteX414" fmla="*/ 682983 w 800354"/>
              <a:gd name="connsiteY414" fmla="*/ 291552 h 552010"/>
              <a:gd name="connsiteX415" fmla="*/ 631565 w 800354"/>
              <a:gd name="connsiteY415" fmla="*/ 291552 h 552010"/>
              <a:gd name="connsiteX416" fmla="*/ 646102 w 800354"/>
              <a:gd name="connsiteY416" fmla="*/ 277015 h 552010"/>
              <a:gd name="connsiteX417" fmla="*/ 631565 w 800354"/>
              <a:gd name="connsiteY417" fmla="*/ 262477 h 552010"/>
              <a:gd name="connsiteX418" fmla="*/ 617027 w 800354"/>
              <a:gd name="connsiteY418" fmla="*/ 277015 h 552010"/>
              <a:gd name="connsiteX419" fmla="*/ 631565 w 800354"/>
              <a:gd name="connsiteY419" fmla="*/ 291552 h 552010"/>
              <a:gd name="connsiteX420" fmla="*/ 580146 w 800354"/>
              <a:gd name="connsiteY420" fmla="*/ 291552 h 552010"/>
              <a:gd name="connsiteX421" fmla="*/ 594683 w 800354"/>
              <a:gd name="connsiteY421" fmla="*/ 277015 h 552010"/>
              <a:gd name="connsiteX422" fmla="*/ 580146 w 800354"/>
              <a:gd name="connsiteY422" fmla="*/ 262477 h 552010"/>
              <a:gd name="connsiteX423" fmla="*/ 565608 w 800354"/>
              <a:gd name="connsiteY423" fmla="*/ 277015 h 552010"/>
              <a:gd name="connsiteX424" fmla="*/ 580146 w 800354"/>
              <a:gd name="connsiteY424" fmla="*/ 291552 h 552010"/>
              <a:gd name="connsiteX425" fmla="*/ 528726 w 800354"/>
              <a:gd name="connsiteY425" fmla="*/ 291552 h 552010"/>
              <a:gd name="connsiteX426" fmla="*/ 543263 w 800354"/>
              <a:gd name="connsiteY426" fmla="*/ 277015 h 552010"/>
              <a:gd name="connsiteX427" fmla="*/ 528726 w 800354"/>
              <a:gd name="connsiteY427" fmla="*/ 262477 h 552010"/>
              <a:gd name="connsiteX428" fmla="*/ 514189 w 800354"/>
              <a:gd name="connsiteY428" fmla="*/ 277015 h 552010"/>
              <a:gd name="connsiteX429" fmla="*/ 528726 w 800354"/>
              <a:gd name="connsiteY429" fmla="*/ 291552 h 552010"/>
              <a:gd name="connsiteX430" fmla="*/ 477307 w 800354"/>
              <a:gd name="connsiteY430" fmla="*/ 291552 h 552010"/>
              <a:gd name="connsiteX431" fmla="*/ 491844 w 800354"/>
              <a:gd name="connsiteY431" fmla="*/ 277015 h 552010"/>
              <a:gd name="connsiteX432" fmla="*/ 477307 w 800354"/>
              <a:gd name="connsiteY432" fmla="*/ 262477 h 552010"/>
              <a:gd name="connsiteX433" fmla="*/ 462770 w 800354"/>
              <a:gd name="connsiteY433" fmla="*/ 277015 h 552010"/>
              <a:gd name="connsiteX434" fmla="*/ 477307 w 800354"/>
              <a:gd name="connsiteY434" fmla="*/ 291552 h 552010"/>
              <a:gd name="connsiteX435" fmla="*/ 425888 w 800354"/>
              <a:gd name="connsiteY435" fmla="*/ 291552 h 552010"/>
              <a:gd name="connsiteX436" fmla="*/ 440425 w 800354"/>
              <a:gd name="connsiteY436" fmla="*/ 277015 h 552010"/>
              <a:gd name="connsiteX437" fmla="*/ 425888 w 800354"/>
              <a:gd name="connsiteY437" fmla="*/ 262477 h 552010"/>
              <a:gd name="connsiteX438" fmla="*/ 411351 w 800354"/>
              <a:gd name="connsiteY438" fmla="*/ 277015 h 552010"/>
              <a:gd name="connsiteX439" fmla="*/ 425888 w 800354"/>
              <a:gd name="connsiteY439" fmla="*/ 291552 h 552010"/>
              <a:gd name="connsiteX440" fmla="*/ 374469 w 800354"/>
              <a:gd name="connsiteY440" fmla="*/ 291552 h 552010"/>
              <a:gd name="connsiteX441" fmla="*/ 389006 w 800354"/>
              <a:gd name="connsiteY441" fmla="*/ 277015 h 552010"/>
              <a:gd name="connsiteX442" fmla="*/ 374469 w 800354"/>
              <a:gd name="connsiteY442" fmla="*/ 262477 h 552010"/>
              <a:gd name="connsiteX443" fmla="*/ 359932 w 800354"/>
              <a:gd name="connsiteY443" fmla="*/ 277015 h 552010"/>
              <a:gd name="connsiteX444" fmla="*/ 374469 w 800354"/>
              <a:gd name="connsiteY444" fmla="*/ 291552 h 552010"/>
              <a:gd name="connsiteX445" fmla="*/ 323051 w 800354"/>
              <a:gd name="connsiteY445" fmla="*/ 291552 h 552010"/>
              <a:gd name="connsiteX446" fmla="*/ 337589 w 800354"/>
              <a:gd name="connsiteY446" fmla="*/ 277015 h 552010"/>
              <a:gd name="connsiteX447" fmla="*/ 323051 w 800354"/>
              <a:gd name="connsiteY447" fmla="*/ 262477 h 552010"/>
              <a:gd name="connsiteX448" fmla="*/ 308514 w 800354"/>
              <a:gd name="connsiteY448" fmla="*/ 277015 h 552010"/>
              <a:gd name="connsiteX449" fmla="*/ 323051 w 800354"/>
              <a:gd name="connsiteY449" fmla="*/ 291552 h 552010"/>
              <a:gd name="connsiteX450" fmla="*/ 271633 w 800354"/>
              <a:gd name="connsiteY450" fmla="*/ 291552 h 552010"/>
              <a:gd name="connsiteX451" fmla="*/ 286170 w 800354"/>
              <a:gd name="connsiteY451" fmla="*/ 277015 h 552010"/>
              <a:gd name="connsiteX452" fmla="*/ 271633 w 800354"/>
              <a:gd name="connsiteY452" fmla="*/ 262477 h 552010"/>
              <a:gd name="connsiteX453" fmla="*/ 257095 w 800354"/>
              <a:gd name="connsiteY453" fmla="*/ 277015 h 552010"/>
              <a:gd name="connsiteX454" fmla="*/ 271633 w 800354"/>
              <a:gd name="connsiteY454" fmla="*/ 291552 h 552010"/>
              <a:gd name="connsiteX455" fmla="*/ 220214 w 800354"/>
              <a:gd name="connsiteY455" fmla="*/ 291552 h 552010"/>
              <a:gd name="connsiteX456" fmla="*/ 234751 w 800354"/>
              <a:gd name="connsiteY456" fmla="*/ 277015 h 552010"/>
              <a:gd name="connsiteX457" fmla="*/ 220214 w 800354"/>
              <a:gd name="connsiteY457" fmla="*/ 262477 h 552010"/>
              <a:gd name="connsiteX458" fmla="*/ 205676 w 800354"/>
              <a:gd name="connsiteY458" fmla="*/ 277015 h 552010"/>
              <a:gd name="connsiteX459" fmla="*/ 220214 w 800354"/>
              <a:gd name="connsiteY459" fmla="*/ 291552 h 552010"/>
              <a:gd name="connsiteX460" fmla="*/ 168794 w 800354"/>
              <a:gd name="connsiteY460" fmla="*/ 291552 h 552010"/>
              <a:gd name="connsiteX461" fmla="*/ 183331 w 800354"/>
              <a:gd name="connsiteY461" fmla="*/ 277015 h 552010"/>
              <a:gd name="connsiteX462" fmla="*/ 168794 w 800354"/>
              <a:gd name="connsiteY462" fmla="*/ 262477 h 552010"/>
              <a:gd name="connsiteX463" fmla="*/ 154257 w 800354"/>
              <a:gd name="connsiteY463" fmla="*/ 277015 h 552010"/>
              <a:gd name="connsiteX464" fmla="*/ 168794 w 800354"/>
              <a:gd name="connsiteY464" fmla="*/ 291552 h 552010"/>
              <a:gd name="connsiteX465" fmla="*/ 117375 w 800354"/>
              <a:gd name="connsiteY465" fmla="*/ 291552 h 552010"/>
              <a:gd name="connsiteX466" fmla="*/ 131912 w 800354"/>
              <a:gd name="connsiteY466" fmla="*/ 277015 h 552010"/>
              <a:gd name="connsiteX467" fmla="*/ 117375 w 800354"/>
              <a:gd name="connsiteY467" fmla="*/ 262477 h 552010"/>
              <a:gd name="connsiteX468" fmla="*/ 102838 w 800354"/>
              <a:gd name="connsiteY468" fmla="*/ 277015 h 552010"/>
              <a:gd name="connsiteX469" fmla="*/ 117375 w 800354"/>
              <a:gd name="connsiteY469" fmla="*/ 291552 h 552010"/>
              <a:gd name="connsiteX470" fmla="*/ 65956 w 800354"/>
              <a:gd name="connsiteY470" fmla="*/ 291552 h 552010"/>
              <a:gd name="connsiteX471" fmla="*/ 80493 w 800354"/>
              <a:gd name="connsiteY471" fmla="*/ 277015 h 552010"/>
              <a:gd name="connsiteX472" fmla="*/ 65956 w 800354"/>
              <a:gd name="connsiteY472" fmla="*/ 262477 h 552010"/>
              <a:gd name="connsiteX473" fmla="*/ 51419 w 800354"/>
              <a:gd name="connsiteY473" fmla="*/ 277015 h 552010"/>
              <a:gd name="connsiteX474" fmla="*/ 65956 w 800354"/>
              <a:gd name="connsiteY474" fmla="*/ 291552 h 552010"/>
              <a:gd name="connsiteX475" fmla="*/ 14537 w 800354"/>
              <a:gd name="connsiteY475" fmla="*/ 291552 h 552010"/>
              <a:gd name="connsiteX476" fmla="*/ 29074 w 800354"/>
              <a:gd name="connsiteY476" fmla="*/ 277015 h 552010"/>
              <a:gd name="connsiteX477" fmla="*/ 14537 w 800354"/>
              <a:gd name="connsiteY477" fmla="*/ 262477 h 552010"/>
              <a:gd name="connsiteX478" fmla="*/ 0 w 800354"/>
              <a:gd name="connsiteY478" fmla="*/ 277015 h 552010"/>
              <a:gd name="connsiteX479" fmla="*/ 14537 w 800354"/>
              <a:gd name="connsiteY479" fmla="*/ 291552 h 552010"/>
              <a:gd name="connsiteX480" fmla="*/ 785817 w 800354"/>
              <a:gd name="connsiteY480" fmla="*/ 342029 h 552010"/>
              <a:gd name="connsiteX481" fmla="*/ 800354 w 800354"/>
              <a:gd name="connsiteY481" fmla="*/ 327492 h 552010"/>
              <a:gd name="connsiteX482" fmla="*/ 785817 w 800354"/>
              <a:gd name="connsiteY482" fmla="*/ 312955 h 552010"/>
              <a:gd name="connsiteX483" fmla="*/ 771280 w 800354"/>
              <a:gd name="connsiteY483" fmla="*/ 327492 h 552010"/>
              <a:gd name="connsiteX484" fmla="*/ 785817 w 800354"/>
              <a:gd name="connsiteY484" fmla="*/ 342029 h 552010"/>
              <a:gd name="connsiteX485" fmla="*/ 734401 w 800354"/>
              <a:gd name="connsiteY485" fmla="*/ 342029 h 552010"/>
              <a:gd name="connsiteX486" fmla="*/ 748938 w 800354"/>
              <a:gd name="connsiteY486" fmla="*/ 327492 h 552010"/>
              <a:gd name="connsiteX487" fmla="*/ 734401 w 800354"/>
              <a:gd name="connsiteY487" fmla="*/ 312955 h 552010"/>
              <a:gd name="connsiteX488" fmla="*/ 719864 w 800354"/>
              <a:gd name="connsiteY488" fmla="*/ 327492 h 552010"/>
              <a:gd name="connsiteX489" fmla="*/ 734401 w 800354"/>
              <a:gd name="connsiteY489" fmla="*/ 342029 h 552010"/>
              <a:gd name="connsiteX490" fmla="*/ 682983 w 800354"/>
              <a:gd name="connsiteY490" fmla="*/ 342029 h 552010"/>
              <a:gd name="connsiteX491" fmla="*/ 697521 w 800354"/>
              <a:gd name="connsiteY491" fmla="*/ 327492 h 552010"/>
              <a:gd name="connsiteX492" fmla="*/ 682983 w 800354"/>
              <a:gd name="connsiteY492" fmla="*/ 312955 h 552010"/>
              <a:gd name="connsiteX493" fmla="*/ 668446 w 800354"/>
              <a:gd name="connsiteY493" fmla="*/ 327492 h 552010"/>
              <a:gd name="connsiteX494" fmla="*/ 682983 w 800354"/>
              <a:gd name="connsiteY494" fmla="*/ 342029 h 552010"/>
              <a:gd name="connsiteX495" fmla="*/ 631565 w 800354"/>
              <a:gd name="connsiteY495" fmla="*/ 342029 h 552010"/>
              <a:gd name="connsiteX496" fmla="*/ 646102 w 800354"/>
              <a:gd name="connsiteY496" fmla="*/ 327492 h 552010"/>
              <a:gd name="connsiteX497" fmla="*/ 631565 w 800354"/>
              <a:gd name="connsiteY497" fmla="*/ 312955 h 552010"/>
              <a:gd name="connsiteX498" fmla="*/ 617027 w 800354"/>
              <a:gd name="connsiteY498" fmla="*/ 327492 h 552010"/>
              <a:gd name="connsiteX499" fmla="*/ 631565 w 800354"/>
              <a:gd name="connsiteY499" fmla="*/ 342029 h 552010"/>
              <a:gd name="connsiteX500" fmla="*/ 580146 w 800354"/>
              <a:gd name="connsiteY500" fmla="*/ 342029 h 552010"/>
              <a:gd name="connsiteX501" fmla="*/ 594683 w 800354"/>
              <a:gd name="connsiteY501" fmla="*/ 327492 h 552010"/>
              <a:gd name="connsiteX502" fmla="*/ 580146 w 800354"/>
              <a:gd name="connsiteY502" fmla="*/ 312955 h 552010"/>
              <a:gd name="connsiteX503" fmla="*/ 565608 w 800354"/>
              <a:gd name="connsiteY503" fmla="*/ 327492 h 552010"/>
              <a:gd name="connsiteX504" fmla="*/ 580146 w 800354"/>
              <a:gd name="connsiteY504" fmla="*/ 342029 h 552010"/>
              <a:gd name="connsiteX505" fmla="*/ 528726 w 800354"/>
              <a:gd name="connsiteY505" fmla="*/ 342029 h 552010"/>
              <a:gd name="connsiteX506" fmla="*/ 543263 w 800354"/>
              <a:gd name="connsiteY506" fmla="*/ 327492 h 552010"/>
              <a:gd name="connsiteX507" fmla="*/ 528726 w 800354"/>
              <a:gd name="connsiteY507" fmla="*/ 312955 h 552010"/>
              <a:gd name="connsiteX508" fmla="*/ 514189 w 800354"/>
              <a:gd name="connsiteY508" fmla="*/ 327492 h 552010"/>
              <a:gd name="connsiteX509" fmla="*/ 528726 w 800354"/>
              <a:gd name="connsiteY509" fmla="*/ 342029 h 552010"/>
              <a:gd name="connsiteX510" fmla="*/ 477307 w 800354"/>
              <a:gd name="connsiteY510" fmla="*/ 342029 h 552010"/>
              <a:gd name="connsiteX511" fmla="*/ 491844 w 800354"/>
              <a:gd name="connsiteY511" fmla="*/ 327492 h 552010"/>
              <a:gd name="connsiteX512" fmla="*/ 477307 w 800354"/>
              <a:gd name="connsiteY512" fmla="*/ 312955 h 552010"/>
              <a:gd name="connsiteX513" fmla="*/ 462770 w 800354"/>
              <a:gd name="connsiteY513" fmla="*/ 327492 h 552010"/>
              <a:gd name="connsiteX514" fmla="*/ 477307 w 800354"/>
              <a:gd name="connsiteY514" fmla="*/ 342029 h 552010"/>
              <a:gd name="connsiteX515" fmla="*/ 425888 w 800354"/>
              <a:gd name="connsiteY515" fmla="*/ 342029 h 552010"/>
              <a:gd name="connsiteX516" fmla="*/ 440425 w 800354"/>
              <a:gd name="connsiteY516" fmla="*/ 327492 h 552010"/>
              <a:gd name="connsiteX517" fmla="*/ 425888 w 800354"/>
              <a:gd name="connsiteY517" fmla="*/ 312955 h 552010"/>
              <a:gd name="connsiteX518" fmla="*/ 411351 w 800354"/>
              <a:gd name="connsiteY518" fmla="*/ 327492 h 552010"/>
              <a:gd name="connsiteX519" fmla="*/ 425888 w 800354"/>
              <a:gd name="connsiteY519" fmla="*/ 342029 h 552010"/>
              <a:gd name="connsiteX520" fmla="*/ 374469 w 800354"/>
              <a:gd name="connsiteY520" fmla="*/ 342029 h 552010"/>
              <a:gd name="connsiteX521" fmla="*/ 389006 w 800354"/>
              <a:gd name="connsiteY521" fmla="*/ 327492 h 552010"/>
              <a:gd name="connsiteX522" fmla="*/ 374469 w 800354"/>
              <a:gd name="connsiteY522" fmla="*/ 312955 h 552010"/>
              <a:gd name="connsiteX523" fmla="*/ 359932 w 800354"/>
              <a:gd name="connsiteY523" fmla="*/ 327492 h 552010"/>
              <a:gd name="connsiteX524" fmla="*/ 374469 w 800354"/>
              <a:gd name="connsiteY524" fmla="*/ 342029 h 552010"/>
              <a:gd name="connsiteX525" fmla="*/ 271633 w 800354"/>
              <a:gd name="connsiteY525" fmla="*/ 342029 h 552010"/>
              <a:gd name="connsiteX526" fmla="*/ 286170 w 800354"/>
              <a:gd name="connsiteY526" fmla="*/ 327492 h 552010"/>
              <a:gd name="connsiteX527" fmla="*/ 271633 w 800354"/>
              <a:gd name="connsiteY527" fmla="*/ 312955 h 552010"/>
              <a:gd name="connsiteX528" fmla="*/ 257095 w 800354"/>
              <a:gd name="connsiteY528" fmla="*/ 327492 h 552010"/>
              <a:gd name="connsiteX529" fmla="*/ 271633 w 800354"/>
              <a:gd name="connsiteY529" fmla="*/ 342029 h 552010"/>
              <a:gd name="connsiteX530" fmla="*/ 220214 w 800354"/>
              <a:gd name="connsiteY530" fmla="*/ 342029 h 552010"/>
              <a:gd name="connsiteX531" fmla="*/ 234751 w 800354"/>
              <a:gd name="connsiteY531" fmla="*/ 327492 h 552010"/>
              <a:gd name="connsiteX532" fmla="*/ 220214 w 800354"/>
              <a:gd name="connsiteY532" fmla="*/ 312955 h 552010"/>
              <a:gd name="connsiteX533" fmla="*/ 205676 w 800354"/>
              <a:gd name="connsiteY533" fmla="*/ 327492 h 552010"/>
              <a:gd name="connsiteX534" fmla="*/ 220214 w 800354"/>
              <a:gd name="connsiteY534" fmla="*/ 342029 h 552010"/>
              <a:gd name="connsiteX535" fmla="*/ 168794 w 800354"/>
              <a:gd name="connsiteY535" fmla="*/ 342029 h 552010"/>
              <a:gd name="connsiteX536" fmla="*/ 183331 w 800354"/>
              <a:gd name="connsiteY536" fmla="*/ 327492 h 552010"/>
              <a:gd name="connsiteX537" fmla="*/ 168794 w 800354"/>
              <a:gd name="connsiteY537" fmla="*/ 312955 h 552010"/>
              <a:gd name="connsiteX538" fmla="*/ 154257 w 800354"/>
              <a:gd name="connsiteY538" fmla="*/ 327492 h 552010"/>
              <a:gd name="connsiteX539" fmla="*/ 168794 w 800354"/>
              <a:gd name="connsiteY539" fmla="*/ 342029 h 552010"/>
              <a:gd name="connsiteX540" fmla="*/ 117375 w 800354"/>
              <a:gd name="connsiteY540" fmla="*/ 342029 h 552010"/>
              <a:gd name="connsiteX541" fmla="*/ 131912 w 800354"/>
              <a:gd name="connsiteY541" fmla="*/ 327492 h 552010"/>
              <a:gd name="connsiteX542" fmla="*/ 117375 w 800354"/>
              <a:gd name="connsiteY542" fmla="*/ 312955 h 552010"/>
              <a:gd name="connsiteX543" fmla="*/ 102838 w 800354"/>
              <a:gd name="connsiteY543" fmla="*/ 327492 h 552010"/>
              <a:gd name="connsiteX544" fmla="*/ 117375 w 800354"/>
              <a:gd name="connsiteY544" fmla="*/ 342029 h 552010"/>
              <a:gd name="connsiteX545" fmla="*/ 65956 w 800354"/>
              <a:gd name="connsiteY545" fmla="*/ 342029 h 552010"/>
              <a:gd name="connsiteX546" fmla="*/ 80493 w 800354"/>
              <a:gd name="connsiteY546" fmla="*/ 327492 h 552010"/>
              <a:gd name="connsiteX547" fmla="*/ 65956 w 800354"/>
              <a:gd name="connsiteY547" fmla="*/ 312955 h 552010"/>
              <a:gd name="connsiteX548" fmla="*/ 51419 w 800354"/>
              <a:gd name="connsiteY548" fmla="*/ 327492 h 552010"/>
              <a:gd name="connsiteX549" fmla="*/ 65956 w 800354"/>
              <a:gd name="connsiteY549" fmla="*/ 342029 h 552010"/>
              <a:gd name="connsiteX550" fmla="*/ 14537 w 800354"/>
              <a:gd name="connsiteY550" fmla="*/ 342029 h 552010"/>
              <a:gd name="connsiteX551" fmla="*/ 29074 w 800354"/>
              <a:gd name="connsiteY551" fmla="*/ 327492 h 552010"/>
              <a:gd name="connsiteX552" fmla="*/ 14537 w 800354"/>
              <a:gd name="connsiteY552" fmla="*/ 312955 h 552010"/>
              <a:gd name="connsiteX553" fmla="*/ 0 w 800354"/>
              <a:gd name="connsiteY553" fmla="*/ 327492 h 552010"/>
              <a:gd name="connsiteX554" fmla="*/ 14537 w 800354"/>
              <a:gd name="connsiteY554" fmla="*/ 342029 h 552010"/>
              <a:gd name="connsiteX555" fmla="*/ 785817 w 800354"/>
              <a:gd name="connsiteY555" fmla="*/ 394524 h 552010"/>
              <a:gd name="connsiteX556" fmla="*/ 800354 w 800354"/>
              <a:gd name="connsiteY556" fmla="*/ 379986 h 552010"/>
              <a:gd name="connsiteX557" fmla="*/ 785817 w 800354"/>
              <a:gd name="connsiteY557" fmla="*/ 365449 h 552010"/>
              <a:gd name="connsiteX558" fmla="*/ 771280 w 800354"/>
              <a:gd name="connsiteY558" fmla="*/ 379986 h 552010"/>
              <a:gd name="connsiteX559" fmla="*/ 785817 w 800354"/>
              <a:gd name="connsiteY559" fmla="*/ 394524 h 552010"/>
              <a:gd name="connsiteX560" fmla="*/ 734401 w 800354"/>
              <a:gd name="connsiteY560" fmla="*/ 394524 h 552010"/>
              <a:gd name="connsiteX561" fmla="*/ 748938 w 800354"/>
              <a:gd name="connsiteY561" fmla="*/ 379986 h 552010"/>
              <a:gd name="connsiteX562" fmla="*/ 734401 w 800354"/>
              <a:gd name="connsiteY562" fmla="*/ 365449 h 552010"/>
              <a:gd name="connsiteX563" fmla="*/ 719864 w 800354"/>
              <a:gd name="connsiteY563" fmla="*/ 379986 h 552010"/>
              <a:gd name="connsiteX564" fmla="*/ 734401 w 800354"/>
              <a:gd name="connsiteY564" fmla="*/ 394524 h 552010"/>
              <a:gd name="connsiteX565" fmla="*/ 682983 w 800354"/>
              <a:gd name="connsiteY565" fmla="*/ 394524 h 552010"/>
              <a:gd name="connsiteX566" fmla="*/ 697521 w 800354"/>
              <a:gd name="connsiteY566" fmla="*/ 379986 h 552010"/>
              <a:gd name="connsiteX567" fmla="*/ 682983 w 800354"/>
              <a:gd name="connsiteY567" fmla="*/ 365449 h 552010"/>
              <a:gd name="connsiteX568" fmla="*/ 668446 w 800354"/>
              <a:gd name="connsiteY568" fmla="*/ 379986 h 552010"/>
              <a:gd name="connsiteX569" fmla="*/ 682983 w 800354"/>
              <a:gd name="connsiteY569" fmla="*/ 394524 h 552010"/>
              <a:gd name="connsiteX570" fmla="*/ 631565 w 800354"/>
              <a:gd name="connsiteY570" fmla="*/ 394524 h 552010"/>
              <a:gd name="connsiteX571" fmla="*/ 646102 w 800354"/>
              <a:gd name="connsiteY571" fmla="*/ 379986 h 552010"/>
              <a:gd name="connsiteX572" fmla="*/ 631565 w 800354"/>
              <a:gd name="connsiteY572" fmla="*/ 365449 h 552010"/>
              <a:gd name="connsiteX573" fmla="*/ 617027 w 800354"/>
              <a:gd name="connsiteY573" fmla="*/ 379986 h 552010"/>
              <a:gd name="connsiteX574" fmla="*/ 631565 w 800354"/>
              <a:gd name="connsiteY574" fmla="*/ 394524 h 552010"/>
              <a:gd name="connsiteX575" fmla="*/ 528726 w 800354"/>
              <a:gd name="connsiteY575" fmla="*/ 394524 h 552010"/>
              <a:gd name="connsiteX576" fmla="*/ 543263 w 800354"/>
              <a:gd name="connsiteY576" fmla="*/ 379986 h 552010"/>
              <a:gd name="connsiteX577" fmla="*/ 528726 w 800354"/>
              <a:gd name="connsiteY577" fmla="*/ 365449 h 552010"/>
              <a:gd name="connsiteX578" fmla="*/ 514189 w 800354"/>
              <a:gd name="connsiteY578" fmla="*/ 379986 h 552010"/>
              <a:gd name="connsiteX579" fmla="*/ 528726 w 800354"/>
              <a:gd name="connsiteY579" fmla="*/ 394524 h 552010"/>
              <a:gd name="connsiteX580" fmla="*/ 425888 w 800354"/>
              <a:gd name="connsiteY580" fmla="*/ 394524 h 552010"/>
              <a:gd name="connsiteX581" fmla="*/ 440425 w 800354"/>
              <a:gd name="connsiteY581" fmla="*/ 379986 h 552010"/>
              <a:gd name="connsiteX582" fmla="*/ 425888 w 800354"/>
              <a:gd name="connsiteY582" fmla="*/ 365449 h 552010"/>
              <a:gd name="connsiteX583" fmla="*/ 411351 w 800354"/>
              <a:gd name="connsiteY583" fmla="*/ 379986 h 552010"/>
              <a:gd name="connsiteX584" fmla="*/ 425888 w 800354"/>
              <a:gd name="connsiteY584" fmla="*/ 394524 h 552010"/>
              <a:gd name="connsiteX585" fmla="*/ 374469 w 800354"/>
              <a:gd name="connsiteY585" fmla="*/ 394524 h 552010"/>
              <a:gd name="connsiteX586" fmla="*/ 389006 w 800354"/>
              <a:gd name="connsiteY586" fmla="*/ 379986 h 552010"/>
              <a:gd name="connsiteX587" fmla="*/ 374469 w 800354"/>
              <a:gd name="connsiteY587" fmla="*/ 365449 h 552010"/>
              <a:gd name="connsiteX588" fmla="*/ 359932 w 800354"/>
              <a:gd name="connsiteY588" fmla="*/ 379986 h 552010"/>
              <a:gd name="connsiteX589" fmla="*/ 374469 w 800354"/>
              <a:gd name="connsiteY589" fmla="*/ 394524 h 552010"/>
              <a:gd name="connsiteX590" fmla="*/ 271633 w 800354"/>
              <a:gd name="connsiteY590" fmla="*/ 394524 h 552010"/>
              <a:gd name="connsiteX591" fmla="*/ 286170 w 800354"/>
              <a:gd name="connsiteY591" fmla="*/ 379986 h 552010"/>
              <a:gd name="connsiteX592" fmla="*/ 271633 w 800354"/>
              <a:gd name="connsiteY592" fmla="*/ 365449 h 552010"/>
              <a:gd name="connsiteX593" fmla="*/ 257095 w 800354"/>
              <a:gd name="connsiteY593" fmla="*/ 379986 h 552010"/>
              <a:gd name="connsiteX594" fmla="*/ 271633 w 800354"/>
              <a:gd name="connsiteY594" fmla="*/ 394524 h 552010"/>
              <a:gd name="connsiteX595" fmla="*/ 168794 w 800354"/>
              <a:gd name="connsiteY595" fmla="*/ 394524 h 552010"/>
              <a:gd name="connsiteX596" fmla="*/ 183331 w 800354"/>
              <a:gd name="connsiteY596" fmla="*/ 379986 h 552010"/>
              <a:gd name="connsiteX597" fmla="*/ 168794 w 800354"/>
              <a:gd name="connsiteY597" fmla="*/ 365449 h 552010"/>
              <a:gd name="connsiteX598" fmla="*/ 154257 w 800354"/>
              <a:gd name="connsiteY598" fmla="*/ 379986 h 552010"/>
              <a:gd name="connsiteX599" fmla="*/ 168794 w 800354"/>
              <a:gd name="connsiteY599" fmla="*/ 394524 h 552010"/>
              <a:gd name="connsiteX600" fmla="*/ 117375 w 800354"/>
              <a:gd name="connsiteY600" fmla="*/ 394524 h 552010"/>
              <a:gd name="connsiteX601" fmla="*/ 131912 w 800354"/>
              <a:gd name="connsiteY601" fmla="*/ 379986 h 552010"/>
              <a:gd name="connsiteX602" fmla="*/ 117375 w 800354"/>
              <a:gd name="connsiteY602" fmla="*/ 365449 h 552010"/>
              <a:gd name="connsiteX603" fmla="*/ 102838 w 800354"/>
              <a:gd name="connsiteY603" fmla="*/ 379986 h 552010"/>
              <a:gd name="connsiteX604" fmla="*/ 117375 w 800354"/>
              <a:gd name="connsiteY604" fmla="*/ 394524 h 552010"/>
              <a:gd name="connsiteX605" fmla="*/ 65956 w 800354"/>
              <a:gd name="connsiteY605" fmla="*/ 394524 h 552010"/>
              <a:gd name="connsiteX606" fmla="*/ 80493 w 800354"/>
              <a:gd name="connsiteY606" fmla="*/ 379986 h 552010"/>
              <a:gd name="connsiteX607" fmla="*/ 65956 w 800354"/>
              <a:gd name="connsiteY607" fmla="*/ 365449 h 552010"/>
              <a:gd name="connsiteX608" fmla="*/ 51419 w 800354"/>
              <a:gd name="connsiteY608" fmla="*/ 379986 h 552010"/>
              <a:gd name="connsiteX609" fmla="*/ 65956 w 800354"/>
              <a:gd name="connsiteY609" fmla="*/ 394524 h 552010"/>
              <a:gd name="connsiteX610" fmla="*/ 14537 w 800354"/>
              <a:gd name="connsiteY610" fmla="*/ 394524 h 552010"/>
              <a:gd name="connsiteX611" fmla="*/ 29074 w 800354"/>
              <a:gd name="connsiteY611" fmla="*/ 379986 h 552010"/>
              <a:gd name="connsiteX612" fmla="*/ 14537 w 800354"/>
              <a:gd name="connsiteY612" fmla="*/ 365449 h 552010"/>
              <a:gd name="connsiteX613" fmla="*/ 0 w 800354"/>
              <a:gd name="connsiteY613" fmla="*/ 379986 h 552010"/>
              <a:gd name="connsiteX614" fmla="*/ 14537 w 800354"/>
              <a:gd name="connsiteY614" fmla="*/ 394524 h 552010"/>
              <a:gd name="connsiteX615" fmla="*/ 785817 w 800354"/>
              <a:gd name="connsiteY615" fmla="*/ 449039 h 552010"/>
              <a:gd name="connsiteX616" fmla="*/ 800354 w 800354"/>
              <a:gd name="connsiteY616" fmla="*/ 434502 h 552010"/>
              <a:gd name="connsiteX617" fmla="*/ 785817 w 800354"/>
              <a:gd name="connsiteY617" fmla="*/ 419965 h 552010"/>
              <a:gd name="connsiteX618" fmla="*/ 771280 w 800354"/>
              <a:gd name="connsiteY618" fmla="*/ 434502 h 552010"/>
              <a:gd name="connsiteX619" fmla="*/ 785817 w 800354"/>
              <a:gd name="connsiteY619" fmla="*/ 449039 h 552010"/>
              <a:gd name="connsiteX620" fmla="*/ 734401 w 800354"/>
              <a:gd name="connsiteY620" fmla="*/ 449039 h 552010"/>
              <a:gd name="connsiteX621" fmla="*/ 748938 w 800354"/>
              <a:gd name="connsiteY621" fmla="*/ 434502 h 552010"/>
              <a:gd name="connsiteX622" fmla="*/ 734401 w 800354"/>
              <a:gd name="connsiteY622" fmla="*/ 419965 h 552010"/>
              <a:gd name="connsiteX623" fmla="*/ 719864 w 800354"/>
              <a:gd name="connsiteY623" fmla="*/ 434502 h 552010"/>
              <a:gd name="connsiteX624" fmla="*/ 734401 w 800354"/>
              <a:gd name="connsiteY624" fmla="*/ 449039 h 552010"/>
              <a:gd name="connsiteX625" fmla="*/ 631565 w 800354"/>
              <a:gd name="connsiteY625" fmla="*/ 449039 h 552010"/>
              <a:gd name="connsiteX626" fmla="*/ 646102 w 800354"/>
              <a:gd name="connsiteY626" fmla="*/ 434502 h 552010"/>
              <a:gd name="connsiteX627" fmla="*/ 631565 w 800354"/>
              <a:gd name="connsiteY627" fmla="*/ 419965 h 552010"/>
              <a:gd name="connsiteX628" fmla="*/ 617027 w 800354"/>
              <a:gd name="connsiteY628" fmla="*/ 434502 h 552010"/>
              <a:gd name="connsiteX629" fmla="*/ 631565 w 800354"/>
              <a:gd name="connsiteY629" fmla="*/ 449039 h 552010"/>
              <a:gd name="connsiteX630" fmla="*/ 374469 w 800354"/>
              <a:gd name="connsiteY630" fmla="*/ 449039 h 552010"/>
              <a:gd name="connsiteX631" fmla="*/ 389006 w 800354"/>
              <a:gd name="connsiteY631" fmla="*/ 434502 h 552010"/>
              <a:gd name="connsiteX632" fmla="*/ 374469 w 800354"/>
              <a:gd name="connsiteY632" fmla="*/ 419965 h 552010"/>
              <a:gd name="connsiteX633" fmla="*/ 359932 w 800354"/>
              <a:gd name="connsiteY633" fmla="*/ 434502 h 552010"/>
              <a:gd name="connsiteX634" fmla="*/ 374469 w 800354"/>
              <a:gd name="connsiteY634" fmla="*/ 449039 h 552010"/>
              <a:gd name="connsiteX635" fmla="*/ 271633 w 800354"/>
              <a:gd name="connsiteY635" fmla="*/ 449039 h 552010"/>
              <a:gd name="connsiteX636" fmla="*/ 286170 w 800354"/>
              <a:gd name="connsiteY636" fmla="*/ 434502 h 552010"/>
              <a:gd name="connsiteX637" fmla="*/ 271633 w 800354"/>
              <a:gd name="connsiteY637" fmla="*/ 419965 h 552010"/>
              <a:gd name="connsiteX638" fmla="*/ 257095 w 800354"/>
              <a:gd name="connsiteY638" fmla="*/ 434502 h 552010"/>
              <a:gd name="connsiteX639" fmla="*/ 271633 w 800354"/>
              <a:gd name="connsiteY639" fmla="*/ 449039 h 552010"/>
              <a:gd name="connsiteX640" fmla="*/ 168794 w 800354"/>
              <a:gd name="connsiteY640" fmla="*/ 449039 h 552010"/>
              <a:gd name="connsiteX641" fmla="*/ 183331 w 800354"/>
              <a:gd name="connsiteY641" fmla="*/ 434502 h 552010"/>
              <a:gd name="connsiteX642" fmla="*/ 168794 w 800354"/>
              <a:gd name="connsiteY642" fmla="*/ 419965 h 552010"/>
              <a:gd name="connsiteX643" fmla="*/ 154257 w 800354"/>
              <a:gd name="connsiteY643" fmla="*/ 434502 h 552010"/>
              <a:gd name="connsiteX644" fmla="*/ 168794 w 800354"/>
              <a:gd name="connsiteY644" fmla="*/ 449039 h 552010"/>
              <a:gd name="connsiteX645" fmla="*/ 65956 w 800354"/>
              <a:gd name="connsiteY645" fmla="*/ 449039 h 552010"/>
              <a:gd name="connsiteX646" fmla="*/ 80493 w 800354"/>
              <a:gd name="connsiteY646" fmla="*/ 434502 h 552010"/>
              <a:gd name="connsiteX647" fmla="*/ 65956 w 800354"/>
              <a:gd name="connsiteY647" fmla="*/ 419965 h 552010"/>
              <a:gd name="connsiteX648" fmla="*/ 51419 w 800354"/>
              <a:gd name="connsiteY648" fmla="*/ 434502 h 552010"/>
              <a:gd name="connsiteX649" fmla="*/ 65956 w 800354"/>
              <a:gd name="connsiteY649" fmla="*/ 449039 h 552010"/>
              <a:gd name="connsiteX650" fmla="*/ 14537 w 800354"/>
              <a:gd name="connsiteY650" fmla="*/ 449039 h 552010"/>
              <a:gd name="connsiteX651" fmla="*/ 29074 w 800354"/>
              <a:gd name="connsiteY651" fmla="*/ 434502 h 552010"/>
              <a:gd name="connsiteX652" fmla="*/ 14537 w 800354"/>
              <a:gd name="connsiteY652" fmla="*/ 419965 h 552010"/>
              <a:gd name="connsiteX653" fmla="*/ 0 w 800354"/>
              <a:gd name="connsiteY653" fmla="*/ 434502 h 552010"/>
              <a:gd name="connsiteX654" fmla="*/ 14537 w 800354"/>
              <a:gd name="connsiteY654" fmla="*/ 449039 h 552010"/>
              <a:gd name="connsiteX655" fmla="*/ 734401 w 800354"/>
              <a:gd name="connsiteY655" fmla="*/ 499515 h 552010"/>
              <a:gd name="connsiteX656" fmla="*/ 748938 w 800354"/>
              <a:gd name="connsiteY656" fmla="*/ 484978 h 552010"/>
              <a:gd name="connsiteX657" fmla="*/ 734401 w 800354"/>
              <a:gd name="connsiteY657" fmla="*/ 470441 h 552010"/>
              <a:gd name="connsiteX658" fmla="*/ 719864 w 800354"/>
              <a:gd name="connsiteY658" fmla="*/ 484978 h 552010"/>
              <a:gd name="connsiteX659" fmla="*/ 734401 w 800354"/>
              <a:gd name="connsiteY659" fmla="*/ 499515 h 552010"/>
              <a:gd name="connsiteX660" fmla="*/ 631565 w 800354"/>
              <a:gd name="connsiteY660" fmla="*/ 499515 h 552010"/>
              <a:gd name="connsiteX661" fmla="*/ 646102 w 800354"/>
              <a:gd name="connsiteY661" fmla="*/ 484978 h 552010"/>
              <a:gd name="connsiteX662" fmla="*/ 631565 w 800354"/>
              <a:gd name="connsiteY662" fmla="*/ 470441 h 552010"/>
              <a:gd name="connsiteX663" fmla="*/ 617027 w 800354"/>
              <a:gd name="connsiteY663" fmla="*/ 484978 h 552010"/>
              <a:gd name="connsiteX664" fmla="*/ 631565 w 800354"/>
              <a:gd name="connsiteY664" fmla="*/ 499515 h 552010"/>
              <a:gd name="connsiteX665" fmla="*/ 374469 w 800354"/>
              <a:gd name="connsiteY665" fmla="*/ 499515 h 552010"/>
              <a:gd name="connsiteX666" fmla="*/ 389006 w 800354"/>
              <a:gd name="connsiteY666" fmla="*/ 484978 h 552010"/>
              <a:gd name="connsiteX667" fmla="*/ 374469 w 800354"/>
              <a:gd name="connsiteY667" fmla="*/ 470441 h 552010"/>
              <a:gd name="connsiteX668" fmla="*/ 359932 w 800354"/>
              <a:gd name="connsiteY668" fmla="*/ 484978 h 552010"/>
              <a:gd name="connsiteX669" fmla="*/ 374469 w 800354"/>
              <a:gd name="connsiteY669" fmla="*/ 499515 h 552010"/>
              <a:gd name="connsiteX670" fmla="*/ 168794 w 800354"/>
              <a:gd name="connsiteY670" fmla="*/ 499515 h 552010"/>
              <a:gd name="connsiteX671" fmla="*/ 183331 w 800354"/>
              <a:gd name="connsiteY671" fmla="*/ 484978 h 552010"/>
              <a:gd name="connsiteX672" fmla="*/ 168794 w 800354"/>
              <a:gd name="connsiteY672" fmla="*/ 470441 h 552010"/>
              <a:gd name="connsiteX673" fmla="*/ 154257 w 800354"/>
              <a:gd name="connsiteY673" fmla="*/ 484978 h 552010"/>
              <a:gd name="connsiteX674" fmla="*/ 168794 w 800354"/>
              <a:gd name="connsiteY674" fmla="*/ 499515 h 552010"/>
              <a:gd name="connsiteX675" fmla="*/ 14537 w 800354"/>
              <a:gd name="connsiteY675" fmla="*/ 499515 h 552010"/>
              <a:gd name="connsiteX676" fmla="*/ 29074 w 800354"/>
              <a:gd name="connsiteY676" fmla="*/ 484978 h 552010"/>
              <a:gd name="connsiteX677" fmla="*/ 14537 w 800354"/>
              <a:gd name="connsiteY677" fmla="*/ 470441 h 552010"/>
              <a:gd name="connsiteX678" fmla="*/ 0 w 800354"/>
              <a:gd name="connsiteY678" fmla="*/ 484978 h 552010"/>
              <a:gd name="connsiteX679" fmla="*/ 14537 w 800354"/>
              <a:gd name="connsiteY679" fmla="*/ 499515 h 552010"/>
              <a:gd name="connsiteX680" fmla="*/ 734401 w 800354"/>
              <a:gd name="connsiteY680" fmla="*/ 552010 h 552010"/>
              <a:gd name="connsiteX681" fmla="*/ 748938 w 800354"/>
              <a:gd name="connsiteY681" fmla="*/ 537473 h 552010"/>
              <a:gd name="connsiteX682" fmla="*/ 734401 w 800354"/>
              <a:gd name="connsiteY682" fmla="*/ 522935 h 552010"/>
              <a:gd name="connsiteX683" fmla="*/ 719864 w 800354"/>
              <a:gd name="connsiteY683" fmla="*/ 537473 h 552010"/>
              <a:gd name="connsiteX684" fmla="*/ 734401 w 800354"/>
              <a:gd name="connsiteY684" fmla="*/ 552010 h 552010"/>
              <a:gd name="connsiteX685" fmla="*/ 374469 w 800354"/>
              <a:gd name="connsiteY685" fmla="*/ 552010 h 552010"/>
              <a:gd name="connsiteX686" fmla="*/ 389006 w 800354"/>
              <a:gd name="connsiteY686" fmla="*/ 537473 h 552010"/>
              <a:gd name="connsiteX687" fmla="*/ 374469 w 800354"/>
              <a:gd name="connsiteY687" fmla="*/ 522935 h 552010"/>
              <a:gd name="connsiteX688" fmla="*/ 359932 w 800354"/>
              <a:gd name="connsiteY688" fmla="*/ 537473 h 552010"/>
              <a:gd name="connsiteX689" fmla="*/ 374469 w 800354"/>
              <a:gd name="connsiteY689" fmla="*/ 552010 h 55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Lst>
            <a:rect l="l" t="t" r="r" b="b"/>
            <a:pathLst>
              <a:path w="800354" h="552010">
                <a:moveTo>
                  <a:pt x="785817" y="29075"/>
                </a:moveTo>
                <a:cubicBezTo>
                  <a:pt x="793845" y="29075"/>
                  <a:pt x="800354" y="22566"/>
                  <a:pt x="800354" y="14537"/>
                </a:cubicBezTo>
                <a:cubicBezTo>
                  <a:pt x="800354" y="6509"/>
                  <a:pt x="793845" y="0"/>
                  <a:pt x="785817" y="0"/>
                </a:cubicBezTo>
                <a:cubicBezTo>
                  <a:pt x="777788" y="0"/>
                  <a:pt x="771280" y="6509"/>
                  <a:pt x="771280" y="14537"/>
                </a:cubicBezTo>
                <a:cubicBezTo>
                  <a:pt x="771280" y="22566"/>
                  <a:pt x="777788" y="29075"/>
                  <a:pt x="785817" y="29075"/>
                </a:cubicBezTo>
                <a:close/>
                <a:moveTo>
                  <a:pt x="734401" y="29075"/>
                </a:moveTo>
                <a:cubicBezTo>
                  <a:pt x="742430" y="29075"/>
                  <a:pt x="748938" y="22566"/>
                  <a:pt x="748938" y="14537"/>
                </a:cubicBezTo>
                <a:cubicBezTo>
                  <a:pt x="748938" y="6509"/>
                  <a:pt x="742430" y="0"/>
                  <a:pt x="734401" y="0"/>
                </a:cubicBezTo>
                <a:cubicBezTo>
                  <a:pt x="726373" y="0"/>
                  <a:pt x="719864" y="6509"/>
                  <a:pt x="719864" y="14537"/>
                </a:cubicBezTo>
                <a:cubicBezTo>
                  <a:pt x="719864" y="22566"/>
                  <a:pt x="726373" y="29075"/>
                  <a:pt x="734401" y="29075"/>
                </a:cubicBezTo>
                <a:close/>
                <a:moveTo>
                  <a:pt x="682983" y="29075"/>
                </a:moveTo>
                <a:cubicBezTo>
                  <a:pt x="691012" y="29075"/>
                  <a:pt x="697521" y="22566"/>
                  <a:pt x="697521" y="14537"/>
                </a:cubicBezTo>
                <a:cubicBezTo>
                  <a:pt x="697521" y="6509"/>
                  <a:pt x="691012" y="0"/>
                  <a:pt x="682983" y="0"/>
                </a:cubicBezTo>
                <a:cubicBezTo>
                  <a:pt x="674955" y="0"/>
                  <a:pt x="668446" y="6509"/>
                  <a:pt x="668446" y="14537"/>
                </a:cubicBezTo>
                <a:cubicBezTo>
                  <a:pt x="668446" y="22566"/>
                  <a:pt x="674955" y="29075"/>
                  <a:pt x="682983" y="29075"/>
                </a:cubicBezTo>
                <a:close/>
                <a:moveTo>
                  <a:pt x="631565" y="29075"/>
                </a:moveTo>
                <a:cubicBezTo>
                  <a:pt x="639593" y="29075"/>
                  <a:pt x="646102" y="22566"/>
                  <a:pt x="646102" y="14537"/>
                </a:cubicBezTo>
                <a:cubicBezTo>
                  <a:pt x="646102" y="6509"/>
                  <a:pt x="639593" y="0"/>
                  <a:pt x="631565" y="0"/>
                </a:cubicBezTo>
                <a:cubicBezTo>
                  <a:pt x="623536" y="0"/>
                  <a:pt x="617027" y="6509"/>
                  <a:pt x="617027" y="14537"/>
                </a:cubicBezTo>
                <a:cubicBezTo>
                  <a:pt x="617027" y="22566"/>
                  <a:pt x="623536" y="29075"/>
                  <a:pt x="631565" y="29075"/>
                </a:cubicBezTo>
                <a:close/>
                <a:moveTo>
                  <a:pt x="580146" y="29075"/>
                </a:moveTo>
                <a:cubicBezTo>
                  <a:pt x="588174" y="29075"/>
                  <a:pt x="594683" y="22566"/>
                  <a:pt x="594683" y="14537"/>
                </a:cubicBezTo>
                <a:cubicBezTo>
                  <a:pt x="594683" y="6509"/>
                  <a:pt x="588174" y="0"/>
                  <a:pt x="580146" y="0"/>
                </a:cubicBezTo>
                <a:cubicBezTo>
                  <a:pt x="572117" y="0"/>
                  <a:pt x="565608" y="6509"/>
                  <a:pt x="565608" y="14537"/>
                </a:cubicBezTo>
                <a:cubicBezTo>
                  <a:pt x="565608" y="22566"/>
                  <a:pt x="572117" y="29075"/>
                  <a:pt x="580146" y="29075"/>
                </a:cubicBezTo>
                <a:close/>
                <a:moveTo>
                  <a:pt x="528726" y="29075"/>
                </a:moveTo>
                <a:cubicBezTo>
                  <a:pt x="536754" y="29075"/>
                  <a:pt x="543263" y="22566"/>
                  <a:pt x="543263" y="14537"/>
                </a:cubicBezTo>
                <a:cubicBezTo>
                  <a:pt x="543263" y="6509"/>
                  <a:pt x="536754" y="0"/>
                  <a:pt x="528726" y="0"/>
                </a:cubicBezTo>
                <a:cubicBezTo>
                  <a:pt x="520697" y="0"/>
                  <a:pt x="514189" y="6509"/>
                  <a:pt x="514189" y="14537"/>
                </a:cubicBezTo>
                <a:cubicBezTo>
                  <a:pt x="514189" y="22566"/>
                  <a:pt x="520697" y="29075"/>
                  <a:pt x="528726" y="29075"/>
                </a:cubicBezTo>
                <a:close/>
                <a:moveTo>
                  <a:pt x="477307" y="29075"/>
                </a:moveTo>
                <a:cubicBezTo>
                  <a:pt x="485335" y="29075"/>
                  <a:pt x="491844" y="22566"/>
                  <a:pt x="491844" y="14537"/>
                </a:cubicBezTo>
                <a:cubicBezTo>
                  <a:pt x="491844" y="6509"/>
                  <a:pt x="485335" y="0"/>
                  <a:pt x="477307" y="0"/>
                </a:cubicBezTo>
                <a:cubicBezTo>
                  <a:pt x="469278" y="0"/>
                  <a:pt x="462770" y="6509"/>
                  <a:pt x="462770" y="14537"/>
                </a:cubicBezTo>
                <a:cubicBezTo>
                  <a:pt x="462770" y="22566"/>
                  <a:pt x="469278" y="29075"/>
                  <a:pt x="477307" y="29075"/>
                </a:cubicBezTo>
                <a:close/>
                <a:moveTo>
                  <a:pt x="425888" y="29075"/>
                </a:moveTo>
                <a:cubicBezTo>
                  <a:pt x="433917" y="29075"/>
                  <a:pt x="440425" y="22566"/>
                  <a:pt x="440425" y="14537"/>
                </a:cubicBezTo>
                <a:cubicBezTo>
                  <a:pt x="440425" y="6509"/>
                  <a:pt x="433917" y="0"/>
                  <a:pt x="425888" y="0"/>
                </a:cubicBezTo>
                <a:cubicBezTo>
                  <a:pt x="417860" y="0"/>
                  <a:pt x="411351" y="6509"/>
                  <a:pt x="411351" y="14537"/>
                </a:cubicBezTo>
                <a:cubicBezTo>
                  <a:pt x="411351" y="22566"/>
                  <a:pt x="417860" y="29075"/>
                  <a:pt x="425888" y="29075"/>
                </a:cubicBezTo>
                <a:close/>
                <a:moveTo>
                  <a:pt x="374469" y="29075"/>
                </a:moveTo>
                <a:cubicBezTo>
                  <a:pt x="382498" y="29075"/>
                  <a:pt x="389006" y="22566"/>
                  <a:pt x="389006" y="14537"/>
                </a:cubicBezTo>
                <a:cubicBezTo>
                  <a:pt x="389006" y="6509"/>
                  <a:pt x="382498" y="0"/>
                  <a:pt x="374469" y="0"/>
                </a:cubicBezTo>
                <a:cubicBezTo>
                  <a:pt x="366441" y="0"/>
                  <a:pt x="359932" y="6509"/>
                  <a:pt x="359932" y="14537"/>
                </a:cubicBezTo>
                <a:cubicBezTo>
                  <a:pt x="359932" y="22566"/>
                  <a:pt x="366441" y="29075"/>
                  <a:pt x="374469" y="29075"/>
                </a:cubicBezTo>
                <a:close/>
                <a:moveTo>
                  <a:pt x="323051" y="29075"/>
                </a:moveTo>
                <a:cubicBezTo>
                  <a:pt x="331080" y="29075"/>
                  <a:pt x="337589" y="22566"/>
                  <a:pt x="337589" y="14537"/>
                </a:cubicBezTo>
                <a:cubicBezTo>
                  <a:pt x="337589" y="6509"/>
                  <a:pt x="331080" y="0"/>
                  <a:pt x="323051" y="0"/>
                </a:cubicBezTo>
                <a:cubicBezTo>
                  <a:pt x="315023" y="0"/>
                  <a:pt x="308514" y="6509"/>
                  <a:pt x="308514" y="14537"/>
                </a:cubicBezTo>
                <a:cubicBezTo>
                  <a:pt x="308514" y="22566"/>
                  <a:pt x="315023" y="29075"/>
                  <a:pt x="323051" y="29075"/>
                </a:cubicBezTo>
                <a:close/>
                <a:moveTo>
                  <a:pt x="271633" y="29075"/>
                </a:moveTo>
                <a:cubicBezTo>
                  <a:pt x="279661" y="29075"/>
                  <a:pt x="286170" y="22566"/>
                  <a:pt x="286170" y="14537"/>
                </a:cubicBezTo>
                <a:cubicBezTo>
                  <a:pt x="286170" y="6509"/>
                  <a:pt x="279661" y="0"/>
                  <a:pt x="271633" y="0"/>
                </a:cubicBezTo>
                <a:cubicBezTo>
                  <a:pt x="263604" y="0"/>
                  <a:pt x="257095" y="6509"/>
                  <a:pt x="257095" y="14537"/>
                </a:cubicBezTo>
                <a:cubicBezTo>
                  <a:pt x="257095" y="22566"/>
                  <a:pt x="263604" y="29075"/>
                  <a:pt x="271633" y="29075"/>
                </a:cubicBezTo>
                <a:close/>
                <a:moveTo>
                  <a:pt x="220214" y="29075"/>
                </a:moveTo>
                <a:cubicBezTo>
                  <a:pt x="228242" y="29075"/>
                  <a:pt x="234751" y="22566"/>
                  <a:pt x="234751" y="14537"/>
                </a:cubicBezTo>
                <a:cubicBezTo>
                  <a:pt x="234751" y="6509"/>
                  <a:pt x="228242" y="0"/>
                  <a:pt x="220214" y="0"/>
                </a:cubicBezTo>
                <a:cubicBezTo>
                  <a:pt x="212185" y="0"/>
                  <a:pt x="205676" y="6509"/>
                  <a:pt x="205676" y="14537"/>
                </a:cubicBezTo>
                <a:cubicBezTo>
                  <a:pt x="205676" y="22566"/>
                  <a:pt x="212185" y="29075"/>
                  <a:pt x="220214" y="29075"/>
                </a:cubicBezTo>
                <a:close/>
                <a:moveTo>
                  <a:pt x="168794" y="29075"/>
                </a:moveTo>
                <a:cubicBezTo>
                  <a:pt x="176822" y="29075"/>
                  <a:pt x="183331" y="22566"/>
                  <a:pt x="183331" y="14537"/>
                </a:cubicBezTo>
                <a:cubicBezTo>
                  <a:pt x="183331" y="6509"/>
                  <a:pt x="176822" y="0"/>
                  <a:pt x="168794" y="0"/>
                </a:cubicBezTo>
                <a:cubicBezTo>
                  <a:pt x="160765" y="0"/>
                  <a:pt x="154257" y="6509"/>
                  <a:pt x="154257" y="14537"/>
                </a:cubicBezTo>
                <a:cubicBezTo>
                  <a:pt x="154257" y="22566"/>
                  <a:pt x="160765" y="29075"/>
                  <a:pt x="168794" y="29075"/>
                </a:cubicBezTo>
                <a:close/>
                <a:moveTo>
                  <a:pt x="117375" y="29075"/>
                </a:moveTo>
                <a:cubicBezTo>
                  <a:pt x="125404" y="29075"/>
                  <a:pt x="131912" y="22566"/>
                  <a:pt x="131912" y="14537"/>
                </a:cubicBezTo>
                <a:cubicBezTo>
                  <a:pt x="131912" y="6509"/>
                  <a:pt x="125404" y="0"/>
                  <a:pt x="117375" y="0"/>
                </a:cubicBezTo>
                <a:cubicBezTo>
                  <a:pt x="109346" y="0"/>
                  <a:pt x="102838" y="6509"/>
                  <a:pt x="102838" y="14537"/>
                </a:cubicBezTo>
                <a:cubicBezTo>
                  <a:pt x="102838" y="22566"/>
                  <a:pt x="109346" y="29075"/>
                  <a:pt x="117375" y="29075"/>
                </a:cubicBezTo>
                <a:close/>
                <a:moveTo>
                  <a:pt x="65956" y="29075"/>
                </a:moveTo>
                <a:cubicBezTo>
                  <a:pt x="73985" y="29075"/>
                  <a:pt x="80493" y="22566"/>
                  <a:pt x="80493" y="14537"/>
                </a:cubicBezTo>
                <a:cubicBezTo>
                  <a:pt x="80493" y="6509"/>
                  <a:pt x="73985" y="0"/>
                  <a:pt x="65956" y="0"/>
                </a:cubicBezTo>
                <a:cubicBezTo>
                  <a:pt x="57928" y="0"/>
                  <a:pt x="51419" y="6509"/>
                  <a:pt x="51419" y="14537"/>
                </a:cubicBezTo>
                <a:cubicBezTo>
                  <a:pt x="51419" y="22566"/>
                  <a:pt x="57928" y="29075"/>
                  <a:pt x="65956" y="29075"/>
                </a:cubicBezTo>
                <a:close/>
                <a:moveTo>
                  <a:pt x="14537" y="29075"/>
                </a:moveTo>
                <a:cubicBezTo>
                  <a:pt x="22566" y="29075"/>
                  <a:pt x="29074" y="22566"/>
                  <a:pt x="29074" y="14537"/>
                </a:cubicBezTo>
                <a:cubicBezTo>
                  <a:pt x="29074" y="6509"/>
                  <a:pt x="22566" y="0"/>
                  <a:pt x="14537" y="0"/>
                </a:cubicBezTo>
                <a:cubicBezTo>
                  <a:pt x="6509" y="0"/>
                  <a:pt x="0" y="6509"/>
                  <a:pt x="0" y="14537"/>
                </a:cubicBezTo>
                <a:cubicBezTo>
                  <a:pt x="0" y="22566"/>
                  <a:pt x="6509" y="29075"/>
                  <a:pt x="14537" y="29075"/>
                </a:cubicBezTo>
                <a:close/>
                <a:moveTo>
                  <a:pt x="785817" y="81571"/>
                </a:moveTo>
                <a:cubicBezTo>
                  <a:pt x="793845" y="81571"/>
                  <a:pt x="800354" y="75062"/>
                  <a:pt x="800354" y="67034"/>
                </a:cubicBezTo>
                <a:cubicBezTo>
                  <a:pt x="800354" y="59005"/>
                  <a:pt x="793845" y="52497"/>
                  <a:pt x="785817" y="52497"/>
                </a:cubicBezTo>
                <a:cubicBezTo>
                  <a:pt x="777788" y="52497"/>
                  <a:pt x="771280" y="59005"/>
                  <a:pt x="771280" y="67034"/>
                </a:cubicBezTo>
                <a:cubicBezTo>
                  <a:pt x="771280" y="75062"/>
                  <a:pt x="777788" y="81571"/>
                  <a:pt x="785817" y="81571"/>
                </a:cubicBezTo>
                <a:close/>
                <a:moveTo>
                  <a:pt x="734401" y="81571"/>
                </a:moveTo>
                <a:cubicBezTo>
                  <a:pt x="742430" y="81571"/>
                  <a:pt x="748938" y="75062"/>
                  <a:pt x="748938" y="67034"/>
                </a:cubicBezTo>
                <a:cubicBezTo>
                  <a:pt x="748938" y="59005"/>
                  <a:pt x="742430" y="52497"/>
                  <a:pt x="734401" y="52497"/>
                </a:cubicBezTo>
                <a:cubicBezTo>
                  <a:pt x="726373" y="52497"/>
                  <a:pt x="719864" y="59005"/>
                  <a:pt x="719864" y="67034"/>
                </a:cubicBezTo>
                <a:cubicBezTo>
                  <a:pt x="719864" y="75062"/>
                  <a:pt x="726373" y="81571"/>
                  <a:pt x="734401" y="81571"/>
                </a:cubicBezTo>
                <a:close/>
                <a:moveTo>
                  <a:pt x="682983" y="81571"/>
                </a:moveTo>
                <a:cubicBezTo>
                  <a:pt x="691012" y="81571"/>
                  <a:pt x="697521" y="75062"/>
                  <a:pt x="697521" y="67034"/>
                </a:cubicBezTo>
                <a:cubicBezTo>
                  <a:pt x="697521" y="59005"/>
                  <a:pt x="691012" y="52497"/>
                  <a:pt x="682983" y="52497"/>
                </a:cubicBezTo>
                <a:cubicBezTo>
                  <a:pt x="674955" y="52497"/>
                  <a:pt x="668446" y="59005"/>
                  <a:pt x="668446" y="67034"/>
                </a:cubicBezTo>
                <a:cubicBezTo>
                  <a:pt x="668446" y="75062"/>
                  <a:pt x="674955" y="81571"/>
                  <a:pt x="682983" y="81571"/>
                </a:cubicBezTo>
                <a:close/>
                <a:moveTo>
                  <a:pt x="631565" y="81571"/>
                </a:moveTo>
                <a:cubicBezTo>
                  <a:pt x="639593" y="81571"/>
                  <a:pt x="646102" y="75062"/>
                  <a:pt x="646102" y="67034"/>
                </a:cubicBezTo>
                <a:cubicBezTo>
                  <a:pt x="646102" y="59005"/>
                  <a:pt x="639593" y="52497"/>
                  <a:pt x="631565" y="52497"/>
                </a:cubicBezTo>
                <a:cubicBezTo>
                  <a:pt x="623536" y="52497"/>
                  <a:pt x="617027" y="59005"/>
                  <a:pt x="617027" y="67034"/>
                </a:cubicBezTo>
                <a:cubicBezTo>
                  <a:pt x="617027" y="75062"/>
                  <a:pt x="623536" y="81571"/>
                  <a:pt x="631565" y="81571"/>
                </a:cubicBezTo>
                <a:close/>
                <a:moveTo>
                  <a:pt x="580146" y="81571"/>
                </a:moveTo>
                <a:cubicBezTo>
                  <a:pt x="588174" y="81571"/>
                  <a:pt x="594683" y="75062"/>
                  <a:pt x="594683" y="67034"/>
                </a:cubicBezTo>
                <a:cubicBezTo>
                  <a:pt x="594683" y="59005"/>
                  <a:pt x="588174" y="52497"/>
                  <a:pt x="580146" y="52497"/>
                </a:cubicBezTo>
                <a:cubicBezTo>
                  <a:pt x="572117" y="52497"/>
                  <a:pt x="565608" y="59005"/>
                  <a:pt x="565608" y="67034"/>
                </a:cubicBezTo>
                <a:cubicBezTo>
                  <a:pt x="565608" y="75062"/>
                  <a:pt x="572117" y="81571"/>
                  <a:pt x="580146" y="81571"/>
                </a:cubicBezTo>
                <a:close/>
                <a:moveTo>
                  <a:pt x="528726" y="81571"/>
                </a:moveTo>
                <a:cubicBezTo>
                  <a:pt x="536754" y="81571"/>
                  <a:pt x="543263" y="75062"/>
                  <a:pt x="543263" y="67034"/>
                </a:cubicBezTo>
                <a:cubicBezTo>
                  <a:pt x="543263" y="59005"/>
                  <a:pt x="536754" y="52497"/>
                  <a:pt x="528726" y="52497"/>
                </a:cubicBezTo>
                <a:cubicBezTo>
                  <a:pt x="520697" y="52497"/>
                  <a:pt x="514189" y="59005"/>
                  <a:pt x="514189" y="67034"/>
                </a:cubicBezTo>
                <a:cubicBezTo>
                  <a:pt x="514189" y="75062"/>
                  <a:pt x="520697" y="81571"/>
                  <a:pt x="528726" y="81571"/>
                </a:cubicBezTo>
                <a:close/>
                <a:moveTo>
                  <a:pt x="477307" y="81571"/>
                </a:moveTo>
                <a:cubicBezTo>
                  <a:pt x="485335" y="81571"/>
                  <a:pt x="491844" y="75062"/>
                  <a:pt x="491844" y="67034"/>
                </a:cubicBezTo>
                <a:cubicBezTo>
                  <a:pt x="491844" y="59005"/>
                  <a:pt x="485335" y="52497"/>
                  <a:pt x="477307" y="52497"/>
                </a:cubicBezTo>
                <a:cubicBezTo>
                  <a:pt x="469278" y="52497"/>
                  <a:pt x="462770" y="59005"/>
                  <a:pt x="462770" y="67034"/>
                </a:cubicBezTo>
                <a:cubicBezTo>
                  <a:pt x="462770" y="75062"/>
                  <a:pt x="469278" y="81571"/>
                  <a:pt x="477307" y="81571"/>
                </a:cubicBezTo>
                <a:close/>
                <a:moveTo>
                  <a:pt x="425888" y="81571"/>
                </a:moveTo>
                <a:cubicBezTo>
                  <a:pt x="433917" y="81571"/>
                  <a:pt x="440425" y="75062"/>
                  <a:pt x="440425" y="67034"/>
                </a:cubicBezTo>
                <a:cubicBezTo>
                  <a:pt x="440425" y="59005"/>
                  <a:pt x="433917" y="52497"/>
                  <a:pt x="425888" y="52497"/>
                </a:cubicBezTo>
                <a:cubicBezTo>
                  <a:pt x="417860" y="52497"/>
                  <a:pt x="411351" y="59005"/>
                  <a:pt x="411351" y="67034"/>
                </a:cubicBezTo>
                <a:cubicBezTo>
                  <a:pt x="411351" y="75062"/>
                  <a:pt x="417860" y="81571"/>
                  <a:pt x="425888" y="81571"/>
                </a:cubicBezTo>
                <a:close/>
                <a:moveTo>
                  <a:pt x="374469" y="81571"/>
                </a:moveTo>
                <a:cubicBezTo>
                  <a:pt x="382498" y="81571"/>
                  <a:pt x="389006" y="75062"/>
                  <a:pt x="389006" y="67034"/>
                </a:cubicBezTo>
                <a:cubicBezTo>
                  <a:pt x="389006" y="59005"/>
                  <a:pt x="382498" y="52497"/>
                  <a:pt x="374469" y="52497"/>
                </a:cubicBezTo>
                <a:cubicBezTo>
                  <a:pt x="366441" y="52497"/>
                  <a:pt x="359932" y="59005"/>
                  <a:pt x="359932" y="67034"/>
                </a:cubicBezTo>
                <a:cubicBezTo>
                  <a:pt x="359932" y="75062"/>
                  <a:pt x="366441" y="81571"/>
                  <a:pt x="374469" y="81571"/>
                </a:cubicBezTo>
                <a:close/>
                <a:moveTo>
                  <a:pt x="323051" y="81571"/>
                </a:moveTo>
                <a:cubicBezTo>
                  <a:pt x="331080" y="81571"/>
                  <a:pt x="337589" y="75062"/>
                  <a:pt x="337589" y="67034"/>
                </a:cubicBezTo>
                <a:cubicBezTo>
                  <a:pt x="337589" y="59005"/>
                  <a:pt x="331080" y="52497"/>
                  <a:pt x="323051" y="52497"/>
                </a:cubicBezTo>
                <a:cubicBezTo>
                  <a:pt x="315023" y="52497"/>
                  <a:pt x="308514" y="59005"/>
                  <a:pt x="308514" y="67034"/>
                </a:cubicBezTo>
                <a:cubicBezTo>
                  <a:pt x="308514" y="75062"/>
                  <a:pt x="315023" y="81571"/>
                  <a:pt x="323051" y="81571"/>
                </a:cubicBezTo>
                <a:close/>
                <a:moveTo>
                  <a:pt x="271633" y="81571"/>
                </a:moveTo>
                <a:cubicBezTo>
                  <a:pt x="279661" y="81571"/>
                  <a:pt x="286170" y="75062"/>
                  <a:pt x="286170" y="67034"/>
                </a:cubicBezTo>
                <a:cubicBezTo>
                  <a:pt x="286170" y="59005"/>
                  <a:pt x="279661" y="52497"/>
                  <a:pt x="271633" y="52497"/>
                </a:cubicBezTo>
                <a:cubicBezTo>
                  <a:pt x="263604" y="52497"/>
                  <a:pt x="257095" y="59005"/>
                  <a:pt x="257095" y="67034"/>
                </a:cubicBezTo>
                <a:cubicBezTo>
                  <a:pt x="257095" y="75062"/>
                  <a:pt x="263604" y="81571"/>
                  <a:pt x="271633" y="81571"/>
                </a:cubicBezTo>
                <a:close/>
                <a:moveTo>
                  <a:pt x="220214" y="81571"/>
                </a:moveTo>
                <a:cubicBezTo>
                  <a:pt x="228242" y="81571"/>
                  <a:pt x="234751" y="75062"/>
                  <a:pt x="234751" y="67034"/>
                </a:cubicBezTo>
                <a:cubicBezTo>
                  <a:pt x="234751" y="59005"/>
                  <a:pt x="228242" y="52497"/>
                  <a:pt x="220214" y="52497"/>
                </a:cubicBezTo>
                <a:cubicBezTo>
                  <a:pt x="212185" y="52497"/>
                  <a:pt x="205676" y="59005"/>
                  <a:pt x="205676" y="67034"/>
                </a:cubicBezTo>
                <a:cubicBezTo>
                  <a:pt x="205676" y="75062"/>
                  <a:pt x="212185" y="81571"/>
                  <a:pt x="220214" y="81571"/>
                </a:cubicBezTo>
                <a:close/>
                <a:moveTo>
                  <a:pt x="168794" y="81571"/>
                </a:moveTo>
                <a:cubicBezTo>
                  <a:pt x="176822" y="81571"/>
                  <a:pt x="183331" y="75062"/>
                  <a:pt x="183331" y="67034"/>
                </a:cubicBezTo>
                <a:cubicBezTo>
                  <a:pt x="183331" y="59005"/>
                  <a:pt x="176822" y="52497"/>
                  <a:pt x="168794" y="52497"/>
                </a:cubicBezTo>
                <a:cubicBezTo>
                  <a:pt x="160765" y="52497"/>
                  <a:pt x="154257" y="59005"/>
                  <a:pt x="154257" y="67034"/>
                </a:cubicBezTo>
                <a:cubicBezTo>
                  <a:pt x="154257" y="75062"/>
                  <a:pt x="160765" y="81571"/>
                  <a:pt x="168794" y="81571"/>
                </a:cubicBezTo>
                <a:close/>
                <a:moveTo>
                  <a:pt x="117375" y="81571"/>
                </a:moveTo>
                <a:cubicBezTo>
                  <a:pt x="125404" y="81571"/>
                  <a:pt x="131912" y="75062"/>
                  <a:pt x="131912" y="67034"/>
                </a:cubicBezTo>
                <a:cubicBezTo>
                  <a:pt x="131912" y="59005"/>
                  <a:pt x="125404" y="52497"/>
                  <a:pt x="117375" y="52497"/>
                </a:cubicBezTo>
                <a:cubicBezTo>
                  <a:pt x="109346" y="52497"/>
                  <a:pt x="102838" y="59005"/>
                  <a:pt x="102838" y="67034"/>
                </a:cubicBezTo>
                <a:cubicBezTo>
                  <a:pt x="102838" y="75062"/>
                  <a:pt x="109346" y="81571"/>
                  <a:pt x="117375" y="81571"/>
                </a:cubicBezTo>
                <a:close/>
                <a:moveTo>
                  <a:pt x="65956" y="81571"/>
                </a:moveTo>
                <a:cubicBezTo>
                  <a:pt x="73985" y="81571"/>
                  <a:pt x="80493" y="75062"/>
                  <a:pt x="80493" y="67034"/>
                </a:cubicBezTo>
                <a:cubicBezTo>
                  <a:pt x="80493" y="59005"/>
                  <a:pt x="73985" y="52497"/>
                  <a:pt x="65956" y="52497"/>
                </a:cubicBezTo>
                <a:cubicBezTo>
                  <a:pt x="57928" y="52497"/>
                  <a:pt x="51419" y="59005"/>
                  <a:pt x="51419" y="67034"/>
                </a:cubicBezTo>
                <a:cubicBezTo>
                  <a:pt x="51419" y="75062"/>
                  <a:pt x="57928" y="81571"/>
                  <a:pt x="65956" y="81571"/>
                </a:cubicBezTo>
                <a:close/>
                <a:moveTo>
                  <a:pt x="14537" y="81571"/>
                </a:moveTo>
                <a:cubicBezTo>
                  <a:pt x="22566" y="81571"/>
                  <a:pt x="29074" y="75062"/>
                  <a:pt x="29074" y="67034"/>
                </a:cubicBezTo>
                <a:cubicBezTo>
                  <a:pt x="29074" y="59005"/>
                  <a:pt x="22566" y="52497"/>
                  <a:pt x="14537" y="52497"/>
                </a:cubicBezTo>
                <a:cubicBezTo>
                  <a:pt x="6509" y="52497"/>
                  <a:pt x="0" y="59005"/>
                  <a:pt x="0" y="67034"/>
                </a:cubicBezTo>
                <a:cubicBezTo>
                  <a:pt x="0" y="75062"/>
                  <a:pt x="6509" y="81571"/>
                  <a:pt x="14537" y="81571"/>
                </a:cubicBezTo>
                <a:close/>
                <a:moveTo>
                  <a:pt x="785817" y="136085"/>
                </a:moveTo>
                <a:cubicBezTo>
                  <a:pt x="793845" y="136085"/>
                  <a:pt x="800354" y="129576"/>
                  <a:pt x="800354" y="121547"/>
                </a:cubicBezTo>
                <a:cubicBezTo>
                  <a:pt x="800354" y="113519"/>
                  <a:pt x="793845" y="107010"/>
                  <a:pt x="785817" y="107010"/>
                </a:cubicBezTo>
                <a:cubicBezTo>
                  <a:pt x="777788" y="107010"/>
                  <a:pt x="771280" y="113519"/>
                  <a:pt x="771280" y="121547"/>
                </a:cubicBezTo>
                <a:cubicBezTo>
                  <a:pt x="771280" y="129576"/>
                  <a:pt x="777788" y="136085"/>
                  <a:pt x="785817" y="136085"/>
                </a:cubicBezTo>
                <a:close/>
                <a:moveTo>
                  <a:pt x="734401" y="136085"/>
                </a:moveTo>
                <a:cubicBezTo>
                  <a:pt x="742430" y="136085"/>
                  <a:pt x="748938" y="129576"/>
                  <a:pt x="748938" y="121547"/>
                </a:cubicBezTo>
                <a:cubicBezTo>
                  <a:pt x="748938" y="113519"/>
                  <a:pt x="742430" y="107010"/>
                  <a:pt x="734401" y="107010"/>
                </a:cubicBezTo>
                <a:cubicBezTo>
                  <a:pt x="726373" y="107010"/>
                  <a:pt x="719864" y="113519"/>
                  <a:pt x="719864" y="121547"/>
                </a:cubicBezTo>
                <a:cubicBezTo>
                  <a:pt x="719864" y="129576"/>
                  <a:pt x="726373" y="136085"/>
                  <a:pt x="734401" y="136085"/>
                </a:cubicBezTo>
                <a:close/>
                <a:moveTo>
                  <a:pt x="682983" y="136085"/>
                </a:moveTo>
                <a:cubicBezTo>
                  <a:pt x="691012" y="136085"/>
                  <a:pt x="697521" y="129576"/>
                  <a:pt x="697521" y="121547"/>
                </a:cubicBezTo>
                <a:cubicBezTo>
                  <a:pt x="697521" y="113519"/>
                  <a:pt x="691012" y="107010"/>
                  <a:pt x="682983" y="107010"/>
                </a:cubicBezTo>
                <a:cubicBezTo>
                  <a:pt x="674955" y="107010"/>
                  <a:pt x="668446" y="113519"/>
                  <a:pt x="668446" y="121547"/>
                </a:cubicBezTo>
                <a:cubicBezTo>
                  <a:pt x="668446" y="129576"/>
                  <a:pt x="674955" y="136085"/>
                  <a:pt x="682983" y="136085"/>
                </a:cubicBezTo>
                <a:close/>
                <a:moveTo>
                  <a:pt x="631565" y="136085"/>
                </a:moveTo>
                <a:cubicBezTo>
                  <a:pt x="639593" y="136085"/>
                  <a:pt x="646102" y="129576"/>
                  <a:pt x="646102" y="121547"/>
                </a:cubicBezTo>
                <a:cubicBezTo>
                  <a:pt x="646102" y="113519"/>
                  <a:pt x="639593" y="107010"/>
                  <a:pt x="631565" y="107010"/>
                </a:cubicBezTo>
                <a:cubicBezTo>
                  <a:pt x="623536" y="107010"/>
                  <a:pt x="617027" y="113519"/>
                  <a:pt x="617027" y="121547"/>
                </a:cubicBezTo>
                <a:cubicBezTo>
                  <a:pt x="617027" y="129576"/>
                  <a:pt x="623536" y="136085"/>
                  <a:pt x="631565" y="136085"/>
                </a:cubicBezTo>
                <a:close/>
                <a:moveTo>
                  <a:pt x="580146" y="136085"/>
                </a:moveTo>
                <a:cubicBezTo>
                  <a:pt x="588174" y="136085"/>
                  <a:pt x="594683" y="129576"/>
                  <a:pt x="594683" y="121547"/>
                </a:cubicBezTo>
                <a:cubicBezTo>
                  <a:pt x="594683" y="113519"/>
                  <a:pt x="588174" y="107010"/>
                  <a:pt x="580146" y="107010"/>
                </a:cubicBezTo>
                <a:cubicBezTo>
                  <a:pt x="572117" y="107010"/>
                  <a:pt x="565608" y="113519"/>
                  <a:pt x="565608" y="121547"/>
                </a:cubicBezTo>
                <a:cubicBezTo>
                  <a:pt x="565608" y="129576"/>
                  <a:pt x="572117" y="136085"/>
                  <a:pt x="580146" y="136085"/>
                </a:cubicBezTo>
                <a:close/>
                <a:moveTo>
                  <a:pt x="528726" y="136085"/>
                </a:moveTo>
                <a:cubicBezTo>
                  <a:pt x="536754" y="136085"/>
                  <a:pt x="543263" y="129576"/>
                  <a:pt x="543263" y="121547"/>
                </a:cubicBezTo>
                <a:cubicBezTo>
                  <a:pt x="543263" y="113519"/>
                  <a:pt x="536754" y="107010"/>
                  <a:pt x="528726" y="107010"/>
                </a:cubicBezTo>
                <a:cubicBezTo>
                  <a:pt x="520697" y="107010"/>
                  <a:pt x="514189" y="113519"/>
                  <a:pt x="514189" y="121547"/>
                </a:cubicBezTo>
                <a:cubicBezTo>
                  <a:pt x="514189" y="129576"/>
                  <a:pt x="520697" y="136085"/>
                  <a:pt x="528726" y="136085"/>
                </a:cubicBezTo>
                <a:close/>
                <a:moveTo>
                  <a:pt x="477307" y="136085"/>
                </a:moveTo>
                <a:cubicBezTo>
                  <a:pt x="485335" y="136085"/>
                  <a:pt x="491844" y="129576"/>
                  <a:pt x="491844" y="121547"/>
                </a:cubicBezTo>
                <a:cubicBezTo>
                  <a:pt x="491844" y="113519"/>
                  <a:pt x="485335" y="107010"/>
                  <a:pt x="477307" y="107010"/>
                </a:cubicBezTo>
                <a:cubicBezTo>
                  <a:pt x="469278" y="107010"/>
                  <a:pt x="462770" y="113519"/>
                  <a:pt x="462770" y="121547"/>
                </a:cubicBezTo>
                <a:cubicBezTo>
                  <a:pt x="462770" y="129576"/>
                  <a:pt x="469278" y="136085"/>
                  <a:pt x="477307" y="136085"/>
                </a:cubicBezTo>
                <a:close/>
                <a:moveTo>
                  <a:pt x="425888" y="136085"/>
                </a:moveTo>
                <a:cubicBezTo>
                  <a:pt x="433917" y="136085"/>
                  <a:pt x="440425" y="129576"/>
                  <a:pt x="440425" y="121547"/>
                </a:cubicBezTo>
                <a:cubicBezTo>
                  <a:pt x="440425" y="113519"/>
                  <a:pt x="433917" y="107010"/>
                  <a:pt x="425888" y="107010"/>
                </a:cubicBezTo>
                <a:cubicBezTo>
                  <a:pt x="417860" y="107010"/>
                  <a:pt x="411351" y="113519"/>
                  <a:pt x="411351" y="121547"/>
                </a:cubicBezTo>
                <a:cubicBezTo>
                  <a:pt x="411351" y="129576"/>
                  <a:pt x="417860" y="136085"/>
                  <a:pt x="425888" y="136085"/>
                </a:cubicBezTo>
                <a:close/>
                <a:moveTo>
                  <a:pt x="374469" y="136085"/>
                </a:moveTo>
                <a:cubicBezTo>
                  <a:pt x="382498" y="136085"/>
                  <a:pt x="389006" y="129576"/>
                  <a:pt x="389006" y="121547"/>
                </a:cubicBezTo>
                <a:cubicBezTo>
                  <a:pt x="389006" y="113519"/>
                  <a:pt x="382498" y="107010"/>
                  <a:pt x="374469" y="107010"/>
                </a:cubicBezTo>
                <a:cubicBezTo>
                  <a:pt x="366441" y="107010"/>
                  <a:pt x="359932" y="113519"/>
                  <a:pt x="359932" y="121547"/>
                </a:cubicBezTo>
                <a:cubicBezTo>
                  <a:pt x="359932" y="129576"/>
                  <a:pt x="366441" y="136085"/>
                  <a:pt x="374469" y="136085"/>
                </a:cubicBezTo>
                <a:close/>
                <a:moveTo>
                  <a:pt x="323051" y="136085"/>
                </a:moveTo>
                <a:cubicBezTo>
                  <a:pt x="331080" y="136085"/>
                  <a:pt x="337589" y="129576"/>
                  <a:pt x="337589" y="121547"/>
                </a:cubicBezTo>
                <a:cubicBezTo>
                  <a:pt x="337589" y="113519"/>
                  <a:pt x="331080" y="107010"/>
                  <a:pt x="323051" y="107010"/>
                </a:cubicBezTo>
                <a:cubicBezTo>
                  <a:pt x="315023" y="107010"/>
                  <a:pt x="308514" y="113519"/>
                  <a:pt x="308514" y="121547"/>
                </a:cubicBezTo>
                <a:cubicBezTo>
                  <a:pt x="308514" y="129576"/>
                  <a:pt x="315023" y="136085"/>
                  <a:pt x="323051" y="136085"/>
                </a:cubicBezTo>
                <a:close/>
                <a:moveTo>
                  <a:pt x="271633" y="136085"/>
                </a:moveTo>
                <a:cubicBezTo>
                  <a:pt x="279661" y="136085"/>
                  <a:pt x="286170" y="129576"/>
                  <a:pt x="286170" y="121547"/>
                </a:cubicBezTo>
                <a:cubicBezTo>
                  <a:pt x="286170" y="113519"/>
                  <a:pt x="279661" y="107010"/>
                  <a:pt x="271633" y="107010"/>
                </a:cubicBezTo>
                <a:cubicBezTo>
                  <a:pt x="263604" y="107010"/>
                  <a:pt x="257095" y="113519"/>
                  <a:pt x="257095" y="121547"/>
                </a:cubicBezTo>
                <a:cubicBezTo>
                  <a:pt x="257095" y="129576"/>
                  <a:pt x="263604" y="136085"/>
                  <a:pt x="271633" y="136085"/>
                </a:cubicBezTo>
                <a:close/>
                <a:moveTo>
                  <a:pt x="220214" y="136085"/>
                </a:moveTo>
                <a:cubicBezTo>
                  <a:pt x="228242" y="136085"/>
                  <a:pt x="234751" y="129576"/>
                  <a:pt x="234751" y="121547"/>
                </a:cubicBezTo>
                <a:cubicBezTo>
                  <a:pt x="234751" y="113519"/>
                  <a:pt x="228242" y="107010"/>
                  <a:pt x="220214" y="107010"/>
                </a:cubicBezTo>
                <a:cubicBezTo>
                  <a:pt x="212185" y="107010"/>
                  <a:pt x="205676" y="113519"/>
                  <a:pt x="205676" y="121547"/>
                </a:cubicBezTo>
                <a:cubicBezTo>
                  <a:pt x="205676" y="129576"/>
                  <a:pt x="212185" y="136085"/>
                  <a:pt x="220214" y="136085"/>
                </a:cubicBezTo>
                <a:close/>
                <a:moveTo>
                  <a:pt x="168794" y="136085"/>
                </a:moveTo>
                <a:cubicBezTo>
                  <a:pt x="176822" y="136085"/>
                  <a:pt x="183331" y="129576"/>
                  <a:pt x="183331" y="121547"/>
                </a:cubicBezTo>
                <a:cubicBezTo>
                  <a:pt x="183331" y="113519"/>
                  <a:pt x="176822" y="107010"/>
                  <a:pt x="168794" y="107010"/>
                </a:cubicBezTo>
                <a:cubicBezTo>
                  <a:pt x="160765" y="107010"/>
                  <a:pt x="154257" y="113519"/>
                  <a:pt x="154257" y="121547"/>
                </a:cubicBezTo>
                <a:cubicBezTo>
                  <a:pt x="154257" y="129576"/>
                  <a:pt x="160765" y="136085"/>
                  <a:pt x="168794" y="136085"/>
                </a:cubicBezTo>
                <a:close/>
                <a:moveTo>
                  <a:pt x="117375" y="136085"/>
                </a:moveTo>
                <a:cubicBezTo>
                  <a:pt x="125404" y="136085"/>
                  <a:pt x="131912" y="129576"/>
                  <a:pt x="131912" y="121547"/>
                </a:cubicBezTo>
                <a:cubicBezTo>
                  <a:pt x="131912" y="113519"/>
                  <a:pt x="125404" y="107010"/>
                  <a:pt x="117375" y="107010"/>
                </a:cubicBezTo>
                <a:cubicBezTo>
                  <a:pt x="109346" y="107010"/>
                  <a:pt x="102838" y="113519"/>
                  <a:pt x="102838" y="121547"/>
                </a:cubicBezTo>
                <a:cubicBezTo>
                  <a:pt x="102838" y="129576"/>
                  <a:pt x="109346" y="136085"/>
                  <a:pt x="117375" y="136085"/>
                </a:cubicBezTo>
                <a:close/>
                <a:moveTo>
                  <a:pt x="65956" y="136085"/>
                </a:moveTo>
                <a:cubicBezTo>
                  <a:pt x="73985" y="136085"/>
                  <a:pt x="80493" y="129576"/>
                  <a:pt x="80493" y="121547"/>
                </a:cubicBezTo>
                <a:cubicBezTo>
                  <a:pt x="80493" y="113519"/>
                  <a:pt x="73985" y="107010"/>
                  <a:pt x="65956" y="107010"/>
                </a:cubicBezTo>
                <a:cubicBezTo>
                  <a:pt x="57928" y="107010"/>
                  <a:pt x="51419" y="113519"/>
                  <a:pt x="51419" y="121547"/>
                </a:cubicBezTo>
                <a:cubicBezTo>
                  <a:pt x="51419" y="129576"/>
                  <a:pt x="57928" y="136085"/>
                  <a:pt x="65956" y="136085"/>
                </a:cubicBezTo>
                <a:close/>
                <a:moveTo>
                  <a:pt x="14537" y="136085"/>
                </a:moveTo>
                <a:cubicBezTo>
                  <a:pt x="22566" y="136085"/>
                  <a:pt x="29074" y="129576"/>
                  <a:pt x="29074" y="121547"/>
                </a:cubicBezTo>
                <a:cubicBezTo>
                  <a:pt x="29074" y="113519"/>
                  <a:pt x="22566" y="107010"/>
                  <a:pt x="14537" y="107010"/>
                </a:cubicBezTo>
                <a:cubicBezTo>
                  <a:pt x="6509" y="107010"/>
                  <a:pt x="0" y="113519"/>
                  <a:pt x="0" y="121547"/>
                </a:cubicBezTo>
                <a:cubicBezTo>
                  <a:pt x="0" y="129576"/>
                  <a:pt x="6509" y="136085"/>
                  <a:pt x="14537" y="136085"/>
                </a:cubicBezTo>
                <a:close/>
                <a:moveTo>
                  <a:pt x="785817" y="186562"/>
                </a:moveTo>
                <a:cubicBezTo>
                  <a:pt x="793845" y="186562"/>
                  <a:pt x="800354" y="180053"/>
                  <a:pt x="800354" y="172025"/>
                </a:cubicBezTo>
                <a:cubicBezTo>
                  <a:pt x="800354" y="163996"/>
                  <a:pt x="793845" y="157488"/>
                  <a:pt x="785817" y="157488"/>
                </a:cubicBezTo>
                <a:cubicBezTo>
                  <a:pt x="777788" y="157488"/>
                  <a:pt x="771280" y="163996"/>
                  <a:pt x="771280" y="172025"/>
                </a:cubicBezTo>
                <a:cubicBezTo>
                  <a:pt x="771280" y="180053"/>
                  <a:pt x="777788" y="186562"/>
                  <a:pt x="785817" y="186562"/>
                </a:cubicBezTo>
                <a:close/>
                <a:moveTo>
                  <a:pt x="734401" y="186562"/>
                </a:moveTo>
                <a:cubicBezTo>
                  <a:pt x="742430" y="186562"/>
                  <a:pt x="748938" y="180053"/>
                  <a:pt x="748938" y="172025"/>
                </a:cubicBezTo>
                <a:cubicBezTo>
                  <a:pt x="748938" y="163996"/>
                  <a:pt x="742430" y="157488"/>
                  <a:pt x="734401" y="157488"/>
                </a:cubicBezTo>
                <a:cubicBezTo>
                  <a:pt x="726373" y="157488"/>
                  <a:pt x="719864" y="163996"/>
                  <a:pt x="719864" y="172025"/>
                </a:cubicBezTo>
                <a:cubicBezTo>
                  <a:pt x="719864" y="180053"/>
                  <a:pt x="726373" y="186562"/>
                  <a:pt x="734401" y="186562"/>
                </a:cubicBezTo>
                <a:close/>
                <a:moveTo>
                  <a:pt x="682983" y="186562"/>
                </a:moveTo>
                <a:cubicBezTo>
                  <a:pt x="691012" y="186562"/>
                  <a:pt x="697521" y="180053"/>
                  <a:pt x="697521" y="172025"/>
                </a:cubicBezTo>
                <a:cubicBezTo>
                  <a:pt x="697521" y="163996"/>
                  <a:pt x="691012" y="157488"/>
                  <a:pt x="682983" y="157488"/>
                </a:cubicBezTo>
                <a:cubicBezTo>
                  <a:pt x="674955" y="157488"/>
                  <a:pt x="668446" y="163996"/>
                  <a:pt x="668446" y="172025"/>
                </a:cubicBezTo>
                <a:cubicBezTo>
                  <a:pt x="668446" y="180053"/>
                  <a:pt x="674955" y="186562"/>
                  <a:pt x="682983" y="186562"/>
                </a:cubicBezTo>
                <a:close/>
                <a:moveTo>
                  <a:pt x="631565" y="186562"/>
                </a:moveTo>
                <a:cubicBezTo>
                  <a:pt x="639593" y="186562"/>
                  <a:pt x="646102" y="180053"/>
                  <a:pt x="646102" y="172025"/>
                </a:cubicBezTo>
                <a:cubicBezTo>
                  <a:pt x="646102" y="163996"/>
                  <a:pt x="639593" y="157488"/>
                  <a:pt x="631565" y="157488"/>
                </a:cubicBezTo>
                <a:cubicBezTo>
                  <a:pt x="623536" y="157488"/>
                  <a:pt x="617027" y="163996"/>
                  <a:pt x="617027" y="172025"/>
                </a:cubicBezTo>
                <a:cubicBezTo>
                  <a:pt x="617027" y="180053"/>
                  <a:pt x="623536" y="186562"/>
                  <a:pt x="631565" y="186562"/>
                </a:cubicBezTo>
                <a:close/>
                <a:moveTo>
                  <a:pt x="580146" y="186562"/>
                </a:moveTo>
                <a:cubicBezTo>
                  <a:pt x="588174" y="186562"/>
                  <a:pt x="594683" y="180053"/>
                  <a:pt x="594683" y="172025"/>
                </a:cubicBezTo>
                <a:cubicBezTo>
                  <a:pt x="594683" y="163996"/>
                  <a:pt x="588174" y="157488"/>
                  <a:pt x="580146" y="157488"/>
                </a:cubicBezTo>
                <a:cubicBezTo>
                  <a:pt x="572117" y="157488"/>
                  <a:pt x="565608" y="163996"/>
                  <a:pt x="565608" y="172025"/>
                </a:cubicBezTo>
                <a:cubicBezTo>
                  <a:pt x="565608" y="180053"/>
                  <a:pt x="572117" y="186562"/>
                  <a:pt x="580146" y="186562"/>
                </a:cubicBezTo>
                <a:close/>
                <a:moveTo>
                  <a:pt x="528726" y="186562"/>
                </a:moveTo>
                <a:cubicBezTo>
                  <a:pt x="536754" y="186562"/>
                  <a:pt x="543263" y="180053"/>
                  <a:pt x="543263" y="172025"/>
                </a:cubicBezTo>
                <a:cubicBezTo>
                  <a:pt x="543263" y="163996"/>
                  <a:pt x="536754" y="157488"/>
                  <a:pt x="528726" y="157488"/>
                </a:cubicBezTo>
                <a:cubicBezTo>
                  <a:pt x="520697" y="157488"/>
                  <a:pt x="514189" y="163996"/>
                  <a:pt x="514189" y="172025"/>
                </a:cubicBezTo>
                <a:cubicBezTo>
                  <a:pt x="514189" y="180053"/>
                  <a:pt x="520697" y="186562"/>
                  <a:pt x="528726" y="186562"/>
                </a:cubicBezTo>
                <a:close/>
                <a:moveTo>
                  <a:pt x="477307" y="186562"/>
                </a:moveTo>
                <a:cubicBezTo>
                  <a:pt x="485335" y="186562"/>
                  <a:pt x="491844" y="180053"/>
                  <a:pt x="491844" y="172025"/>
                </a:cubicBezTo>
                <a:cubicBezTo>
                  <a:pt x="491844" y="163996"/>
                  <a:pt x="485335" y="157488"/>
                  <a:pt x="477307" y="157488"/>
                </a:cubicBezTo>
                <a:cubicBezTo>
                  <a:pt x="469278" y="157488"/>
                  <a:pt x="462770" y="163996"/>
                  <a:pt x="462770" y="172025"/>
                </a:cubicBezTo>
                <a:cubicBezTo>
                  <a:pt x="462770" y="180053"/>
                  <a:pt x="469278" y="186562"/>
                  <a:pt x="477307" y="186562"/>
                </a:cubicBezTo>
                <a:close/>
                <a:moveTo>
                  <a:pt x="425888" y="186562"/>
                </a:moveTo>
                <a:cubicBezTo>
                  <a:pt x="433917" y="186562"/>
                  <a:pt x="440425" y="180053"/>
                  <a:pt x="440425" y="172025"/>
                </a:cubicBezTo>
                <a:cubicBezTo>
                  <a:pt x="440425" y="163996"/>
                  <a:pt x="433917" y="157488"/>
                  <a:pt x="425888" y="157488"/>
                </a:cubicBezTo>
                <a:cubicBezTo>
                  <a:pt x="417860" y="157488"/>
                  <a:pt x="411351" y="163996"/>
                  <a:pt x="411351" y="172025"/>
                </a:cubicBezTo>
                <a:cubicBezTo>
                  <a:pt x="411351" y="180053"/>
                  <a:pt x="417860" y="186562"/>
                  <a:pt x="425888" y="186562"/>
                </a:cubicBezTo>
                <a:close/>
                <a:moveTo>
                  <a:pt x="374469" y="186562"/>
                </a:moveTo>
                <a:cubicBezTo>
                  <a:pt x="382498" y="186562"/>
                  <a:pt x="389006" y="180053"/>
                  <a:pt x="389006" y="172025"/>
                </a:cubicBezTo>
                <a:cubicBezTo>
                  <a:pt x="389006" y="163996"/>
                  <a:pt x="382498" y="157488"/>
                  <a:pt x="374469" y="157488"/>
                </a:cubicBezTo>
                <a:cubicBezTo>
                  <a:pt x="366441" y="157488"/>
                  <a:pt x="359932" y="163996"/>
                  <a:pt x="359932" y="172025"/>
                </a:cubicBezTo>
                <a:cubicBezTo>
                  <a:pt x="359932" y="180053"/>
                  <a:pt x="366441" y="186562"/>
                  <a:pt x="374469" y="186562"/>
                </a:cubicBezTo>
                <a:close/>
                <a:moveTo>
                  <a:pt x="323051" y="186562"/>
                </a:moveTo>
                <a:cubicBezTo>
                  <a:pt x="331080" y="186562"/>
                  <a:pt x="337589" y="180053"/>
                  <a:pt x="337589" y="172025"/>
                </a:cubicBezTo>
                <a:cubicBezTo>
                  <a:pt x="337589" y="163996"/>
                  <a:pt x="331080" y="157488"/>
                  <a:pt x="323051" y="157488"/>
                </a:cubicBezTo>
                <a:cubicBezTo>
                  <a:pt x="315023" y="157488"/>
                  <a:pt x="308514" y="163996"/>
                  <a:pt x="308514" y="172025"/>
                </a:cubicBezTo>
                <a:cubicBezTo>
                  <a:pt x="308514" y="180053"/>
                  <a:pt x="315023" y="186562"/>
                  <a:pt x="323051" y="186562"/>
                </a:cubicBezTo>
                <a:close/>
                <a:moveTo>
                  <a:pt x="271633" y="186562"/>
                </a:moveTo>
                <a:cubicBezTo>
                  <a:pt x="279661" y="186562"/>
                  <a:pt x="286170" y="180053"/>
                  <a:pt x="286170" y="172025"/>
                </a:cubicBezTo>
                <a:cubicBezTo>
                  <a:pt x="286170" y="163996"/>
                  <a:pt x="279661" y="157488"/>
                  <a:pt x="271633" y="157488"/>
                </a:cubicBezTo>
                <a:cubicBezTo>
                  <a:pt x="263604" y="157488"/>
                  <a:pt x="257095" y="163996"/>
                  <a:pt x="257095" y="172025"/>
                </a:cubicBezTo>
                <a:cubicBezTo>
                  <a:pt x="257095" y="180053"/>
                  <a:pt x="263604" y="186562"/>
                  <a:pt x="271633" y="186562"/>
                </a:cubicBezTo>
                <a:close/>
                <a:moveTo>
                  <a:pt x="220214" y="186562"/>
                </a:moveTo>
                <a:cubicBezTo>
                  <a:pt x="228242" y="186562"/>
                  <a:pt x="234751" y="180053"/>
                  <a:pt x="234751" y="172025"/>
                </a:cubicBezTo>
                <a:cubicBezTo>
                  <a:pt x="234751" y="163996"/>
                  <a:pt x="228242" y="157488"/>
                  <a:pt x="220214" y="157488"/>
                </a:cubicBezTo>
                <a:cubicBezTo>
                  <a:pt x="212185" y="157488"/>
                  <a:pt x="205676" y="163996"/>
                  <a:pt x="205676" y="172025"/>
                </a:cubicBezTo>
                <a:cubicBezTo>
                  <a:pt x="205676" y="180053"/>
                  <a:pt x="212185" y="186562"/>
                  <a:pt x="220214" y="186562"/>
                </a:cubicBezTo>
                <a:close/>
                <a:moveTo>
                  <a:pt x="168794" y="186562"/>
                </a:moveTo>
                <a:cubicBezTo>
                  <a:pt x="176822" y="186562"/>
                  <a:pt x="183331" y="180053"/>
                  <a:pt x="183331" y="172025"/>
                </a:cubicBezTo>
                <a:cubicBezTo>
                  <a:pt x="183331" y="163996"/>
                  <a:pt x="176822" y="157488"/>
                  <a:pt x="168794" y="157488"/>
                </a:cubicBezTo>
                <a:cubicBezTo>
                  <a:pt x="160765" y="157488"/>
                  <a:pt x="154257" y="163996"/>
                  <a:pt x="154257" y="172025"/>
                </a:cubicBezTo>
                <a:cubicBezTo>
                  <a:pt x="154257" y="180053"/>
                  <a:pt x="160765" y="186562"/>
                  <a:pt x="168794" y="186562"/>
                </a:cubicBezTo>
                <a:close/>
                <a:moveTo>
                  <a:pt x="117375" y="186562"/>
                </a:moveTo>
                <a:cubicBezTo>
                  <a:pt x="125404" y="186562"/>
                  <a:pt x="131912" y="180053"/>
                  <a:pt x="131912" y="172025"/>
                </a:cubicBezTo>
                <a:cubicBezTo>
                  <a:pt x="131912" y="163996"/>
                  <a:pt x="125404" y="157488"/>
                  <a:pt x="117375" y="157488"/>
                </a:cubicBezTo>
                <a:cubicBezTo>
                  <a:pt x="109346" y="157488"/>
                  <a:pt x="102838" y="163996"/>
                  <a:pt x="102838" y="172025"/>
                </a:cubicBezTo>
                <a:cubicBezTo>
                  <a:pt x="102838" y="180053"/>
                  <a:pt x="109346" y="186562"/>
                  <a:pt x="117375" y="186562"/>
                </a:cubicBezTo>
                <a:close/>
                <a:moveTo>
                  <a:pt x="65956" y="186562"/>
                </a:moveTo>
                <a:cubicBezTo>
                  <a:pt x="73985" y="186562"/>
                  <a:pt x="80493" y="180053"/>
                  <a:pt x="80493" y="172025"/>
                </a:cubicBezTo>
                <a:cubicBezTo>
                  <a:pt x="80493" y="163996"/>
                  <a:pt x="73985" y="157488"/>
                  <a:pt x="65956" y="157488"/>
                </a:cubicBezTo>
                <a:cubicBezTo>
                  <a:pt x="57928" y="157488"/>
                  <a:pt x="51419" y="163996"/>
                  <a:pt x="51419" y="172025"/>
                </a:cubicBezTo>
                <a:cubicBezTo>
                  <a:pt x="51419" y="180053"/>
                  <a:pt x="57928" y="186562"/>
                  <a:pt x="65956" y="186562"/>
                </a:cubicBezTo>
                <a:close/>
                <a:moveTo>
                  <a:pt x="14537" y="186562"/>
                </a:moveTo>
                <a:cubicBezTo>
                  <a:pt x="22566" y="186562"/>
                  <a:pt x="29074" y="180053"/>
                  <a:pt x="29074" y="172025"/>
                </a:cubicBezTo>
                <a:cubicBezTo>
                  <a:pt x="29074" y="163996"/>
                  <a:pt x="22566" y="157488"/>
                  <a:pt x="14537" y="157488"/>
                </a:cubicBezTo>
                <a:cubicBezTo>
                  <a:pt x="6509" y="157488"/>
                  <a:pt x="0" y="163996"/>
                  <a:pt x="0" y="172025"/>
                </a:cubicBezTo>
                <a:cubicBezTo>
                  <a:pt x="0" y="180053"/>
                  <a:pt x="6509" y="186562"/>
                  <a:pt x="14537" y="186562"/>
                </a:cubicBezTo>
                <a:close/>
                <a:moveTo>
                  <a:pt x="785817" y="239057"/>
                </a:moveTo>
                <a:cubicBezTo>
                  <a:pt x="793845" y="239057"/>
                  <a:pt x="800354" y="232549"/>
                  <a:pt x="800354" y="224520"/>
                </a:cubicBezTo>
                <a:cubicBezTo>
                  <a:pt x="800354" y="216492"/>
                  <a:pt x="793845" y="209983"/>
                  <a:pt x="785817" y="209983"/>
                </a:cubicBezTo>
                <a:cubicBezTo>
                  <a:pt x="777788" y="209983"/>
                  <a:pt x="771280" y="216492"/>
                  <a:pt x="771280" y="224520"/>
                </a:cubicBezTo>
                <a:cubicBezTo>
                  <a:pt x="771280" y="232549"/>
                  <a:pt x="777788" y="239057"/>
                  <a:pt x="785817" y="239057"/>
                </a:cubicBezTo>
                <a:close/>
                <a:moveTo>
                  <a:pt x="734401" y="239057"/>
                </a:moveTo>
                <a:cubicBezTo>
                  <a:pt x="742430" y="239057"/>
                  <a:pt x="748938" y="232549"/>
                  <a:pt x="748938" y="224520"/>
                </a:cubicBezTo>
                <a:cubicBezTo>
                  <a:pt x="748938" y="216492"/>
                  <a:pt x="742430" y="209983"/>
                  <a:pt x="734401" y="209983"/>
                </a:cubicBezTo>
                <a:cubicBezTo>
                  <a:pt x="726373" y="209983"/>
                  <a:pt x="719864" y="216492"/>
                  <a:pt x="719864" y="224520"/>
                </a:cubicBezTo>
                <a:cubicBezTo>
                  <a:pt x="719864" y="232549"/>
                  <a:pt x="726373" y="239057"/>
                  <a:pt x="734401" y="239057"/>
                </a:cubicBezTo>
                <a:close/>
                <a:moveTo>
                  <a:pt x="682983" y="239057"/>
                </a:moveTo>
                <a:cubicBezTo>
                  <a:pt x="691012" y="239057"/>
                  <a:pt x="697521" y="232549"/>
                  <a:pt x="697521" y="224520"/>
                </a:cubicBezTo>
                <a:cubicBezTo>
                  <a:pt x="697521" y="216492"/>
                  <a:pt x="691012" y="209983"/>
                  <a:pt x="682983" y="209983"/>
                </a:cubicBezTo>
                <a:cubicBezTo>
                  <a:pt x="674955" y="209983"/>
                  <a:pt x="668446" y="216492"/>
                  <a:pt x="668446" y="224520"/>
                </a:cubicBezTo>
                <a:cubicBezTo>
                  <a:pt x="668446" y="232549"/>
                  <a:pt x="674955" y="239057"/>
                  <a:pt x="682983" y="239057"/>
                </a:cubicBezTo>
                <a:close/>
                <a:moveTo>
                  <a:pt x="631565" y="239057"/>
                </a:moveTo>
                <a:cubicBezTo>
                  <a:pt x="639593" y="239057"/>
                  <a:pt x="646102" y="232549"/>
                  <a:pt x="646102" y="224520"/>
                </a:cubicBezTo>
                <a:cubicBezTo>
                  <a:pt x="646102" y="216492"/>
                  <a:pt x="639593" y="209983"/>
                  <a:pt x="631565" y="209983"/>
                </a:cubicBezTo>
                <a:cubicBezTo>
                  <a:pt x="623536" y="209983"/>
                  <a:pt x="617027" y="216492"/>
                  <a:pt x="617027" y="224520"/>
                </a:cubicBezTo>
                <a:cubicBezTo>
                  <a:pt x="617027" y="232549"/>
                  <a:pt x="623536" y="239057"/>
                  <a:pt x="631565" y="239057"/>
                </a:cubicBezTo>
                <a:close/>
                <a:moveTo>
                  <a:pt x="580146" y="239057"/>
                </a:moveTo>
                <a:cubicBezTo>
                  <a:pt x="588174" y="239057"/>
                  <a:pt x="594683" y="232549"/>
                  <a:pt x="594683" y="224520"/>
                </a:cubicBezTo>
                <a:cubicBezTo>
                  <a:pt x="594683" y="216492"/>
                  <a:pt x="588174" y="209983"/>
                  <a:pt x="580146" y="209983"/>
                </a:cubicBezTo>
                <a:cubicBezTo>
                  <a:pt x="572117" y="209983"/>
                  <a:pt x="565608" y="216492"/>
                  <a:pt x="565608" y="224520"/>
                </a:cubicBezTo>
                <a:cubicBezTo>
                  <a:pt x="565608" y="232549"/>
                  <a:pt x="572117" y="239057"/>
                  <a:pt x="580146" y="239057"/>
                </a:cubicBezTo>
                <a:close/>
                <a:moveTo>
                  <a:pt x="528726" y="239057"/>
                </a:moveTo>
                <a:cubicBezTo>
                  <a:pt x="536754" y="239057"/>
                  <a:pt x="543263" y="232549"/>
                  <a:pt x="543263" y="224520"/>
                </a:cubicBezTo>
                <a:cubicBezTo>
                  <a:pt x="543263" y="216492"/>
                  <a:pt x="536754" y="209983"/>
                  <a:pt x="528726" y="209983"/>
                </a:cubicBezTo>
                <a:cubicBezTo>
                  <a:pt x="520697" y="209983"/>
                  <a:pt x="514189" y="216492"/>
                  <a:pt x="514189" y="224520"/>
                </a:cubicBezTo>
                <a:cubicBezTo>
                  <a:pt x="514189" y="232549"/>
                  <a:pt x="520697" y="239057"/>
                  <a:pt x="528726" y="239057"/>
                </a:cubicBezTo>
                <a:close/>
                <a:moveTo>
                  <a:pt x="477307" y="239057"/>
                </a:moveTo>
                <a:cubicBezTo>
                  <a:pt x="485335" y="239057"/>
                  <a:pt x="491844" y="232549"/>
                  <a:pt x="491844" y="224520"/>
                </a:cubicBezTo>
                <a:cubicBezTo>
                  <a:pt x="491844" y="216492"/>
                  <a:pt x="485335" y="209983"/>
                  <a:pt x="477307" y="209983"/>
                </a:cubicBezTo>
                <a:cubicBezTo>
                  <a:pt x="469278" y="209983"/>
                  <a:pt x="462770" y="216492"/>
                  <a:pt x="462770" y="224520"/>
                </a:cubicBezTo>
                <a:cubicBezTo>
                  <a:pt x="462770" y="232549"/>
                  <a:pt x="469278" y="239057"/>
                  <a:pt x="477307" y="239057"/>
                </a:cubicBezTo>
                <a:close/>
                <a:moveTo>
                  <a:pt x="425888" y="239057"/>
                </a:moveTo>
                <a:cubicBezTo>
                  <a:pt x="433917" y="239057"/>
                  <a:pt x="440425" y="232549"/>
                  <a:pt x="440425" y="224520"/>
                </a:cubicBezTo>
                <a:cubicBezTo>
                  <a:pt x="440425" y="216492"/>
                  <a:pt x="433917" y="209983"/>
                  <a:pt x="425888" y="209983"/>
                </a:cubicBezTo>
                <a:cubicBezTo>
                  <a:pt x="417860" y="209983"/>
                  <a:pt x="411351" y="216492"/>
                  <a:pt x="411351" y="224520"/>
                </a:cubicBezTo>
                <a:cubicBezTo>
                  <a:pt x="411351" y="232549"/>
                  <a:pt x="417860" y="239057"/>
                  <a:pt x="425888" y="239057"/>
                </a:cubicBezTo>
                <a:close/>
                <a:moveTo>
                  <a:pt x="374469" y="239057"/>
                </a:moveTo>
                <a:cubicBezTo>
                  <a:pt x="382498" y="239057"/>
                  <a:pt x="389006" y="232549"/>
                  <a:pt x="389006" y="224520"/>
                </a:cubicBezTo>
                <a:cubicBezTo>
                  <a:pt x="389006" y="216492"/>
                  <a:pt x="382498" y="209983"/>
                  <a:pt x="374469" y="209983"/>
                </a:cubicBezTo>
                <a:cubicBezTo>
                  <a:pt x="366441" y="209983"/>
                  <a:pt x="359932" y="216492"/>
                  <a:pt x="359932" y="224520"/>
                </a:cubicBezTo>
                <a:cubicBezTo>
                  <a:pt x="359932" y="232549"/>
                  <a:pt x="366441" y="239057"/>
                  <a:pt x="374469" y="239057"/>
                </a:cubicBezTo>
                <a:close/>
                <a:moveTo>
                  <a:pt x="323051" y="239057"/>
                </a:moveTo>
                <a:cubicBezTo>
                  <a:pt x="331080" y="239057"/>
                  <a:pt x="337589" y="232549"/>
                  <a:pt x="337589" y="224520"/>
                </a:cubicBezTo>
                <a:cubicBezTo>
                  <a:pt x="337589" y="216492"/>
                  <a:pt x="331080" y="209983"/>
                  <a:pt x="323051" y="209983"/>
                </a:cubicBezTo>
                <a:cubicBezTo>
                  <a:pt x="315023" y="209983"/>
                  <a:pt x="308514" y="216492"/>
                  <a:pt x="308514" y="224520"/>
                </a:cubicBezTo>
                <a:cubicBezTo>
                  <a:pt x="308514" y="232549"/>
                  <a:pt x="315023" y="239057"/>
                  <a:pt x="323051" y="239057"/>
                </a:cubicBezTo>
                <a:close/>
                <a:moveTo>
                  <a:pt x="271633" y="239057"/>
                </a:moveTo>
                <a:cubicBezTo>
                  <a:pt x="279661" y="239057"/>
                  <a:pt x="286170" y="232549"/>
                  <a:pt x="286170" y="224520"/>
                </a:cubicBezTo>
                <a:cubicBezTo>
                  <a:pt x="286170" y="216492"/>
                  <a:pt x="279661" y="209983"/>
                  <a:pt x="271633" y="209983"/>
                </a:cubicBezTo>
                <a:cubicBezTo>
                  <a:pt x="263604" y="209983"/>
                  <a:pt x="257095" y="216492"/>
                  <a:pt x="257095" y="224520"/>
                </a:cubicBezTo>
                <a:cubicBezTo>
                  <a:pt x="257095" y="232549"/>
                  <a:pt x="263604" y="239057"/>
                  <a:pt x="271633" y="239057"/>
                </a:cubicBezTo>
                <a:close/>
                <a:moveTo>
                  <a:pt x="220214" y="239057"/>
                </a:moveTo>
                <a:cubicBezTo>
                  <a:pt x="228242" y="239057"/>
                  <a:pt x="234751" y="232549"/>
                  <a:pt x="234751" y="224520"/>
                </a:cubicBezTo>
                <a:cubicBezTo>
                  <a:pt x="234751" y="216492"/>
                  <a:pt x="228242" y="209983"/>
                  <a:pt x="220214" y="209983"/>
                </a:cubicBezTo>
                <a:cubicBezTo>
                  <a:pt x="212185" y="209983"/>
                  <a:pt x="205676" y="216492"/>
                  <a:pt x="205676" y="224520"/>
                </a:cubicBezTo>
                <a:cubicBezTo>
                  <a:pt x="205676" y="232549"/>
                  <a:pt x="212185" y="239057"/>
                  <a:pt x="220214" y="239057"/>
                </a:cubicBezTo>
                <a:close/>
                <a:moveTo>
                  <a:pt x="168794" y="239057"/>
                </a:moveTo>
                <a:cubicBezTo>
                  <a:pt x="176822" y="239057"/>
                  <a:pt x="183331" y="232549"/>
                  <a:pt x="183331" y="224520"/>
                </a:cubicBezTo>
                <a:cubicBezTo>
                  <a:pt x="183331" y="216492"/>
                  <a:pt x="176822" y="209983"/>
                  <a:pt x="168794" y="209983"/>
                </a:cubicBezTo>
                <a:cubicBezTo>
                  <a:pt x="160765" y="209983"/>
                  <a:pt x="154257" y="216492"/>
                  <a:pt x="154257" y="224520"/>
                </a:cubicBezTo>
                <a:cubicBezTo>
                  <a:pt x="154257" y="232549"/>
                  <a:pt x="160765" y="239057"/>
                  <a:pt x="168794" y="239057"/>
                </a:cubicBezTo>
                <a:close/>
                <a:moveTo>
                  <a:pt x="117375" y="239057"/>
                </a:moveTo>
                <a:cubicBezTo>
                  <a:pt x="125404" y="239057"/>
                  <a:pt x="131912" y="232549"/>
                  <a:pt x="131912" y="224520"/>
                </a:cubicBezTo>
                <a:cubicBezTo>
                  <a:pt x="131912" y="216492"/>
                  <a:pt x="125404" y="209983"/>
                  <a:pt x="117375" y="209983"/>
                </a:cubicBezTo>
                <a:cubicBezTo>
                  <a:pt x="109346" y="209983"/>
                  <a:pt x="102838" y="216492"/>
                  <a:pt x="102838" y="224520"/>
                </a:cubicBezTo>
                <a:cubicBezTo>
                  <a:pt x="102838" y="232549"/>
                  <a:pt x="109346" y="239057"/>
                  <a:pt x="117375" y="239057"/>
                </a:cubicBezTo>
                <a:close/>
                <a:moveTo>
                  <a:pt x="65956" y="239057"/>
                </a:moveTo>
                <a:cubicBezTo>
                  <a:pt x="73985" y="239057"/>
                  <a:pt x="80493" y="232549"/>
                  <a:pt x="80493" y="224520"/>
                </a:cubicBezTo>
                <a:cubicBezTo>
                  <a:pt x="80493" y="216492"/>
                  <a:pt x="73985" y="209983"/>
                  <a:pt x="65956" y="209983"/>
                </a:cubicBezTo>
                <a:cubicBezTo>
                  <a:pt x="57928" y="209983"/>
                  <a:pt x="51419" y="216492"/>
                  <a:pt x="51419" y="224520"/>
                </a:cubicBezTo>
                <a:cubicBezTo>
                  <a:pt x="51419" y="232549"/>
                  <a:pt x="57928" y="239057"/>
                  <a:pt x="65956" y="239057"/>
                </a:cubicBezTo>
                <a:close/>
                <a:moveTo>
                  <a:pt x="14537" y="239057"/>
                </a:moveTo>
                <a:cubicBezTo>
                  <a:pt x="22566" y="239057"/>
                  <a:pt x="29074" y="232549"/>
                  <a:pt x="29074" y="224520"/>
                </a:cubicBezTo>
                <a:cubicBezTo>
                  <a:pt x="29074" y="216492"/>
                  <a:pt x="22566" y="209983"/>
                  <a:pt x="14537" y="209983"/>
                </a:cubicBezTo>
                <a:cubicBezTo>
                  <a:pt x="6509" y="209983"/>
                  <a:pt x="0" y="216492"/>
                  <a:pt x="0" y="224520"/>
                </a:cubicBezTo>
                <a:cubicBezTo>
                  <a:pt x="0" y="232549"/>
                  <a:pt x="6509" y="239057"/>
                  <a:pt x="14537" y="239057"/>
                </a:cubicBezTo>
                <a:close/>
                <a:moveTo>
                  <a:pt x="785817" y="291552"/>
                </a:moveTo>
                <a:cubicBezTo>
                  <a:pt x="793845" y="291552"/>
                  <a:pt x="800354" y="285043"/>
                  <a:pt x="800354" y="277015"/>
                </a:cubicBezTo>
                <a:cubicBezTo>
                  <a:pt x="800354" y="268986"/>
                  <a:pt x="793845" y="262477"/>
                  <a:pt x="785817" y="262477"/>
                </a:cubicBezTo>
                <a:cubicBezTo>
                  <a:pt x="777788" y="262477"/>
                  <a:pt x="771280" y="268986"/>
                  <a:pt x="771280" y="277015"/>
                </a:cubicBezTo>
                <a:cubicBezTo>
                  <a:pt x="771280" y="285043"/>
                  <a:pt x="777788" y="291552"/>
                  <a:pt x="785817" y="291552"/>
                </a:cubicBezTo>
                <a:close/>
                <a:moveTo>
                  <a:pt x="734401" y="291552"/>
                </a:moveTo>
                <a:cubicBezTo>
                  <a:pt x="742430" y="291552"/>
                  <a:pt x="748938" y="285043"/>
                  <a:pt x="748938" y="277015"/>
                </a:cubicBezTo>
                <a:cubicBezTo>
                  <a:pt x="748938" y="268986"/>
                  <a:pt x="742430" y="262477"/>
                  <a:pt x="734401" y="262477"/>
                </a:cubicBezTo>
                <a:cubicBezTo>
                  <a:pt x="726373" y="262477"/>
                  <a:pt x="719864" y="268986"/>
                  <a:pt x="719864" y="277015"/>
                </a:cubicBezTo>
                <a:cubicBezTo>
                  <a:pt x="719864" y="285043"/>
                  <a:pt x="726373" y="291552"/>
                  <a:pt x="734401" y="291552"/>
                </a:cubicBezTo>
                <a:close/>
                <a:moveTo>
                  <a:pt x="682983" y="291552"/>
                </a:moveTo>
                <a:cubicBezTo>
                  <a:pt x="691012" y="291552"/>
                  <a:pt x="697521" y="285043"/>
                  <a:pt x="697521" y="277015"/>
                </a:cubicBezTo>
                <a:cubicBezTo>
                  <a:pt x="697521" y="268986"/>
                  <a:pt x="691012" y="262477"/>
                  <a:pt x="682983" y="262477"/>
                </a:cubicBezTo>
                <a:cubicBezTo>
                  <a:pt x="674955" y="262477"/>
                  <a:pt x="668446" y="268986"/>
                  <a:pt x="668446" y="277015"/>
                </a:cubicBezTo>
                <a:cubicBezTo>
                  <a:pt x="668446" y="285043"/>
                  <a:pt x="674955" y="291552"/>
                  <a:pt x="682983" y="291552"/>
                </a:cubicBezTo>
                <a:close/>
                <a:moveTo>
                  <a:pt x="631565" y="291552"/>
                </a:moveTo>
                <a:cubicBezTo>
                  <a:pt x="639593" y="291552"/>
                  <a:pt x="646102" y="285043"/>
                  <a:pt x="646102" y="277015"/>
                </a:cubicBezTo>
                <a:cubicBezTo>
                  <a:pt x="646102" y="268986"/>
                  <a:pt x="639593" y="262477"/>
                  <a:pt x="631565" y="262477"/>
                </a:cubicBezTo>
                <a:cubicBezTo>
                  <a:pt x="623536" y="262477"/>
                  <a:pt x="617027" y="268986"/>
                  <a:pt x="617027" y="277015"/>
                </a:cubicBezTo>
                <a:cubicBezTo>
                  <a:pt x="617027" y="285043"/>
                  <a:pt x="623536" y="291552"/>
                  <a:pt x="631565" y="291552"/>
                </a:cubicBezTo>
                <a:close/>
                <a:moveTo>
                  <a:pt x="580146" y="291552"/>
                </a:moveTo>
                <a:cubicBezTo>
                  <a:pt x="588174" y="291552"/>
                  <a:pt x="594683" y="285043"/>
                  <a:pt x="594683" y="277015"/>
                </a:cubicBezTo>
                <a:cubicBezTo>
                  <a:pt x="594683" y="268986"/>
                  <a:pt x="588174" y="262477"/>
                  <a:pt x="580146" y="262477"/>
                </a:cubicBezTo>
                <a:cubicBezTo>
                  <a:pt x="572117" y="262477"/>
                  <a:pt x="565608" y="268986"/>
                  <a:pt x="565608" y="277015"/>
                </a:cubicBezTo>
                <a:cubicBezTo>
                  <a:pt x="565608" y="285043"/>
                  <a:pt x="572117" y="291552"/>
                  <a:pt x="580146" y="291552"/>
                </a:cubicBezTo>
                <a:close/>
                <a:moveTo>
                  <a:pt x="528726" y="291552"/>
                </a:moveTo>
                <a:cubicBezTo>
                  <a:pt x="536754" y="291552"/>
                  <a:pt x="543263" y="285043"/>
                  <a:pt x="543263" y="277015"/>
                </a:cubicBezTo>
                <a:cubicBezTo>
                  <a:pt x="543263" y="268986"/>
                  <a:pt x="536754" y="262477"/>
                  <a:pt x="528726" y="262477"/>
                </a:cubicBezTo>
                <a:cubicBezTo>
                  <a:pt x="520697" y="262477"/>
                  <a:pt x="514189" y="268986"/>
                  <a:pt x="514189" y="277015"/>
                </a:cubicBezTo>
                <a:cubicBezTo>
                  <a:pt x="514189" y="285043"/>
                  <a:pt x="520697" y="291552"/>
                  <a:pt x="528726" y="291552"/>
                </a:cubicBezTo>
                <a:close/>
                <a:moveTo>
                  <a:pt x="477307" y="291552"/>
                </a:moveTo>
                <a:cubicBezTo>
                  <a:pt x="485335" y="291552"/>
                  <a:pt x="491844" y="285043"/>
                  <a:pt x="491844" y="277015"/>
                </a:cubicBezTo>
                <a:cubicBezTo>
                  <a:pt x="491844" y="268986"/>
                  <a:pt x="485335" y="262477"/>
                  <a:pt x="477307" y="262477"/>
                </a:cubicBezTo>
                <a:cubicBezTo>
                  <a:pt x="469278" y="262477"/>
                  <a:pt x="462770" y="268986"/>
                  <a:pt x="462770" y="277015"/>
                </a:cubicBezTo>
                <a:cubicBezTo>
                  <a:pt x="462770" y="285043"/>
                  <a:pt x="469278" y="291552"/>
                  <a:pt x="477307" y="291552"/>
                </a:cubicBezTo>
                <a:close/>
                <a:moveTo>
                  <a:pt x="425888" y="291552"/>
                </a:moveTo>
                <a:cubicBezTo>
                  <a:pt x="433917" y="291552"/>
                  <a:pt x="440425" y="285043"/>
                  <a:pt x="440425" y="277015"/>
                </a:cubicBezTo>
                <a:cubicBezTo>
                  <a:pt x="440425" y="268986"/>
                  <a:pt x="433917" y="262477"/>
                  <a:pt x="425888" y="262477"/>
                </a:cubicBezTo>
                <a:cubicBezTo>
                  <a:pt x="417860" y="262477"/>
                  <a:pt x="411351" y="268986"/>
                  <a:pt x="411351" y="277015"/>
                </a:cubicBezTo>
                <a:cubicBezTo>
                  <a:pt x="411351" y="285043"/>
                  <a:pt x="417860" y="291552"/>
                  <a:pt x="425888" y="291552"/>
                </a:cubicBezTo>
                <a:close/>
                <a:moveTo>
                  <a:pt x="374469" y="291552"/>
                </a:moveTo>
                <a:cubicBezTo>
                  <a:pt x="382498" y="291552"/>
                  <a:pt x="389006" y="285043"/>
                  <a:pt x="389006" y="277015"/>
                </a:cubicBezTo>
                <a:cubicBezTo>
                  <a:pt x="389006" y="268986"/>
                  <a:pt x="382498" y="262477"/>
                  <a:pt x="374469" y="262477"/>
                </a:cubicBezTo>
                <a:cubicBezTo>
                  <a:pt x="366441" y="262477"/>
                  <a:pt x="359932" y="268986"/>
                  <a:pt x="359932" y="277015"/>
                </a:cubicBezTo>
                <a:cubicBezTo>
                  <a:pt x="359932" y="285043"/>
                  <a:pt x="366441" y="291552"/>
                  <a:pt x="374469" y="291552"/>
                </a:cubicBezTo>
                <a:close/>
                <a:moveTo>
                  <a:pt x="323051" y="291552"/>
                </a:moveTo>
                <a:cubicBezTo>
                  <a:pt x="331080" y="291552"/>
                  <a:pt x="337589" y="285043"/>
                  <a:pt x="337589" y="277015"/>
                </a:cubicBezTo>
                <a:cubicBezTo>
                  <a:pt x="337589" y="268986"/>
                  <a:pt x="331080" y="262477"/>
                  <a:pt x="323051" y="262477"/>
                </a:cubicBezTo>
                <a:cubicBezTo>
                  <a:pt x="315023" y="262477"/>
                  <a:pt x="308514" y="268986"/>
                  <a:pt x="308514" y="277015"/>
                </a:cubicBezTo>
                <a:cubicBezTo>
                  <a:pt x="308514" y="285043"/>
                  <a:pt x="315023" y="291552"/>
                  <a:pt x="323051" y="291552"/>
                </a:cubicBezTo>
                <a:close/>
                <a:moveTo>
                  <a:pt x="271633" y="291552"/>
                </a:moveTo>
                <a:cubicBezTo>
                  <a:pt x="279661" y="291552"/>
                  <a:pt x="286170" y="285043"/>
                  <a:pt x="286170" y="277015"/>
                </a:cubicBezTo>
                <a:cubicBezTo>
                  <a:pt x="286170" y="268986"/>
                  <a:pt x="279661" y="262477"/>
                  <a:pt x="271633" y="262477"/>
                </a:cubicBezTo>
                <a:cubicBezTo>
                  <a:pt x="263604" y="262477"/>
                  <a:pt x="257095" y="268986"/>
                  <a:pt x="257095" y="277015"/>
                </a:cubicBezTo>
                <a:cubicBezTo>
                  <a:pt x="257095" y="285043"/>
                  <a:pt x="263604" y="291552"/>
                  <a:pt x="271633" y="291552"/>
                </a:cubicBezTo>
                <a:close/>
                <a:moveTo>
                  <a:pt x="220214" y="291552"/>
                </a:moveTo>
                <a:cubicBezTo>
                  <a:pt x="228242" y="291552"/>
                  <a:pt x="234751" y="285043"/>
                  <a:pt x="234751" y="277015"/>
                </a:cubicBezTo>
                <a:cubicBezTo>
                  <a:pt x="234751" y="268986"/>
                  <a:pt x="228242" y="262477"/>
                  <a:pt x="220214" y="262477"/>
                </a:cubicBezTo>
                <a:cubicBezTo>
                  <a:pt x="212185" y="262477"/>
                  <a:pt x="205676" y="268986"/>
                  <a:pt x="205676" y="277015"/>
                </a:cubicBezTo>
                <a:cubicBezTo>
                  <a:pt x="205676" y="285043"/>
                  <a:pt x="212185" y="291552"/>
                  <a:pt x="220214" y="291552"/>
                </a:cubicBezTo>
                <a:close/>
                <a:moveTo>
                  <a:pt x="168794" y="291552"/>
                </a:moveTo>
                <a:cubicBezTo>
                  <a:pt x="176822" y="291552"/>
                  <a:pt x="183331" y="285043"/>
                  <a:pt x="183331" y="277015"/>
                </a:cubicBezTo>
                <a:cubicBezTo>
                  <a:pt x="183331" y="268986"/>
                  <a:pt x="176822" y="262477"/>
                  <a:pt x="168794" y="262477"/>
                </a:cubicBezTo>
                <a:cubicBezTo>
                  <a:pt x="160765" y="262477"/>
                  <a:pt x="154257" y="268986"/>
                  <a:pt x="154257" y="277015"/>
                </a:cubicBezTo>
                <a:cubicBezTo>
                  <a:pt x="154257" y="285043"/>
                  <a:pt x="160765" y="291552"/>
                  <a:pt x="168794" y="291552"/>
                </a:cubicBezTo>
                <a:close/>
                <a:moveTo>
                  <a:pt x="117375" y="291552"/>
                </a:moveTo>
                <a:cubicBezTo>
                  <a:pt x="125404" y="291552"/>
                  <a:pt x="131912" y="285043"/>
                  <a:pt x="131912" y="277015"/>
                </a:cubicBezTo>
                <a:cubicBezTo>
                  <a:pt x="131912" y="268986"/>
                  <a:pt x="125404" y="262477"/>
                  <a:pt x="117375" y="262477"/>
                </a:cubicBezTo>
                <a:cubicBezTo>
                  <a:pt x="109346" y="262477"/>
                  <a:pt x="102838" y="268986"/>
                  <a:pt x="102838" y="277015"/>
                </a:cubicBezTo>
                <a:cubicBezTo>
                  <a:pt x="102838" y="285043"/>
                  <a:pt x="109346" y="291552"/>
                  <a:pt x="117375" y="291552"/>
                </a:cubicBezTo>
                <a:close/>
                <a:moveTo>
                  <a:pt x="65956" y="291552"/>
                </a:moveTo>
                <a:cubicBezTo>
                  <a:pt x="73985" y="291552"/>
                  <a:pt x="80493" y="285043"/>
                  <a:pt x="80493" y="277015"/>
                </a:cubicBezTo>
                <a:cubicBezTo>
                  <a:pt x="80493" y="268986"/>
                  <a:pt x="73985" y="262477"/>
                  <a:pt x="65956" y="262477"/>
                </a:cubicBezTo>
                <a:cubicBezTo>
                  <a:pt x="57928" y="262477"/>
                  <a:pt x="51419" y="268986"/>
                  <a:pt x="51419" y="277015"/>
                </a:cubicBezTo>
                <a:cubicBezTo>
                  <a:pt x="51419" y="285043"/>
                  <a:pt x="57928" y="291552"/>
                  <a:pt x="65956" y="291552"/>
                </a:cubicBezTo>
                <a:close/>
                <a:moveTo>
                  <a:pt x="14537" y="291552"/>
                </a:moveTo>
                <a:cubicBezTo>
                  <a:pt x="22566" y="291552"/>
                  <a:pt x="29074" y="285043"/>
                  <a:pt x="29074" y="277015"/>
                </a:cubicBezTo>
                <a:cubicBezTo>
                  <a:pt x="29074" y="268986"/>
                  <a:pt x="22566" y="262477"/>
                  <a:pt x="14537" y="262477"/>
                </a:cubicBezTo>
                <a:cubicBezTo>
                  <a:pt x="6509" y="262477"/>
                  <a:pt x="0" y="268986"/>
                  <a:pt x="0" y="277015"/>
                </a:cubicBezTo>
                <a:cubicBezTo>
                  <a:pt x="0" y="285043"/>
                  <a:pt x="6509" y="291552"/>
                  <a:pt x="14537" y="291552"/>
                </a:cubicBezTo>
                <a:close/>
                <a:moveTo>
                  <a:pt x="785817" y="342029"/>
                </a:moveTo>
                <a:cubicBezTo>
                  <a:pt x="793845" y="342029"/>
                  <a:pt x="800354" y="335520"/>
                  <a:pt x="800354" y="327492"/>
                </a:cubicBezTo>
                <a:cubicBezTo>
                  <a:pt x="800354" y="319463"/>
                  <a:pt x="793845" y="312955"/>
                  <a:pt x="785817" y="312955"/>
                </a:cubicBezTo>
                <a:cubicBezTo>
                  <a:pt x="777788" y="312955"/>
                  <a:pt x="771280" y="319463"/>
                  <a:pt x="771280" y="327492"/>
                </a:cubicBezTo>
                <a:cubicBezTo>
                  <a:pt x="771280" y="335520"/>
                  <a:pt x="777788" y="342029"/>
                  <a:pt x="785817" y="342029"/>
                </a:cubicBezTo>
                <a:close/>
                <a:moveTo>
                  <a:pt x="734401" y="342029"/>
                </a:moveTo>
                <a:cubicBezTo>
                  <a:pt x="742430" y="342029"/>
                  <a:pt x="748938" y="335520"/>
                  <a:pt x="748938" y="327492"/>
                </a:cubicBezTo>
                <a:cubicBezTo>
                  <a:pt x="748938" y="319463"/>
                  <a:pt x="742430" y="312955"/>
                  <a:pt x="734401" y="312955"/>
                </a:cubicBezTo>
                <a:cubicBezTo>
                  <a:pt x="726373" y="312955"/>
                  <a:pt x="719864" y="319463"/>
                  <a:pt x="719864" y="327492"/>
                </a:cubicBezTo>
                <a:cubicBezTo>
                  <a:pt x="719864" y="335520"/>
                  <a:pt x="726373" y="342029"/>
                  <a:pt x="734401" y="342029"/>
                </a:cubicBezTo>
                <a:close/>
                <a:moveTo>
                  <a:pt x="682983" y="342029"/>
                </a:moveTo>
                <a:cubicBezTo>
                  <a:pt x="691012" y="342029"/>
                  <a:pt x="697521" y="335520"/>
                  <a:pt x="697521" y="327492"/>
                </a:cubicBezTo>
                <a:cubicBezTo>
                  <a:pt x="697521" y="319463"/>
                  <a:pt x="691012" y="312955"/>
                  <a:pt x="682983" y="312955"/>
                </a:cubicBezTo>
                <a:cubicBezTo>
                  <a:pt x="674955" y="312955"/>
                  <a:pt x="668446" y="319463"/>
                  <a:pt x="668446" y="327492"/>
                </a:cubicBezTo>
                <a:cubicBezTo>
                  <a:pt x="668446" y="335520"/>
                  <a:pt x="674955" y="342029"/>
                  <a:pt x="682983" y="342029"/>
                </a:cubicBezTo>
                <a:close/>
                <a:moveTo>
                  <a:pt x="631565" y="342029"/>
                </a:moveTo>
                <a:cubicBezTo>
                  <a:pt x="639593" y="342029"/>
                  <a:pt x="646102" y="335520"/>
                  <a:pt x="646102" y="327492"/>
                </a:cubicBezTo>
                <a:cubicBezTo>
                  <a:pt x="646102" y="319463"/>
                  <a:pt x="639593" y="312955"/>
                  <a:pt x="631565" y="312955"/>
                </a:cubicBezTo>
                <a:cubicBezTo>
                  <a:pt x="623536" y="312955"/>
                  <a:pt x="617027" y="319463"/>
                  <a:pt x="617027" y="327492"/>
                </a:cubicBezTo>
                <a:cubicBezTo>
                  <a:pt x="617027" y="335520"/>
                  <a:pt x="623536" y="342029"/>
                  <a:pt x="631565" y="342029"/>
                </a:cubicBezTo>
                <a:close/>
                <a:moveTo>
                  <a:pt x="580146" y="342029"/>
                </a:moveTo>
                <a:cubicBezTo>
                  <a:pt x="588174" y="342029"/>
                  <a:pt x="594683" y="335520"/>
                  <a:pt x="594683" y="327492"/>
                </a:cubicBezTo>
                <a:cubicBezTo>
                  <a:pt x="594683" y="319463"/>
                  <a:pt x="588174" y="312955"/>
                  <a:pt x="580146" y="312955"/>
                </a:cubicBezTo>
                <a:cubicBezTo>
                  <a:pt x="572117" y="312955"/>
                  <a:pt x="565608" y="319463"/>
                  <a:pt x="565608" y="327492"/>
                </a:cubicBezTo>
                <a:cubicBezTo>
                  <a:pt x="565608" y="335520"/>
                  <a:pt x="572117" y="342029"/>
                  <a:pt x="580146" y="342029"/>
                </a:cubicBezTo>
                <a:close/>
                <a:moveTo>
                  <a:pt x="528726" y="342029"/>
                </a:moveTo>
                <a:cubicBezTo>
                  <a:pt x="536754" y="342029"/>
                  <a:pt x="543263" y="335520"/>
                  <a:pt x="543263" y="327492"/>
                </a:cubicBezTo>
                <a:cubicBezTo>
                  <a:pt x="543263" y="319463"/>
                  <a:pt x="536754" y="312955"/>
                  <a:pt x="528726" y="312955"/>
                </a:cubicBezTo>
                <a:cubicBezTo>
                  <a:pt x="520697" y="312955"/>
                  <a:pt x="514189" y="319463"/>
                  <a:pt x="514189" y="327492"/>
                </a:cubicBezTo>
                <a:cubicBezTo>
                  <a:pt x="514189" y="335520"/>
                  <a:pt x="520697" y="342029"/>
                  <a:pt x="528726" y="342029"/>
                </a:cubicBezTo>
                <a:close/>
                <a:moveTo>
                  <a:pt x="477307" y="342029"/>
                </a:moveTo>
                <a:cubicBezTo>
                  <a:pt x="485335" y="342029"/>
                  <a:pt x="491844" y="335520"/>
                  <a:pt x="491844" y="327492"/>
                </a:cubicBezTo>
                <a:cubicBezTo>
                  <a:pt x="491844" y="319463"/>
                  <a:pt x="485335" y="312955"/>
                  <a:pt x="477307" y="312955"/>
                </a:cubicBezTo>
                <a:cubicBezTo>
                  <a:pt x="469278" y="312955"/>
                  <a:pt x="462770" y="319463"/>
                  <a:pt x="462770" y="327492"/>
                </a:cubicBezTo>
                <a:cubicBezTo>
                  <a:pt x="462770" y="335520"/>
                  <a:pt x="469278" y="342029"/>
                  <a:pt x="477307" y="342029"/>
                </a:cubicBezTo>
                <a:close/>
                <a:moveTo>
                  <a:pt x="425888" y="342029"/>
                </a:moveTo>
                <a:cubicBezTo>
                  <a:pt x="433917" y="342029"/>
                  <a:pt x="440425" y="335520"/>
                  <a:pt x="440425" y="327492"/>
                </a:cubicBezTo>
                <a:cubicBezTo>
                  <a:pt x="440425" y="319463"/>
                  <a:pt x="433917" y="312955"/>
                  <a:pt x="425888" y="312955"/>
                </a:cubicBezTo>
                <a:cubicBezTo>
                  <a:pt x="417860" y="312955"/>
                  <a:pt x="411351" y="319463"/>
                  <a:pt x="411351" y="327492"/>
                </a:cubicBezTo>
                <a:cubicBezTo>
                  <a:pt x="411351" y="335520"/>
                  <a:pt x="417860" y="342029"/>
                  <a:pt x="425888" y="342029"/>
                </a:cubicBezTo>
                <a:close/>
                <a:moveTo>
                  <a:pt x="374469" y="342029"/>
                </a:moveTo>
                <a:cubicBezTo>
                  <a:pt x="382498" y="342029"/>
                  <a:pt x="389006" y="335520"/>
                  <a:pt x="389006" y="327492"/>
                </a:cubicBezTo>
                <a:cubicBezTo>
                  <a:pt x="389006" y="319463"/>
                  <a:pt x="382498" y="312955"/>
                  <a:pt x="374469" y="312955"/>
                </a:cubicBezTo>
                <a:cubicBezTo>
                  <a:pt x="366441" y="312955"/>
                  <a:pt x="359932" y="319463"/>
                  <a:pt x="359932" y="327492"/>
                </a:cubicBezTo>
                <a:cubicBezTo>
                  <a:pt x="359932" y="335520"/>
                  <a:pt x="366441" y="342029"/>
                  <a:pt x="374469" y="342029"/>
                </a:cubicBezTo>
                <a:close/>
                <a:moveTo>
                  <a:pt x="271633" y="342029"/>
                </a:moveTo>
                <a:cubicBezTo>
                  <a:pt x="279661" y="342029"/>
                  <a:pt x="286170" y="335520"/>
                  <a:pt x="286170" y="327492"/>
                </a:cubicBezTo>
                <a:cubicBezTo>
                  <a:pt x="286170" y="319463"/>
                  <a:pt x="279661" y="312955"/>
                  <a:pt x="271633" y="312955"/>
                </a:cubicBezTo>
                <a:cubicBezTo>
                  <a:pt x="263604" y="312955"/>
                  <a:pt x="257095" y="319463"/>
                  <a:pt x="257095" y="327492"/>
                </a:cubicBezTo>
                <a:cubicBezTo>
                  <a:pt x="257095" y="335520"/>
                  <a:pt x="263604" y="342029"/>
                  <a:pt x="271633" y="342029"/>
                </a:cubicBezTo>
                <a:close/>
                <a:moveTo>
                  <a:pt x="220214" y="342029"/>
                </a:moveTo>
                <a:cubicBezTo>
                  <a:pt x="228242" y="342029"/>
                  <a:pt x="234751" y="335520"/>
                  <a:pt x="234751" y="327492"/>
                </a:cubicBezTo>
                <a:cubicBezTo>
                  <a:pt x="234751" y="319463"/>
                  <a:pt x="228242" y="312955"/>
                  <a:pt x="220214" y="312955"/>
                </a:cubicBezTo>
                <a:cubicBezTo>
                  <a:pt x="212185" y="312955"/>
                  <a:pt x="205676" y="319463"/>
                  <a:pt x="205676" y="327492"/>
                </a:cubicBezTo>
                <a:cubicBezTo>
                  <a:pt x="205676" y="335520"/>
                  <a:pt x="212185" y="342029"/>
                  <a:pt x="220214" y="342029"/>
                </a:cubicBezTo>
                <a:close/>
                <a:moveTo>
                  <a:pt x="168794" y="342029"/>
                </a:moveTo>
                <a:cubicBezTo>
                  <a:pt x="176822" y="342029"/>
                  <a:pt x="183331" y="335520"/>
                  <a:pt x="183331" y="327492"/>
                </a:cubicBezTo>
                <a:cubicBezTo>
                  <a:pt x="183331" y="319463"/>
                  <a:pt x="176822" y="312955"/>
                  <a:pt x="168794" y="312955"/>
                </a:cubicBezTo>
                <a:cubicBezTo>
                  <a:pt x="160765" y="312955"/>
                  <a:pt x="154257" y="319463"/>
                  <a:pt x="154257" y="327492"/>
                </a:cubicBezTo>
                <a:cubicBezTo>
                  <a:pt x="154257" y="335520"/>
                  <a:pt x="160765" y="342029"/>
                  <a:pt x="168794" y="342029"/>
                </a:cubicBezTo>
                <a:close/>
                <a:moveTo>
                  <a:pt x="117375" y="342029"/>
                </a:moveTo>
                <a:cubicBezTo>
                  <a:pt x="125404" y="342029"/>
                  <a:pt x="131912" y="335520"/>
                  <a:pt x="131912" y="327492"/>
                </a:cubicBezTo>
                <a:cubicBezTo>
                  <a:pt x="131912" y="319463"/>
                  <a:pt x="125404" y="312955"/>
                  <a:pt x="117375" y="312955"/>
                </a:cubicBezTo>
                <a:cubicBezTo>
                  <a:pt x="109346" y="312955"/>
                  <a:pt x="102838" y="319463"/>
                  <a:pt x="102838" y="327492"/>
                </a:cubicBezTo>
                <a:cubicBezTo>
                  <a:pt x="102838" y="335520"/>
                  <a:pt x="109346" y="342029"/>
                  <a:pt x="117375" y="342029"/>
                </a:cubicBezTo>
                <a:close/>
                <a:moveTo>
                  <a:pt x="65956" y="342029"/>
                </a:moveTo>
                <a:cubicBezTo>
                  <a:pt x="73985" y="342029"/>
                  <a:pt x="80493" y="335520"/>
                  <a:pt x="80493" y="327492"/>
                </a:cubicBezTo>
                <a:cubicBezTo>
                  <a:pt x="80493" y="319463"/>
                  <a:pt x="73985" y="312955"/>
                  <a:pt x="65956" y="312955"/>
                </a:cubicBezTo>
                <a:cubicBezTo>
                  <a:pt x="57928" y="312955"/>
                  <a:pt x="51419" y="319463"/>
                  <a:pt x="51419" y="327492"/>
                </a:cubicBezTo>
                <a:cubicBezTo>
                  <a:pt x="51419" y="335520"/>
                  <a:pt x="57928" y="342029"/>
                  <a:pt x="65956" y="342029"/>
                </a:cubicBezTo>
                <a:close/>
                <a:moveTo>
                  <a:pt x="14537" y="342029"/>
                </a:moveTo>
                <a:cubicBezTo>
                  <a:pt x="22566" y="342029"/>
                  <a:pt x="29074" y="335520"/>
                  <a:pt x="29074" y="327492"/>
                </a:cubicBezTo>
                <a:cubicBezTo>
                  <a:pt x="29074" y="319463"/>
                  <a:pt x="22566" y="312955"/>
                  <a:pt x="14537" y="312955"/>
                </a:cubicBezTo>
                <a:cubicBezTo>
                  <a:pt x="6509" y="312955"/>
                  <a:pt x="0" y="319463"/>
                  <a:pt x="0" y="327492"/>
                </a:cubicBezTo>
                <a:cubicBezTo>
                  <a:pt x="0" y="335520"/>
                  <a:pt x="6509" y="342029"/>
                  <a:pt x="14537" y="342029"/>
                </a:cubicBezTo>
                <a:close/>
                <a:moveTo>
                  <a:pt x="785817" y="394524"/>
                </a:moveTo>
                <a:cubicBezTo>
                  <a:pt x="793845" y="394524"/>
                  <a:pt x="800354" y="388015"/>
                  <a:pt x="800354" y="379986"/>
                </a:cubicBezTo>
                <a:cubicBezTo>
                  <a:pt x="800354" y="371958"/>
                  <a:pt x="793845" y="365449"/>
                  <a:pt x="785817" y="365449"/>
                </a:cubicBezTo>
                <a:cubicBezTo>
                  <a:pt x="777788" y="365449"/>
                  <a:pt x="771280" y="371958"/>
                  <a:pt x="771280" y="379986"/>
                </a:cubicBezTo>
                <a:cubicBezTo>
                  <a:pt x="771280" y="388015"/>
                  <a:pt x="777788" y="394524"/>
                  <a:pt x="785817" y="394524"/>
                </a:cubicBezTo>
                <a:close/>
                <a:moveTo>
                  <a:pt x="734401" y="394524"/>
                </a:moveTo>
                <a:cubicBezTo>
                  <a:pt x="742430" y="394524"/>
                  <a:pt x="748938" y="388015"/>
                  <a:pt x="748938" y="379986"/>
                </a:cubicBezTo>
                <a:cubicBezTo>
                  <a:pt x="748938" y="371958"/>
                  <a:pt x="742430" y="365449"/>
                  <a:pt x="734401" y="365449"/>
                </a:cubicBezTo>
                <a:cubicBezTo>
                  <a:pt x="726373" y="365449"/>
                  <a:pt x="719864" y="371958"/>
                  <a:pt x="719864" y="379986"/>
                </a:cubicBezTo>
                <a:cubicBezTo>
                  <a:pt x="719864" y="388015"/>
                  <a:pt x="726373" y="394524"/>
                  <a:pt x="734401" y="394524"/>
                </a:cubicBezTo>
                <a:close/>
                <a:moveTo>
                  <a:pt x="682983" y="394524"/>
                </a:moveTo>
                <a:cubicBezTo>
                  <a:pt x="691012" y="394524"/>
                  <a:pt x="697521" y="388015"/>
                  <a:pt x="697521" y="379986"/>
                </a:cubicBezTo>
                <a:cubicBezTo>
                  <a:pt x="697521" y="371958"/>
                  <a:pt x="691012" y="365449"/>
                  <a:pt x="682983" y="365449"/>
                </a:cubicBezTo>
                <a:cubicBezTo>
                  <a:pt x="674955" y="365449"/>
                  <a:pt x="668446" y="371958"/>
                  <a:pt x="668446" y="379986"/>
                </a:cubicBezTo>
                <a:cubicBezTo>
                  <a:pt x="668446" y="388015"/>
                  <a:pt x="674955" y="394524"/>
                  <a:pt x="682983" y="394524"/>
                </a:cubicBezTo>
                <a:close/>
                <a:moveTo>
                  <a:pt x="631565" y="394524"/>
                </a:moveTo>
                <a:cubicBezTo>
                  <a:pt x="639593" y="394524"/>
                  <a:pt x="646102" y="388015"/>
                  <a:pt x="646102" y="379986"/>
                </a:cubicBezTo>
                <a:cubicBezTo>
                  <a:pt x="646102" y="371958"/>
                  <a:pt x="639593" y="365449"/>
                  <a:pt x="631565" y="365449"/>
                </a:cubicBezTo>
                <a:cubicBezTo>
                  <a:pt x="623536" y="365449"/>
                  <a:pt x="617027" y="371958"/>
                  <a:pt x="617027" y="379986"/>
                </a:cubicBezTo>
                <a:cubicBezTo>
                  <a:pt x="617027" y="388015"/>
                  <a:pt x="623536" y="394524"/>
                  <a:pt x="631565" y="394524"/>
                </a:cubicBezTo>
                <a:close/>
                <a:moveTo>
                  <a:pt x="528726" y="394524"/>
                </a:moveTo>
                <a:cubicBezTo>
                  <a:pt x="536754" y="394524"/>
                  <a:pt x="543263" y="388015"/>
                  <a:pt x="543263" y="379986"/>
                </a:cubicBezTo>
                <a:cubicBezTo>
                  <a:pt x="543263" y="371958"/>
                  <a:pt x="536754" y="365449"/>
                  <a:pt x="528726" y="365449"/>
                </a:cubicBezTo>
                <a:cubicBezTo>
                  <a:pt x="520697" y="365449"/>
                  <a:pt x="514189" y="371958"/>
                  <a:pt x="514189" y="379986"/>
                </a:cubicBezTo>
                <a:cubicBezTo>
                  <a:pt x="514189" y="388015"/>
                  <a:pt x="520697" y="394524"/>
                  <a:pt x="528726" y="394524"/>
                </a:cubicBezTo>
                <a:close/>
                <a:moveTo>
                  <a:pt x="425888" y="394524"/>
                </a:moveTo>
                <a:cubicBezTo>
                  <a:pt x="433917" y="394524"/>
                  <a:pt x="440425" y="388015"/>
                  <a:pt x="440425" y="379986"/>
                </a:cubicBezTo>
                <a:cubicBezTo>
                  <a:pt x="440425" y="371958"/>
                  <a:pt x="433917" y="365449"/>
                  <a:pt x="425888" y="365449"/>
                </a:cubicBezTo>
                <a:cubicBezTo>
                  <a:pt x="417860" y="365449"/>
                  <a:pt x="411351" y="371958"/>
                  <a:pt x="411351" y="379986"/>
                </a:cubicBezTo>
                <a:cubicBezTo>
                  <a:pt x="411351" y="388015"/>
                  <a:pt x="417860" y="394524"/>
                  <a:pt x="425888" y="394524"/>
                </a:cubicBezTo>
                <a:close/>
                <a:moveTo>
                  <a:pt x="374469" y="394524"/>
                </a:moveTo>
                <a:cubicBezTo>
                  <a:pt x="382498" y="394524"/>
                  <a:pt x="389006" y="388015"/>
                  <a:pt x="389006" y="379986"/>
                </a:cubicBezTo>
                <a:cubicBezTo>
                  <a:pt x="389006" y="371958"/>
                  <a:pt x="382498" y="365449"/>
                  <a:pt x="374469" y="365449"/>
                </a:cubicBezTo>
                <a:cubicBezTo>
                  <a:pt x="366441" y="365449"/>
                  <a:pt x="359932" y="371958"/>
                  <a:pt x="359932" y="379986"/>
                </a:cubicBezTo>
                <a:cubicBezTo>
                  <a:pt x="359932" y="388015"/>
                  <a:pt x="366441" y="394524"/>
                  <a:pt x="374469" y="394524"/>
                </a:cubicBezTo>
                <a:close/>
                <a:moveTo>
                  <a:pt x="271633" y="394524"/>
                </a:moveTo>
                <a:cubicBezTo>
                  <a:pt x="279661" y="394524"/>
                  <a:pt x="286170" y="388015"/>
                  <a:pt x="286170" y="379986"/>
                </a:cubicBezTo>
                <a:cubicBezTo>
                  <a:pt x="286170" y="371958"/>
                  <a:pt x="279661" y="365449"/>
                  <a:pt x="271633" y="365449"/>
                </a:cubicBezTo>
                <a:cubicBezTo>
                  <a:pt x="263604" y="365449"/>
                  <a:pt x="257095" y="371958"/>
                  <a:pt x="257095" y="379986"/>
                </a:cubicBezTo>
                <a:cubicBezTo>
                  <a:pt x="257095" y="388015"/>
                  <a:pt x="263604" y="394524"/>
                  <a:pt x="271633" y="394524"/>
                </a:cubicBezTo>
                <a:close/>
                <a:moveTo>
                  <a:pt x="168794" y="394524"/>
                </a:moveTo>
                <a:cubicBezTo>
                  <a:pt x="176822" y="394524"/>
                  <a:pt x="183331" y="388015"/>
                  <a:pt x="183331" y="379986"/>
                </a:cubicBezTo>
                <a:cubicBezTo>
                  <a:pt x="183331" y="371958"/>
                  <a:pt x="176822" y="365449"/>
                  <a:pt x="168794" y="365449"/>
                </a:cubicBezTo>
                <a:cubicBezTo>
                  <a:pt x="160765" y="365449"/>
                  <a:pt x="154257" y="371958"/>
                  <a:pt x="154257" y="379986"/>
                </a:cubicBezTo>
                <a:cubicBezTo>
                  <a:pt x="154257" y="388015"/>
                  <a:pt x="160765" y="394524"/>
                  <a:pt x="168794" y="394524"/>
                </a:cubicBezTo>
                <a:close/>
                <a:moveTo>
                  <a:pt x="117375" y="394524"/>
                </a:moveTo>
                <a:cubicBezTo>
                  <a:pt x="125404" y="394524"/>
                  <a:pt x="131912" y="388015"/>
                  <a:pt x="131912" y="379986"/>
                </a:cubicBezTo>
                <a:cubicBezTo>
                  <a:pt x="131912" y="371958"/>
                  <a:pt x="125404" y="365449"/>
                  <a:pt x="117375" y="365449"/>
                </a:cubicBezTo>
                <a:cubicBezTo>
                  <a:pt x="109346" y="365449"/>
                  <a:pt x="102838" y="371958"/>
                  <a:pt x="102838" y="379986"/>
                </a:cubicBezTo>
                <a:cubicBezTo>
                  <a:pt x="102838" y="388015"/>
                  <a:pt x="109346" y="394524"/>
                  <a:pt x="117375" y="394524"/>
                </a:cubicBezTo>
                <a:close/>
                <a:moveTo>
                  <a:pt x="65956" y="394524"/>
                </a:moveTo>
                <a:cubicBezTo>
                  <a:pt x="73985" y="394524"/>
                  <a:pt x="80493" y="388015"/>
                  <a:pt x="80493" y="379986"/>
                </a:cubicBezTo>
                <a:cubicBezTo>
                  <a:pt x="80493" y="371958"/>
                  <a:pt x="73985" y="365449"/>
                  <a:pt x="65956" y="365449"/>
                </a:cubicBezTo>
                <a:cubicBezTo>
                  <a:pt x="57928" y="365449"/>
                  <a:pt x="51419" y="371958"/>
                  <a:pt x="51419" y="379986"/>
                </a:cubicBezTo>
                <a:cubicBezTo>
                  <a:pt x="51419" y="388015"/>
                  <a:pt x="57928" y="394524"/>
                  <a:pt x="65956" y="394524"/>
                </a:cubicBezTo>
                <a:close/>
                <a:moveTo>
                  <a:pt x="14537" y="394524"/>
                </a:moveTo>
                <a:cubicBezTo>
                  <a:pt x="22566" y="394524"/>
                  <a:pt x="29074" y="388015"/>
                  <a:pt x="29074" y="379986"/>
                </a:cubicBezTo>
                <a:cubicBezTo>
                  <a:pt x="29074" y="371958"/>
                  <a:pt x="22566" y="365449"/>
                  <a:pt x="14537" y="365449"/>
                </a:cubicBezTo>
                <a:cubicBezTo>
                  <a:pt x="6509" y="365449"/>
                  <a:pt x="0" y="371958"/>
                  <a:pt x="0" y="379986"/>
                </a:cubicBezTo>
                <a:cubicBezTo>
                  <a:pt x="0" y="388015"/>
                  <a:pt x="6509" y="394524"/>
                  <a:pt x="14537" y="394524"/>
                </a:cubicBezTo>
                <a:close/>
                <a:moveTo>
                  <a:pt x="785817" y="449039"/>
                </a:moveTo>
                <a:cubicBezTo>
                  <a:pt x="793845" y="449039"/>
                  <a:pt x="800354" y="442530"/>
                  <a:pt x="800354" y="434502"/>
                </a:cubicBezTo>
                <a:cubicBezTo>
                  <a:pt x="800354" y="426473"/>
                  <a:pt x="793845" y="419965"/>
                  <a:pt x="785817" y="419965"/>
                </a:cubicBezTo>
                <a:cubicBezTo>
                  <a:pt x="777788" y="419965"/>
                  <a:pt x="771280" y="426473"/>
                  <a:pt x="771280" y="434502"/>
                </a:cubicBezTo>
                <a:cubicBezTo>
                  <a:pt x="771280" y="442530"/>
                  <a:pt x="777788" y="449039"/>
                  <a:pt x="785817" y="449039"/>
                </a:cubicBezTo>
                <a:close/>
                <a:moveTo>
                  <a:pt x="734401" y="449039"/>
                </a:moveTo>
                <a:cubicBezTo>
                  <a:pt x="742430" y="449039"/>
                  <a:pt x="748938" y="442530"/>
                  <a:pt x="748938" y="434502"/>
                </a:cubicBezTo>
                <a:cubicBezTo>
                  <a:pt x="748938" y="426473"/>
                  <a:pt x="742430" y="419965"/>
                  <a:pt x="734401" y="419965"/>
                </a:cubicBezTo>
                <a:cubicBezTo>
                  <a:pt x="726373" y="419965"/>
                  <a:pt x="719864" y="426473"/>
                  <a:pt x="719864" y="434502"/>
                </a:cubicBezTo>
                <a:cubicBezTo>
                  <a:pt x="719864" y="442530"/>
                  <a:pt x="726373" y="449039"/>
                  <a:pt x="734401" y="449039"/>
                </a:cubicBezTo>
                <a:close/>
                <a:moveTo>
                  <a:pt x="631565" y="449039"/>
                </a:moveTo>
                <a:cubicBezTo>
                  <a:pt x="639593" y="449039"/>
                  <a:pt x="646102" y="442530"/>
                  <a:pt x="646102" y="434502"/>
                </a:cubicBezTo>
                <a:cubicBezTo>
                  <a:pt x="646102" y="426473"/>
                  <a:pt x="639593" y="419965"/>
                  <a:pt x="631565" y="419965"/>
                </a:cubicBezTo>
                <a:cubicBezTo>
                  <a:pt x="623536" y="419965"/>
                  <a:pt x="617027" y="426473"/>
                  <a:pt x="617027" y="434502"/>
                </a:cubicBezTo>
                <a:cubicBezTo>
                  <a:pt x="617027" y="442530"/>
                  <a:pt x="623536" y="449039"/>
                  <a:pt x="631565" y="449039"/>
                </a:cubicBezTo>
                <a:close/>
                <a:moveTo>
                  <a:pt x="374469" y="449039"/>
                </a:moveTo>
                <a:cubicBezTo>
                  <a:pt x="382498" y="449039"/>
                  <a:pt x="389006" y="442530"/>
                  <a:pt x="389006" y="434502"/>
                </a:cubicBezTo>
                <a:cubicBezTo>
                  <a:pt x="389006" y="426473"/>
                  <a:pt x="382498" y="419965"/>
                  <a:pt x="374469" y="419965"/>
                </a:cubicBezTo>
                <a:cubicBezTo>
                  <a:pt x="366441" y="419965"/>
                  <a:pt x="359932" y="426473"/>
                  <a:pt x="359932" y="434502"/>
                </a:cubicBezTo>
                <a:cubicBezTo>
                  <a:pt x="359932" y="442530"/>
                  <a:pt x="366441" y="449039"/>
                  <a:pt x="374469" y="449039"/>
                </a:cubicBezTo>
                <a:close/>
                <a:moveTo>
                  <a:pt x="271633" y="449039"/>
                </a:moveTo>
                <a:cubicBezTo>
                  <a:pt x="279661" y="449039"/>
                  <a:pt x="286170" y="442530"/>
                  <a:pt x="286170" y="434502"/>
                </a:cubicBezTo>
                <a:cubicBezTo>
                  <a:pt x="286170" y="426473"/>
                  <a:pt x="279661" y="419965"/>
                  <a:pt x="271633" y="419965"/>
                </a:cubicBezTo>
                <a:cubicBezTo>
                  <a:pt x="263604" y="419965"/>
                  <a:pt x="257095" y="426473"/>
                  <a:pt x="257095" y="434502"/>
                </a:cubicBezTo>
                <a:cubicBezTo>
                  <a:pt x="257095" y="442530"/>
                  <a:pt x="263604" y="449039"/>
                  <a:pt x="271633" y="449039"/>
                </a:cubicBezTo>
                <a:close/>
                <a:moveTo>
                  <a:pt x="168794" y="449039"/>
                </a:moveTo>
                <a:cubicBezTo>
                  <a:pt x="176822" y="449039"/>
                  <a:pt x="183331" y="442530"/>
                  <a:pt x="183331" y="434502"/>
                </a:cubicBezTo>
                <a:cubicBezTo>
                  <a:pt x="183331" y="426473"/>
                  <a:pt x="176822" y="419965"/>
                  <a:pt x="168794" y="419965"/>
                </a:cubicBezTo>
                <a:cubicBezTo>
                  <a:pt x="160765" y="419965"/>
                  <a:pt x="154257" y="426473"/>
                  <a:pt x="154257" y="434502"/>
                </a:cubicBezTo>
                <a:cubicBezTo>
                  <a:pt x="154257" y="442530"/>
                  <a:pt x="160765" y="449039"/>
                  <a:pt x="168794" y="449039"/>
                </a:cubicBezTo>
                <a:close/>
                <a:moveTo>
                  <a:pt x="65956" y="449039"/>
                </a:moveTo>
                <a:cubicBezTo>
                  <a:pt x="73985" y="449039"/>
                  <a:pt x="80493" y="442530"/>
                  <a:pt x="80493" y="434502"/>
                </a:cubicBezTo>
                <a:cubicBezTo>
                  <a:pt x="80493" y="426473"/>
                  <a:pt x="73985" y="419965"/>
                  <a:pt x="65956" y="419965"/>
                </a:cubicBezTo>
                <a:cubicBezTo>
                  <a:pt x="57928" y="419965"/>
                  <a:pt x="51419" y="426473"/>
                  <a:pt x="51419" y="434502"/>
                </a:cubicBezTo>
                <a:cubicBezTo>
                  <a:pt x="51419" y="442530"/>
                  <a:pt x="57928" y="449039"/>
                  <a:pt x="65956" y="449039"/>
                </a:cubicBezTo>
                <a:close/>
                <a:moveTo>
                  <a:pt x="14537" y="449039"/>
                </a:moveTo>
                <a:cubicBezTo>
                  <a:pt x="22566" y="449039"/>
                  <a:pt x="29074" y="442530"/>
                  <a:pt x="29074" y="434502"/>
                </a:cubicBezTo>
                <a:cubicBezTo>
                  <a:pt x="29074" y="426473"/>
                  <a:pt x="22566" y="419965"/>
                  <a:pt x="14537" y="419965"/>
                </a:cubicBezTo>
                <a:cubicBezTo>
                  <a:pt x="6509" y="419965"/>
                  <a:pt x="0" y="426473"/>
                  <a:pt x="0" y="434502"/>
                </a:cubicBezTo>
                <a:cubicBezTo>
                  <a:pt x="0" y="442530"/>
                  <a:pt x="6509" y="449039"/>
                  <a:pt x="14537" y="449039"/>
                </a:cubicBezTo>
                <a:close/>
                <a:moveTo>
                  <a:pt x="734401" y="499515"/>
                </a:moveTo>
                <a:cubicBezTo>
                  <a:pt x="742430" y="499515"/>
                  <a:pt x="748938" y="493007"/>
                  <a:pt x="748938" y="484978"/>
                </a:cubicBezTo>
                <a:cubicBezTo>
                  <a:pt x="748938" y="476950"/>
                  <a:pt x="742430" y="470441"/>
                  <a:pt x="734401" y="470441"/>
                </a:cubicBezTo>
                <a:cubicBezTo>
                  <a:pt x="726373" y="470441"/>
                  <a:pt x="719864" y="476950"/>
                  <a:pt x="719864" y="484978"/>
                </a:cubicBezTo>
                <a:cubicBezTo>
                  <a:pt x="719864" y="493007"/>
                  <a:pt x="726373" y="499515"/>
                  <a:pt x="734401" y="499515"/>
                </a:cubicBezTo>
                <a:close/>
                <a:moveTo>
                  <a:pt x="631565" y="499515"/>
                </a:moveTo>
                <a:cubicBezTo>
                  <a:pt x="639593" y="499515"/>
                  <a:pt x="646102" y="493007"/>
                  <a:pt x="646102" y="484978"/>
                </a:cubicBezTo>
                <a:cubicBezTo>
                  <a:pt x="646102" y="476950"/>
                  <a:pt x="639593" y="470441"/>
                  <a:pt x="631565" y="470441"/>
                </a:cubicBezTo>
                <a:cubicBezTo>
                  <a:pt x="623536" y="470441"/>
                  <a:pt x="617027" y="476950"/>
                  <a:pt x="617027" y="484978"/>
                </a:cubicBezTo>
                <a:cubicBezTo>
                  <a:pt x="617027" y="493007"/>
                  <a:pt x="623536" y="499515"/>
                  <a:pt x="631565" y="499515"/>
                </a:cubicBezTo>
                <a:close/>
                <a:moveTo>
                  <a:pt x="374469" y="499515"/>
                </a:moveTo>
                <a:cubicBezTo>
                  <a:pt x="382498" y="499515"/>
                  <a:pt x="389006" y="493007"/>
                  <a:pt x="389006" y="484978"/>
                </a:cubicBezTo>
                <a:cubicBezTo>
                  <a:pt x="389006" y="476950"/>
                  <a:pt x="382498" y="470441"/>
                  <a:pt x="374469" y="470441"/>
                </a:cubicBezTo>
                <a:cubicBezTo>
                  <a:pt x="366441" y="470441"/>
                  <a:pt x="359932" y="476950"/>
                  <a:pt x="359932" y="484978"/>
                </a:cubicBezTo>
                <a:cubicBezTo>
                  <a:pt x="359932" y="493007"/>
                  <a:pt x="366441" y="499515"/>
                  <a:pt x="374469" y="499515"/>
                </a:cubicBezTo>
                <a:close/>
                <a:moveTo>
                  <a:pt x="168794" y="499515"/>
                </a:moveTo>
                <a:cubicBezTo>
                  <a:pt x="176822" y="499515"/>
                  <a:pt x="183331" y="493007"/>
                  <a:pt x="183331" y="484978"/>
                </a:cubicBezTo>
                <a:cubicBezTo>
                  <a:pt x="183331" y="476950"/>
                  <a:pt x="176822" y="470441"/>
                  <a:pt x="168794" y="470441"/>
                </a:cubicBezTo>
                <a:cubicBezTo>
                  <a:pt x="160765" y="470441"/>
                  <a:pt x="154257" y="476950"/>
                  <a:pt x="154257" y="484978"/>
                </a:cubicBezTo>
                <a:cubicBezTo>
                  <a:pt x="154257" y="493007"/>
                  <a:pt x="160765" y="499515"/>
                  <a:pt x="168794" y="499515"/>
                </a:cubicBezTo>
                <a:close/>
                <a:moveTo>
                  <a:pt x="14537" y="499515"/>
                </a:moveTo>
                <a:cubicBezTo>
                  <a:pt x="22566" y="499515"/>
                  <a:pt x="29074" y="493007"/>
                  <a:pt x="29074" y="484978"/>
                </a:cubicBezTo>
                <a:cubicBezTo>
                  <a:pt x="29074" y="476950"/>
                  <a:pt x="22566" y="470441"/>
                  <a:pt x="14537" y="470441"/>
                </a:cubicBezTo>
                <a:cubicBezTo>
                  <a:pt x="6509" y="470441"/>
                  <a:pt x="0" y="476950"/>
                  <a:pt x="0" y="484978"/>
                </a:cubicBezTo>
                <a:cubicBezTo>
                  <a:pt x="0" y="493007"/>
                  <a:pt x="6509" y="499515"/>
                  <a:pt x="14537" y="499515"/>
                </a:cubicBezTo>
                <a:close/>
                <a:moveTo>
                  <a:pt x="734401" y="552010"/>
                </a:moveTo>
                <a:cubicBezTo>
                  <a:pt x="742430" y="552010"/>
                  <a:pt x="748938" y="545501"/>
                  <a:pt x="748938" y="537473"/>
                </a:cubicBezTo>
                <a:cubicBezTo>
                  <a:pt x="748938" y="529444"/>
                  <a:pt x="742430" y="522935"/>
                  <a:pt x="734401" y="522935"/>
                </a:cubicBezTo>
                <a:cubicBezTo>
                  <a:pt x="726373" y="522935"/>
                  <a:pt x="719864" y="529444"/>
                  <a:pt x="719864" y="537473"/>
                </a:cubicBezTo>
                <a:cubicBezTo>
                  <a:pt x="719864" y="545501"/>
                  <a:pt x="726373" y="552010"/>
                  <a:pt x="734401" y="552010"/>
                </a:cubicBezTo>
                <a:close/>
                <a:moveTo>
                  <a:pt x="374469" y="552010"/>
                </a:moveTo>
                <a:cubicBezTo>
                  <a:pt x="382498" y="552010"/>
                  <a:pt x="389006" y="545501"/>
                  <a:pt x="389006" y="537473"/>
                </a:cubicBezTo>
                <a:cubicBezTo>
                  <a:pt x="389006" y="529444"/>
                  <a:pt x="382498" y="522935"/>
                  <a:pt x="374469" y="522935"/>
                </a:cubicBezTo>
                <a:cubicBezTo>
                  <a:pt x="366441" y="522935"/>
                  <a:pt x="359932" y="529444"/>
                  <a:pt x="359932" y="537473"/>
                </a:cubicBezTo>
                <a:cubicBezTo>
                  <a:pt x="359932" y="545501"/>
                  <a:pt x="366441" y="552010"/>
                  <a:pt x="374469" y="552010"/>
                </a:cubicBezTo>
                <a:close/>
              </a:path>
            </a:pathLst>
          </a:cu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noAutofit/>
          </a:bodyPr>
          <a:lstStyle/>
          <a:p>
            <a:pPr defTabSz="914126" eaLnBrk="0" hangingPunct="0"/>
            <a:endParaRPr lang="en-US" dirty="0" err="1">
              <a:latin typeface="Calibri" pitchFamily="34" charset="0"/>
            </a:endParaRPr>
          </a:p>
        </p:txBody>
      </p:sp>
      <p:sp>
        <p:nvSpPr>
          <p:cNvPr id="335" name="Freeform 334"/>
          <p:cNvSpPr/>
          <p:nvPr/>
        </p:nvSpPr>
        <p:spPr bwMode="auto">
          <a:xfrm flipV="1">
            <a:off x="8633750" y="2688529"/>
            <a:ext cx="800146" cy="551866"/>
          </a:xfrm>
          <a:custGeom>
            <a:avLst/>
            <a:gdLst>
              <a:gd name="connsiteX0" fmla="*/ 785817 w 800354"/>
              <a:gd name="connsiteY0" fmla="*/ 29075 h 552010"/>
              <a:gd name="connsiteX1" fmla="*/ 800354 w 800354"/>
              <a:gd name="connsiteY1" fmla="*/ 14537 h 552010"/>
              <a:gd name="connsiteX2" fmla="*/ 785817 w 800354"/>
              <a:gd name="connsiteY2" fmla="*/ 0 h 552010"/>
              <a:gd name="connsiteX3" fmla="*/ 771280 w 800354"/>
              <a:gd name="connsiteY3" fmla="*/ 14537 h 552010"/>
              <a:gd name="connsiteX4" fmla="*/ 785817 w 800354"/>
              <a:gd name="connsiteY4" fmla="*/ 29075 h 552010"/>
              <a:gd name="connsiteX5" fmla="*/ 734401 w 800354"/>
              <a:gd name="connsiteY5" fmla="*/ 29075 h 552010"/>
              <a:gd name="connsiteX6" fmla="*/ 748938 w 800354"/>
              <a:gd name="connsiteY6" fmla="*/ 14537 h 552010"/>
              <a:gd name="connsiteX7" fmla="*/ 734401 w 800354"/>
              <a:gd name="connsiteY7" fmla="*/ 0 h 552010"/>
              <a:gd name="connsiteX8" fmla="*/ 719864 w 800354"/>
              <a:gd name="connsiteY8" fmla="*/ 14537 h 552010"/>
              <a:gd name="connsiteX9" fmla="*/ 734401 w 800354"/>
              <a:gd name="connsiteY9" fmla="*/ 29075 h 552010"/>
              <a:gd name="connsiteX10" fmla="*/ 682983 w 800354"/>
              <a:gd name="connsiteY10" fmla="*/ 29075 h 552010"/>
              <a:gd name="connsiteX11" fmla="*/ 697521 w 800354"/>
              <a:gd name="connsiteY11" fmla="*/ 14537 h 552010"/>
              <a:gd name="connsiteX12" fmla="*/ 682983 w 800354"/>
              <a:gd name="connsiteY12" fmla="*/ 0 h 552010"/>
              <a:gd name="connsiteX13" fmla="*/ 668446 w 800354"/>
              <a:gd name="connsiteY13" fmla="*/ 14537 h 552010"/>
              <a:gd name="connsiteX14" fmla="*/ 682983 w 800354"/>
              <a:gd name="connsiteY14" fmla="*/ 29075 h 552010"/>
              <a:gd name="connsiteX15" fmla="*/ 631565 w 800354"/>
              <a:gd name="connsiteY15" fmla="*/ 29075 h 552010"/>
              <a:gd name="connsiteX16" fmla="*/ 646102 w 800354"/>
              <a:gd name="connsiteY16" fmla="*/ 14537 h 552010"/>
              <a:gd name="connsiteX17" fmla="*/ 631565 w 800354"/>
              <a:gd name="connsiteY17" fmla="*/ 0 h 552010"/>
              <a:gd name="connsiteX18" fmla="*/ 617027 w 800354"/>
              <a:gd name="connsiteY18" fmla="*/ 14537 h 552010"/>
              <a:gd name="connsiteX19" fmla="*/ 631565 w 800354"/>
              <a:gd name="connsiteY19" fmla="*/ 29075 h 552010"/>
              <a:gd name="connsiteX20" fmla="*/ 580146 w 800354"/>
              <a:gd name="connsiteY20" fmla="*/ 29075 h 552010"/>
              <a:gd name="connsiteX21" fmla="*/ 594683 w 800354"/>
              <a:gd name="connsiteY21" fmla="*/ 14537 h 552010"/>
              <a:gd name="connsiteX22" fmla="*/ 580146 w 800354"/>
              <a:gd name="connsiteY22" fmla="*/ 0 h 552010"/>
              <a:gd name="connsiteX23" fmla="*/ 565608 w 800354"/>
              <a:gd name="connsiteY23" fmla="*/ 14537 h 552010"/>
              <a:gd name="connsiteX24" fmla="*/ 580146 w 800354"/>
              <a:gd name="connsiteY24" fmla="*/ 29075 h 552010"/>
              <a:gd name="connsiteX25" fmla="*/ 528726 w 800354"/>
              <a:gd name="connsiteY25" fmla="*/ 29075 h 552010"/>
              <a:gd name="connsiteX26" fmla="*/ 543263 w 800354"/>
              <a:gd name="connsiteY26" fmla="*/ 14537 h 552010"/>
              <a:gd name="connsiteX27" fmla="*/ 528726 w 800354"/>
              <a:gd name="connsiteY27" fmla="*/ 0 h 552010"/>
              <a:gd name="connsiteX28" fmla="*/ 514189 w 800354"/>
              <a:gd name="connsiteY28" fmla="*/ 14537 h 552010"/>
              <a:gd name="connsiteX29" fmla="*/ 528726 w 800354"/>
              <a:gd name="connsiteY29" fmla="*/ 29075 h 552010"/>
              <a:gd name="connsiteX30" fmla="*/ 477307 w 800354"/>
              <a:gd name="connsiteY30" fmla="*/ 29075 h 552010"/>
              <a:gd name="connsiteX31" fmla="*/ 491844 w 800354"/>
              <a:gd name="connsiteY31" fmla="*/ 14537 h 552010"/>
              <a:gd name="connsiteX32" fmla="*/ 477307 w 800354"/>
              <a:gd name="connsiteY32" fmla="*/ 0 h 552010"/>
              <a:gd name="connsiteX33" fmla="*/ 462770 w 800354"/>
              <a:gd name="connsiteY33" fmla="*/ 14537 h 552010"/>
              <a:gd name="connsiteX34" fmla="*/ 477307 w 800354"/>
              <a:gd name="connsiteY34" fmla="*/ 29075 h 552010"/>
              <a:gd name="connsiteX35" fmla="*/ 425888 w 800354"/>
              <a:gd name="connsiteY35" fmla="*/ 29075 h 552010"/>
              <a:gd name="connsiteX36" fmla="*/ 440425 w 800354"/>
              <a:gd name="connsiteY36" fmla="*/ 14537 h 552010"/>
              <a:gd name="connsiteX37" fmla="*/ 425888 w 800354"/>
              <a:gd name="connsiteY37" fmla="*/ 0 h 552010"/>
              <a:gd name="connsiteX38" fmla="*/ 411351 w 800354"/>
              <a:gd name="connsiteY38" fmla="*/ 14537 h 552010"/>
              <a:gd name="connsiteX39" fmla="*/ 425888 w 800354"/>
              <a:gd name="connsiteY39" fmla="*/ 29075 h 552010"/>
              <a:gd name="connsiteX40" fmla="*/ 374469 w 800354"/>
              <a:gd name="connsiteY40" fmla="*/ 29075 h 552010"/>
              <a:gd name="connsiteX41" fmla="*/ 389006 w 800354"/>
              <a:gd name="connsiteY41" fmla="*/ 14537 h 552010"/>
              <a:gd name="connsiteX42" fmla="*/ 374469 w 800354"/>
              <a:gd name="connsiteY42" fmla="*/ 0 h 552010"/>
              <a:gd name="connsiteX43" fmla="*/ 359932 w 800354"/>
              <a:gd name="connsiteY43" fmla="*/ 14537 h 552010"/>
              <a:gd name="connsiteX44" fmla="*/ 374469 w 800354"/>
              <a:gd name="connsiteY44" fmla="*/ 29075 h 552010"/>
              <a:gd name="connsiteX45" fmla="*/ 323051 w 800354"/>
              <a:gd name="connsiteY45" fmla="*/ 29075 h 552010"/>
              <a:gd name="connsiteX46" fmla="*/ 337589 w 800354"/>
              <a:gd name="connsiteY46" fmla="*/ 14537 h 552010"/>
              <a:gd name="connsiteX47" fmla="*/ 323051 w 800354"/>
              <a:gd name="connsiteY47" fmla="*/ 0 h 552010"/>
              <a:gd name="connsiteX48" fmla="*/ 308514 w 800354"/>
              <a:gd name="connsiteY48" fmla="*/ 14537 h 552010"/>
              <a:gd name="connsiteX49" fmla="*/ 323051 w 800354"/>
              <a:gd name="connsiteY49" fmla="*/ 29075 h 552010"/>
              <a:gd name="connsiteX50" fmla="*/ 271633 w 800354"/>
              <a:gd name="connsiteY50" fmla="*/ 29075 h 552010"/>
              <a:gd name="connsiteX51" fmla="*/ 286170 w 800354"/>
              <a:gd name="connsiteY51" fmla="*/ 14537 h 552010"/>
              <a:gd name="connsiteX52" fmla="*/ 271633 w 800354"/>
              <a:gd name="connsiteY52" fmla="*/ 0 h 552010"/>
              <a:gd name="connsiteX53" fmla="*/ 257095 w 800354"/>
              <a:gd name="connsiteY53" fmla="*/ 14537 h 552010"/>
              <a:gd name="connsiteX54" fmla="*/ 271633 w 800354"/>
              <a:gd name="connsiteY54" fmla="*/ 29075 h 552010"/>
              <a:gd name="connsiteX55" fmla="*/ 220214 w 800354"/>
              <a:gd name="connsiteY55" fmla="*/ 29075 h 552010"/>
              <a:gd name="connsiteX56" fmla="*/ 234751 w 800354"/>
              <a:gd name="connsiteY56" fmla="*/ 14537 h 552010"/>
              <a:gd name="connsiteX57" fmla="*/ 220214 w 800354"/>
              <a:gd name="connsiteY57" fmla="*/ 0 h 552010"/>
              <a:gd name="connsiteX58" fmla="*/ 205676 w 800354"/>
              <a:gd name="connsiteY58" fmla="*/ 14537 h 552010"/>
              <a:gd name="connsiteX59" fmla="*/ 220214 w 800354"/>
              <a:gd name="connsiteY59" fmla="*/ 29075 h 552010"/>
              <a:gd name="connsiteX60" fmla="*/ 168794 w 800354"/>
              <a:gd name="connsiteY60" fmla="*/ 29075 h 552010"/>
              <a:gd name="connsiteX61" fmla="*/ 183331 w 800354"/>
              <a:gd name="connsiteY61" fmla="*/ 14537 h 552010"/>
              <a:gd name="connsiteX62" fmla="*/ 168794 w 800354"/>
              <a:gd name="connsiteY62" fmla="*/ 0 h 552010"/>
              <a:gd name="connsiteX63" fmla="*/ 154257 w 800354"/>
              <a:gd name="connsiteY63" fmla="*/ 14537 h 552010"/>
              <a:gd name="connsiteX64" fmla="*/ 168794 w 800354"/>
              <a:gd name="connsiteY64" fmla="*/ 29075 h 552010"/>
              <a:gd name="connsiteX65" fmla="*/ 117375 w 800354"/>
              <a:gd name="connsiteY65" fmla="*/ 29075 h 552010"/>
              <a:gd name="connsiteX66" fmla="*/ 131912 w 800354"/>
              <a:gd name="connsiteY66" fmla="*/ 14537 h 552010"/>
              <a:gd name="connsiteX67" fmla="*/ 117375 w 800354"/>
              <a:gd name="connsiteY67" fmla="*/ 0 h 552010"/>
              <a:gd name="connsiteX68" fmla="*/ 102838 w 800354"/>
              <a:gd name="connsiteY68" fmla="*/ 14537 h 552010"/>
              <a:gd name="connsiteX69" fmla="*/ 117375 w 800354"/>
              <a:gd name="connsiteY69" fmla="*/ 29075 h 552010"/>
              <a:gd name="connsiteX70" fmla="*/ 65956 w 800354"/>
              <a:gd name="connsiteY70" fmla="*/ 29075 h 552010"/>
              <a:gd name="connsiteX71" fmla="*/ 80493 w 800354"/>
              <a:gd name="connsiteY71" fmla="*/ 14537 h 552010"/>
              <a:gd name="connsiteX72" fmla="*/ 65956 w 800354"/>
              <a:gd name="connsiteY72" fmla="*/ 0 h 552010"/>
              <a:gd name="connsiteX73" fmla="*/ 51419 w 800354"/>
              <a:gd name="connsiteY73" fmla="*/ 14537 h 552010"/>
              <a:gd name="connsiteX74" fmla="*/ 65956 w 800354"/>
              <a:gd name="connsiteY74" fmla="*/ 29075 h 552010"/>
              <a:gd name="connsiteX75" fmla="*/ 14537 w 800354"/>
              <a:gd name="connsiteY75" fmla="*/ 29075 h 552010"/>
              <a:gd name="connsiteX76" fmla="*/ 29074 w 800354"/>
              <a:gd name="connsiteY76" fmla="*/ 14537 h 552010"/>
              <a:gd name="connsiteX77" fmla="*/ 14537 w 800354"/>
              <a:gd name="connsiteY77" fmla="*/ 0 h 552010"/>
              <a:gd name="connsiteX78" fmla="*/ 0 w 800354"/>
              <a:gd name="connsiteY78" fmla="*/ 14537 h 552010"/>
              <a:gd name="connsiteX79" fmla="*/ 14537 w 800354"/>
              <a:gd name="connsiteY79" fmla="*/ 29075 h 552010"/>
              <a:gd name="connsiteX80" fmla="*/ 785817 w 800354"/>
              <a:gd name="connsiteY80" fmla="*/ 81571 h 552010"/>
              <a:gd name="connsiteX81" fmla="*/ 800354 w 800354"/>
              <a:gd name="connsiteY81" fmla="*/ 67034 h 552010"/>
              <a:gd name="connsiteX82" fmla="*/ 785817 w 800354"/>
              <a:gd name="connsiteY82" fmla="*/ 52497 h 552010"/>
              <a:gd name="connsiteX83" fmla="*/ 771280 w 800354"/>
              <a:gd name="connsiteY83" fmla="*/ 67034 h 552010"/>
              <a:gd name="connsiteX84" fmla="*/ 785817 w 800354"/>
              <a:gd name="connsiteY84" fmla="*/ 81571 h 552010"/>
              <a:gd name="connsiteX85" fmla="*/ 734401 w 800354"/>
              <a:gd name="connsiteY85" fmla="*/ 81571 h 552010"/>
              <a:gd name="connsiteX86" fmla="*/ 748938 w 800354"/>
              <a:gd name="connsiteY86" fmla="*/ 67034 h 552010"/>
              <a:gd name="connsiteX87" fmla="*/ 734401 w 800354"/>
              <a:gd name="connsiteY87" fmla="*/ 52497 h 552010"/>
              <a:gd name="connsiteX88" fmla="*/ 719864 w 800354"/>
              <a:gd name="connsiteY88" fmla="*/ 67034 h 552010"/>
              <a:gd name="connsiteX89" fmla="*/ 734401 w 800354"/>
              <a:gd name="connsiteY89" fmla="*/ 81571 h 552010"/>
              <a:gd name="connsiteX90" fmla="*/ 682983 w 800354"/>
              <a:gd name="connsiteY90" fmla="*/ 81571 h 552010"/>
              <a:gd name="connsiteX91" fmla="*/ 697521 w 800354"/>
              <a:gd name="connsiteY91" fmla="*/ 67034 h 552010"/>
              <a:gd name="connsiteX92" fmla="*/ 682983 w 800354"/>
              <a:gd name="connsiteY92" fmla="*/ 52497 h 552010"/>
              <a:gd name="connsiteX93" fmla="*/ 668446 w 800354"/>
              <a:gd name="connsiteY93" fmla="*/ 67034 h 552010"/>
              <a:gd name="connsiteX94" fmla="*/ 682983 w 800354"/>
              <a:gd name="connsiteY94" fmla="*/ 81571 h 552010"/>
              <a:gd name="connsiteX95" fmla="*/ 631565 w 800354"/>
              <a:gd name="connsiteY95" fmla="*/ 81571 h 552010"/>
              <a:gd name="connsiteX96" fmla="*/ 646102 w 800354"/>
              <a:gd name="connsiteY96" fmla="*/ 67034 h 552010"/>
              <a:gd name="connsiteX97" fmla="*/ 631565 w 800354"/>
              <a:gd name="connsiteY97" fmla="*/ 52497 h 552010"/>
              <a:gd name="connsiteX98" fmla="*/ 617027 w 800354"/>
              <a:gd name="connsiteY98" fmla="*/ 67034 h 552010"/>
              <a:gd name="connsiteX99" fmla="*/ 631565 w 800354"/>
              <a:gd name="connsiteY99" fmla="*/ 81571 h 552010"/>
              <a:gd name="connsiteX100" fmla="*/ 580146 w 800354"/>
              <a:gd name="connsiteY100" fmla="*/ 81571 h 552010"/>
              <a:gd name="connsiteX101" fmla="*/ 594683 w 800354"/>
              <a:gd name="connsiteY101" fmla="*/ 67034 h 552010"/>
              <a:gd name="connsiteX102" fmla="*/ 580146 w 800354"/>
              <a:gd name="connsiteY102" fmla="*/ 52497 h 552010"/>
              <a:gd name="connsiteX103" fmla="*/ 565608 w 800354"/>
              <a:gd name="connsiteY103" fmla="*/ 67034 h 552010"/>
              <a:gd name="connsiteX104" fmla="*/ 580146 w 800354"/>
              <a:gd name="connsiteY104" fmla="*/ 81571 h 552010"/>
              <a:gd name="connsiteX105" fmla="*/ 528726 w 800354"/>
              <a:gd name="connsiteY105" fmla="*/ 81571 h 552010"/>
              <a:gd name="connsiteX106" fmla="*/ 543263 w 800354"/>
              <a:gd name="connsiteY106" fmla="*/ 67034 h 552010"/>
              <a:gd name="connsiteX107" fmla="*/ 528726 w 800354"/>
              <a:gd name="connsiteY107" fmla="*/ 52497 h 552010"/>
              <a:gd name="connsiteX108" fmla="*/ 514189 w 800354"/>
              <a:gd name="connsiteY108" fmla="*/ 67034 h 552010"/>
              <a:gd name="connsiteX109" fmla="*/ 528726 w 800354"/>
              <a:gd name="connsiteY109" fmla="*/ 81571 h 552010"/>
              <a:gd name="connsiteX110" fmla="*/ 477307 w 800354"/>
              <a:gd name="connsiteY110" fmla="*/ 81571 h 552010"/>
              <a:gd name="connsiteX111" fmla="*/ 491844 w 800354"/>
              <a:gd name="connsiteY111" fmla="*/ 67034 h 552010"/>
              <a:gd name="connsiteX112" fmla="*/ 477307 w 800354"/>
              <a:gd name="connsiteY112" fmla="*/ 52497 h 552010"/>
              <a:gd name="connsiteX113" fmla="*/ 462770 w 800354"/>
              <a:gd name="connsiteY113" fmla="*/ 67034 h 552010"/>
              <a:gd name="connsiteX114" fmla="*/ 477307 w 800354"/>
              <a:gd name="connsiteY114" fmla="*/ 81571 h 552010"/>
              <a:gd name="connsiteX115" fmla="*/ 425888 w 800354"/>
              <a:gd name="connsiteY115" fmla="*/ 81571 h 552010"/>
              <a:gd name="connsiteX116" fmla="*/ 440425 w 800354"/>
              <a:gd name="connsiteY116" fmla="*/ 67034 h 552010"/>
              <a:gd name="connsiteX117" fmla="*/ 425888 w 800354"/>
              <a:gd name="connsiteY117" fmla="*/ 52497 h 552010"/>
              <a:gd name="connsiteX118" fmla="*/ 411351 w 800354"/>
              <a:gd name="connsiteY118" fmla="*/ 67034 h 552010"/>
              <a:gd name="connsiteX119" fmla="*/ 425888 w 800354"/>
              <a:gd name="connsiteY119" fmla="*/ 81571 h 552010"/>
              <a:gd name="connsiteX120" fmla="*/ 374469 w 800354"/>
              <a:gd name="connsiteY120" fmla="*/ 81571 h 552010"/>
              <a:gd name="connsiteX121" fmla="*/ 389006 w 800354"/>
              <a:gd name="connsiteY121" fmla="*/ 67034 h 552010"/>
              <a:gd name="connsiteX122" fmla="*/ 374469 w 800354"/>
              <a:gd name="connsiteY122" fmla="*/ 52497 h 552010"/>
              <a:gd name="connsiteX123" fmla="*/ 359932 w 800354"/>
              <a:gd name="connsiteY123" fmla="*/ 67034 h 552010"/>
              <a:gd name="connsiteX124" fmla="*/ 374469 w 800354"/>
              <a:gd name="connsiteY124" fmla="*/ 81571 h 552010"/>
              <a:gd name="connsiteX125" fmla="*/ 323051 w 800354"/>
              <a:gd name="connsiteY125" fmla="*/ 81571 h 552010"/>
              <a:gd name="connsiteX126" fmla="*/ 337589 w 800354"/>
              <a:gd name="connsiteY126" fmla="*/ 67034 h 552010"/>
              <a:gd name="connsiteX127" fmla="*/ 323051 w 800354"/>
              <a:gd name="connsiteY127" fmla="*/ 52497 h 552010"/>
              <a:gd name="connsiteX128" fmla="*/ 308514 w 800354"/>
              <a:gd name="connsiteY128" fmla="*/ 67034 h 552010"/>
              <a:gd name="connsiteX129" fmla="*/ 323051 w 800354"/>
              <a:gd name="connsiteY129" fmla="*/ 81571 h 552010"/>
              <a:gd name="connsiteX130" fmla="*/ 271633 w 800354"/>
              <a:gd name="connsiteY130" fmla="*/ 81571 h 552010"/>
              <a:gd name="connsiteX131" fmla="*/ 286170 w 800354"/>
              <a:gd name="connsiteY131" fmla="*/ 67034 h 552010"/>
              <a:gd name="connsiteX132" fmla="*/ 271633 w 800354"/>
              <a:gd name="connsiteY132" fmla="*/ 52497 h 552010"/>
              <a:gd name="connsiteX133" fmla="*/ 257095 w 800354"/>
              <a:gd name="connsiteY133" fmla="*/ 67034 h 552010"/>
              <a:gd name="connsiteX134" fmla="*/ 271633 w 800354"/>
              <a:gd name="connsiteY134" fmla="*/ 81571 h 552010"/>
              <a:gd name="connsiteX135" fmla="*/ 220214 w 800354"/>
              <a:gd name="connsiteY135" fmla="*/ 81571 h 552010"/>
              <a:gd name="connsiteX136" fmla="*/ 234751 w 800354"/>
              <a:gd name="connsiteY136" fmla="*/ 67034 h 552010"/>
              <a:gd name="connsiteX137" fmla="*/ 220214 w 800354"/>
              <a:gd name="connsiteY137" fmla="*/ 52497 h 552010"/>
              <a:gd name="connsiteX138" fmla="*/ 205676 w 800354"/>
              <a:gd name="connsiteY138" fmla="*/ 67034 h 552010"/>
              <a:gd name="connsiteX139" fmla="*/ 220214 w 800354"/>
              <a:gd name="connsiteY139" fmla="*/ 81571 h 552010"/>
              <a:gd name="connsiteX140" fmla="*/ 168794 w 800354"/>
              <a:gd name="connsiteY140" fmla="*/ 81571 h 552010"/>
              <a:gd name="connsiteX141" fmla="*/ 183331 w 800354"/>
              <a:gd name="connsiteY141" fmla="*/ 67034 h 552010"/>
              <a:gd name="connsiteX142" fmla="*/ 168794 w 800354"/>
              <a:gd name="connsiteY142" fmla="*/ 52497 h 552010"/>
              <a:gd name="connsiteX143" fmla="*/ 154257 w 800354"/>
              <a:gd name="connsiteY143" fmla="*/ 67034 h 552010"/>
              <a:gd name="connsiteX144" fmla="*/ 168794 w 800354"/>
              <a:gd name="connsiteY144" fmla="*/ 81571 h 552010"/>
              <a:gd name="connsiteX145" fmla="*/ 117375 w 800354"/>
              <a:gd name="connsiteY145" fmla="*/ 81571 h 552010"/>
              <a:gd name="connsiteX146" fmla="*/ 131912 w 800354"/>
              <a:gd name="connsiteY146" fmla="*/ 67034 h 552010"/>
              <a:gd name="connsiteX147" fmla="*/ 117375 w 800354"/>
              <a:gd name="connsiteY147" fmla="*/ 52497 h 552010"/>
              <a:gd name="connsiteX148" fmla="*/ 102838 w 800354"/>
              <a:gd name="connsiteY148" fmla="*/ 67034 h 552010"/>
              <a:gd name="connsiteX149" fmla="*/ 117375 w 800354"/>
              <a:gd name="connsiteY149" fmla="*/ 81571 h 552010"/>
              <a:gd name="connsiteX150" fmla="*/ 65956 w 800354"/>
              <a:gd name="connsiteY150" fmla="*/ 81571 h 552010"/>
              <a:gd name="connsiteX151" fmla="*/ 80493 w 800354"/>
              <a:gd name="connsiteY151" fmla="*/ 67034 h 552010"/>
              <a:gd name="connsiteX152" fmla="*/ 65956 w 800354"/>
              <a:gd name="connsiteY152" fmla="*/ 52497 h 552010"/>
              <a:gd name="connsiteX153" fmla="*/ 51419 w 800354"/>
              <a:gd name="connsiteY153" fmla="*/ 67034 h 552010"/>
              <a:gd name="connsiteX154" fmla="*/ 65956 w 800354"/>
              <a:gd name="connsiteY154" fmla="*/ 81571 h 552010"/>
              <a:gd name="connsiteX155" fmla="*/ 14537 w 800354"/>
              <a:gd name="connsiteY155" fmla="*/ 81571 h 552010"/>
              <a:gd name="connsiteX156" fmla="*/ 29074 w 800354"/>
              <a:gd name="connsiteY156" fmla="*/ 67034 h 552010"/>
              <a:gd name="connsiteX157" fmla="*/ 14537 w 800354"/>
              <a:gd name="connsiteY157" fmla="*/ 52497 h 552010"/>
              <a:gd name="connsiteX158" fmla="*/ 0 w 800354"/>
              <a:gd name="connsiteY158" fmla="*/ 67034 h 552010"/>
              <a:gd name="connsiteX159" fmla="*/ 14537 w 800354"/>
              <a:gd name="connsiteY159" fmla="*/ 81571 h 552010"/>
              <a:gd name="connsiteX160" fmla="*/ 785817 w 800354"/>
              <a:gd name="connsiteY160" fmla="*/ 136085 h 552010"/>
              <a:gd name="connsiteX161" fmla="*/ 800354 w 800354"/>
              <a:gd name="connsiteY161" fmla="*/ 121547 h 552010"/>
              <a:gd name="connsiteX162" fmla="*/ 785817 w 800354"/>
              <a:gd name="connsiteY162" fmla="*/ 107010 h 552010"/>
              <a:gd name="connsiteX163" fmla="*/ 771280 w 800354"/>
              <a:gd name="connsiteY163" fmla="*/ 121547 h 552010"/>
              <a:gd name="connsiteX164" fmla="*/ 785817 w 800354"/>
              <a:gd name="connsiteY164" fmla="*/ 136085 h 552010"/>
              <a:gd name="connsiteX165" fmla="*/ 734401 w 800354"/>
              <a:gd name="connsiteY165" fmla="*/ 136085 h 552010"/>
              <a:gd name="connsiteX166" fmla="*/ 748938 w 800354"/>
              <a:gd name="connsiteY166" fmla="*/ 121547 h 552010"/>
              <a:gd name="connsiteX167" fmla="*/ 734401 w 800354"/>
              <a:gd name="connsiteY167" fmla="*/ 107010 h 552010"/>
              <a:gd name="connsiteX168" fmla="*/ 719864 w 800354"/>
              <a:gd name="connsiteY168" fmla="*/ 121547 h 552010"/>
              <a:gd name="connsiteX169" fmla="*/ 734401 w 800354"/>
              <a:gd name="connsiteY169" fmla="*/ 136085 h 552010"/>
              <a:gd name="connsiteX170" fmla="*/ 682983 w 800354"/>
              <a:gd name="connsiteY170" fmla="*/ 136085 h 552010"/>
              <a:gd name="connsiteX171" fmla="*/ 697521 w 800354"/>
              <a:gd name="connsiteY171" fmla="*/ 121547 h 552010"/>
              <a:gd name="connsiteX172" fmla="*/ 682983 w 800354"/>
              <a:gd name="connsiteY172" fmla="*/ 107010 h 552010"/>
              <a:gd name="connsiteX173" fmla="*/ 668446 w 800354"/>
              <a:gd name="connsiteY173" fmla="*/ 121547 h 552010"/>
              <a:gd name="connsiteX174" fmla="*/ 682983 w 800354"/>
              <a:gd name="connsiteY174" fmla="*/ 136085 h 552010"/>
              <a:gd name="connsiteX175" fmla="*/ 631565 w 800354"/>
              <a:gd name="connsiteY175" fmla="*/ 136085 h 552010"/>
              <a:gd name="connsiteX176" fmla="*/ 646102 w 800354"/>
              <a:gd name="connsiteY176" fmla="*/ 121547 h 552010"/>
              <a:gd name="connsiteX177" fmla="*/ 631565 w 800354"/>
              <a:gd name="connsiteY177" fmla="*/ 107010 h 552010"/>
              <a:gd name="connsiteX178" fmla="*/ 617027 w 800354"/>
              <a:gd name="connsiteY178" fmla="*/ 121547 h 552010"/>
              <a:gd name="connsiteX179" fmla="*/ 631565 w 800354"/>
              <a:gd name="connsiteY179" fmla="*/ 136085 h 552010"/>
              <a:gd name="connsiteX180" fmla="*/ 580146 w 800354"/>
              <a:gd name="connsiteY180" fmla="*/ 136085 h 552010"/>
              <a:gd name="connsiteX181" fmla="*/ 594683 w 800354"/>
              <a:gd name="connsiteY181" fmla="*/ 121547 h 552010"/>
              <a:gd name="connsiteX182" fmla="*/ 580146 w 800354"/>
              <a:gd name="connsiteY182" fmla="*/ 107010 h 552010"/>
              <a:gd name="connsiteX183" fmla="*/ 565608 w 800354"/>
              <a:gd name="connsiteY183" fmla="*/ 121547 h 552010"/>
              <a:gd name="connsiteX184" fmla="*/ 580146 w 800354"/>
              <a:gd name="connsiteY184" fmla="*/ 136085 h 552010"/>
              <a:gd name="connsiteX185" fmla="*/ 528726 w 800354"/>
              <a:gd name="connsiteY185" fmla="*/ 136085 h 552010"/>
              <a:gd name="connsiteX186" fmla="*/ 543263 w 800354"/>
              <a:gd name="connsiteY186" fmla="*/ 121547 h 552010"/>
              <a:gd name="connsiteX187" fmla="*/ 528726 w 800354"/>
              <a:gd name="connsiteY187" fmla="*/ 107010 h 552010"/>
              <a:gd name="connsiteX188" fmla="*/ 514189 w 800354"/>
              <a:gd name="connsiteY188" fmla="*/ 121547 h 552010"/>
              <a:gd name="connsiteX189" fmla="*/ 528726 w 800354"/>
              <a:gd name="connsiteY189" fmla="*/ 136085 h 552010"/>
              <a:gd name="connsiteX190" fmla="*/ 477307 w 800354"/>
              <a:gd name="connsiteY190" fmla="*/ 136085 h 552010"/>
              <a:gd name="connsiteX191" fmla="*/ 491844 w 800354"/>
              <a:gd name="connsiteY191" fmla="*/ 121547 h 552010"/>
              <a:gd name="connsiteX192" fmla="*/ 477307 w 800354"/>
              <a:gd name="connsiteY192" fmla="*/ 107010 h 552010"/>
              <a:gd name="connsiteX193" fmla="*/ 462770 w 800354"/>
              <a:gd name="connsiteY193" fmla="*/ 121547 h 552010"/>
              <a:gd name="connsiteX194" fmla="*/ 477307 w 800354"/>
              <a:gd name="connsiteY194" fmla="*/ 136085 h 552010"/>
              <a:gd name="connsiteX195" fmla="*/ 425888 w 800354"/>
              <a:gd name="connsiteY195" fmla="*/ 136085 h 552010"/>
              <a:gd name="connsiteX196" fmla="*/ 440425 w 800354"/>
              <a:gd name="connsiteY196" fmla="*/ 121547 h 552010"/>
              <a:gd name="connsiteX197" fmla="*/ 425888 w 800354"/>
              <a:gd name="connsiteY197" fmla="*/ 107010 h 552010"/>
              <a:gd name="connsiteX198" fmla="*/ 411351 w 800354"/>
              <a:gd name="connsiteY198" fmla="*/ 121547 h 552010"/>
              <a:gd name="connsiteX199" fmla="*/ 425888 w 800354"/>
              <a:gd name="connsiteY199" fmla="*/ 136085 h 552010"/>
              <a:gd name="connsiteX200" fmla="*/ 374469 w 800354"/>
              <a:gd name="connsiteY200" fmla="*/ 136085 h 552010"/>
              <a:gd name="connsiteX201" fmla="*/ 389006 w 800354"/>
              <a:gd name="connsiteY201" fmla="*/ 121547 h 552010"/>
              <a:gd name="connsiteX202" fmla="*/ 374469 w 800354"/>
              <a:gd name="connsiteY202" fmla="*/ 107010 h 552010"/>
              <a:gd name="connsiteX203" fmla="*/ 359932 w 800354"/>
              <a:gd name="connsiteY203" fmla="*/ 121547 h 552010"/>
              <a:gd name="connsiteX204" fmla="*/ 374469 w 800354"/>
              <a:gd name="connsiteY204" fmla="*/ 136085 h 552010"/>
              <a:gd name="connsiteX205" fmla="*/ 323051 w 800354"/>
              <a:gd name="connsiteY205" fmla="*/ 136085 h 552010"/>
              <a:gd name="connsiteX206" fmla="*/ 337589 w 800354"/>
              <a:gd name="connsiteY206" fmla="*/ 121547 h 552010"/>
              <a:gd name="connsiteX207" fmla="*/ 323051 w 800354"/>
              <a:gd name="connsiteY207" fmla="*/ 107010 h 552010"/>
              <a:gd name="connsiteX208" fmla="*/ 308514 w 800354"/>
              <a:gd name="connsiteY208" fmla="*/ 121547 h 552010"/>
              <a:gd name="connsiteX209" fmla="*/ 323051 w 800354"/>
              <a:gd name="connsiteY209" fmla="*/ 136085 h 552010"/>
              <a:gd name="connsiteX210" fmla="*/ 271633 w 800354"/>
              <a:gd name="connsiteY210" fmla="*/ 136085 h 552010"/>
              <a:gd name="connsiteX211" fmla="*/ 286170 w 800354"/>
              <a:gd name="connsiteY211" fmla="*/ 121547 h 552010"/>
              <a:gd name="connsiteX212" fmla="*/ 271633 w 800354"/>
              <a:gd name="connsiteY212" fmla="*/ 107010 h 552010"/>
              <a:gd name="connsiteX213" fmla="*/ 257095 w 800354"/>
              <a:gd name="connsiteY213" fmla="*/ 121547 h 552010"/>
              <a:gd name="connsiteX214" fmla="*/ 271633 w 800354"/>
              <a:gd name="connsiteY214" fmla="*/ 136085 h 552010"/>
              <a:gd name="connsiteX215" fmla="*/ 220214 w 800354"/>
              <a:gd name="connsiteY215" fmla="*/ 136085 h 552010"/>
              <a:gd name="connsiteX216" fmla="*/ 234751 w 800354"/>
              <a:gd name="connsiteY216" fmla="*/ 121547 h 552010"/>
              <a:gd name="connsiteX217" fmla="*/ 220214 w 800354"/>
              <a:gd name="connsiteY217" fmla="*/ 107010 h 552010"/>
              <a:gd name="connsiteX218" fmla="*/ 205676 w 800354"/>
              <a:gd name="connsiteY218" fmla="*/ 121547 h 552010"/>
              <a:gd name="connsiteX219" fmla="*/ 220214 w 800354"/>
              <a:gd name="connsiteY219" fmla="*/ 136085 h 552010"/>
              <a:gd name="connsiteX220" fmla="*/ 168794 w 800354"/>
              <a:gd name="connsiteY220" fmla="*/ 136085 h 552010"/>
              <a:gd name="connsiteX221" fmla="*/ 183331 w 800354"/>
              <a:gd name="connsiteY221" fmla="*/ 121547 h 552010"/>
              <a:gd name="connsiteX222" fmla="*/ 168794 w 800354"/>
              <a:gd name="connsiteY222" fmla="*/ 107010 h 552010"/>
              <a:gd name="connsiteX223" fmla="*/ 154257 w 800354"/>
              <a:gd name="connsiteY223" fmla="*/ 121547 h 552010"/>
              <a:gd name="connsiteX224" fmla="*/ 168794 w 800354"/>
              <a:gd name="connsiteY224" fmla="*/ 136085 h 552010"/>
              <a:gd name="connsiteX225" fmla="*/ 117375 w 800354"/>
              <a:gd name="connsiteY225" fmla="*/ 136085 h 552010"/>
              <a:gd name="connsiteX226" fmla="*/ 131912 w 800354"/>
              <a:gd name="connsiteY226" fmla="*/ 121547 h 552010"/>
              <a:gd name="connsiteX227" fmla="*/ 117375 w 800354"/>
              <a:gd name="connsiteY227" fmla="*/ 107010 h 552010"/>
              <a:gd name="connsiteX228" fmla="*/ 102838 w 800354"/>
              <a:gd name="connsiteY228" fmla="*/ 121547 h 552010"/>
              <a:gd name="connsiteX229" fmla="*/ 117375 w 800354"/>
              <a:gd name="connsiteY229" fmla="*/ 136085 h 552010"/>
              <a:gd name="connsiteX230" fmla="*/ 65956 w 800354"/>
              <a:gd name="connsiteY230" fmla="*/ 136085 h 552010"/>
              <a:gd name="connsiteX231" fmla="*/ 80493 w 800354"/>
              <a:gd name="connsiteY231" fmla="*/ 121547 h 552010"/>
              <a:gd name="connsiteX232" fmla="*/ 65956 w 800354"/>
              <a:gd name="connsiteY232" fmla="*/ 107010 h 552010"/>
              <a:gd name="connsiteX233" fmla="*/ 51419 w 800354"/>
              <a:gd name="connsiteY233" fmla="*/ 121547 h 552010"/>
              <a:gd name="connsiteX234" fmla="*/ 65956 w 800354"/>
              <a:gd name="connsiteY234" fmla="*/ 136085 h 552010"/>
              <a:gd name="connsiteX235" fmla="*/ 14537 w 800354"/>
              <a:gd name="connsiteY235" fmla="*/ 136085 h 552010"/>
              <a:gd name="connsiteX236" fmla="*/ 29074 w 800354"/>
              <a:gd name="connsiteY236" fmla="*/ 121547 h 552010"/>
              <a:gd name="connsiteX237" fmla="*/ 14537 w 800354"/>
              <a:gd name="connsiteY237" fmla="*/ 107010 h 552010"/>
              <a:gd name="connsiteX238" fmla="*/ 0 w 800354"/>
              <a:gd name="connsiteY238" fmla="*/ 121547 h 552010"/>
              <a:gd name="connsiteX239" fmla="*/ 14537 w 800354"/>
              <a:gd name="connsiteY239" fmla="*/ 136085 h 552010"/>
              <a:gd name="connsiteX240" fmla="*/ 785817 w 800354"/>
              <a:gd name="connsiteY240" fmla="*/ 186562 h 552010"/>
              <a:gd name="connsiteX241" fmla="*/ 800354 w 800354"/>
              <a:gd name="connsiteY241" fmla="*/ 172025 h 552010"/>
              <a:gd name="connsiteX242" fmla="*/ 785817 w 800354"/>
              <a:gd name="connsiteY242" fmla="*/ 157488 h 552010"/>
              <a:gd name="connsiteX243" fmla="*/ 771280 w 800354"/>
              <a:gd name="connsiteY243" fmla="*/ 172025 h 552010"/>
              <a:gd name="connsiteX244" fmla="*/ 785817 w 800354"/>
              <a:gd name="connsiteY244" fmla="*/ 186562 h 552010"/>
              <a:gd name="connsiteX245" fmla="*/ 734401 w 800354"/>
              <a:gd name="connsiteY245" fmla="*/ 186562 h 552010"/>
              <a:gd name="connsiteX246" fmla="*/ 748938 w 800354"/>
              <a:gd name="connsiteY246" fmla="*/ 172025 h 552010"/>
              <a:gd name="connsiteX247" fmla="*/ 734401 w 800354"/>
              <a:gd name="connsiteY247" fmla="*/ 157488 h 552010"/>
              <a:gd name="connsiteX248" fmla="*/ 719864 w 800354"/>
              <a:gd name="connsiteY248" fmla="*/ 172025 h 552010"/>
              <a:gd name="connsiteX249" fmla="*/ 734401 w 800354"/>
              <a:gd name="connsiteY249" fmla="*/ 186562 h 552010"/>
              <a:gd name="connsiteX250" fmla="*/ 682983 w 800354"/>
              <a:gd name="connsiteY250" fmla="*/ 186562 h 552010"/>
              <a:gd name="connsiteX251" fmla="*/ 697521 w 800354"/>
              <a:gd name="connsiteY251" fmla="*/ 172025 h 552010"/>
              <a:gd name="connsiteX252" fmla="*/ 682983 w 800354"/>
              <a:gd name="connsiteY252" fmla="*/ 157488 h 552010"/>
              <a:gd name="connsiteX253" fmla="*/ 668446 w 800354"/>
              <a:gd name="connsiteY253" fmla="*/ 172025 h 552010"/>
              <a:gd name="connsiteX254" fmla="*/ 682983 w 800354"/>
              <a:gd name="connsiteY254" fmla="*/ 186562 h 552010"/>
              <a:gd name="connsiteX255" fmla="*/ 631565 w 800354"/>
              <a:gd name="connsiteY255" fmla="*/ 186562 h 552010"/>
              <a:gd name="connsiteX256" fmla="*/ 646102 w 800354"/>
              <a:gd name="connsiteY256" fmla="*/ 172025 h 552010"/>
              <a:gd name="connsiteX257" fmla="*/ 631565 w 800354"/>
              <a:gd name="connsiteY257" fmla="*/ 157488 h 552010"/>
              <a:gd name="connsiteX258" fmla="*/ 617027 w 800354"/>
              <a:gd name="connsiteY258" fmla="*/ 172025 h 552010"/>
              <a:gd name="connsiteX259" fmla="*/ 631565 w 800354"/>
              <a:gd name="connsiteY259" fmla="*/ 186562 h 552010"/>
              <a:gd name="connsiteX260" fmla="*/ 580146 w 800354"/>
              <a:gd name="connsiteY260" fmla="*/ 186562 h 552010"/>
              <a:gd name="connsiteX261" fmla="*/ 594683 w 800354"/>
              <a:gd name="connsiteY261" fmla="*/ 172025 h 552010"/>
              <a:gd name="connsiteX262" fmla="*/ 580146 w 800354"/>
              <a:gd name="connsiteY262" fmla="*/ 157488 h 552010"/>
              <a:gd name="connsiteX263" fmla="*/ 565608 w 800354"/>
              <a:gd name="connsiteY263" fmla="*/ 172025 h 552010"/>
              <a:gd name="connsiteX264" fmla="*/ 580146 w 800354"/>
              <a:gd name="connsiteY264" fmla="*/ 186562 h 552010"/>
              <a:gd name="connsiteX265" fmla="*/ 528726 w 800354"/>
              <a:gd name="connsiteY265" fmla="*/ 186562 h 552010"/>
              <a:gd name="connsiteX266" fmla="*/ 543263 w 800354"/>
              <a:gd name="connsiteY266" fmla="*/ 172025 h 552010"/>
              <a:gd name="connsiteX267" fmla="*/ 528726 w 800354"/>
              <a:gd name="connsiteY267" fmla="*/ 157488 h 552010"/>
              <a:gd name="connsiteX268" fmla="*/ 514189 w 800354"/>
              <a:gd name="connsiteY268" fmla="*/ 172025 h 552010"/>
              <a:gd name="connsiteX269" fmla="*/ 528726 w 800354"/>
              <a:gd name="connsiteY269" fmla="*/ 186562 h 552010"/>
              <a:gd name="connsiteX270" fmla="*/ 477307 w 800354"/>
              <a:gd name="connsiteY270" fmla="*/ 186562 h 552010"/>
              <a:gd name="connsiteX271" fmla="*/ 491844 w 800354"/>
              <a:gd name="connsiteY271" fmla="*/ 172025 h 552010"/>
              <a:gd name="connsiteX272" fmla="*/ 477307 w 800354"/>
              <a:gd name="connsiteY272" fmla="*/ 157488 h 552010"/>
              <a:gd name="connsiteX273" fmla="*/ 462770 w 800354"/>
              <a:gd name="connsiteY273" fmla="*/ 172025 h 552010"/>
              <a:gd name="connsiteX274" fmla="*/ 477307 w 800354"/>
              <a:gd name="connsiteY274" fmla="*/ 186562 h 552010"/>
              <a:gd name="connsiteX275" fmla="*/ 425888 w 800354"/>
              <a:gd name="connsiteY275" fmla="*/ 186562 h 552010"/>
              <a:gd name="connsiteX276" fmla="*/ 440425 w 800354"/>
              <a:gd name="connsiteY276" fmla="*/ 172025 h 552010"/>
              <a:gd name="connsiteX277" fmla="*/ 425888 w 800354"/>
              <a:gd name="connsiteY277" fmla="*/ 157488 h 552010"/>
              <a:gd name="connsiteX278" fmla="*/ 411351 w 800354"/>
              <a:gd name="connsiteY278" fmla="*/ 172025 h 552010"/>
              <a:gd name="connsiteX279" fmla="*/ 425888 w 800354"/>
              <a:gd name="connsiteY279" fmla="*/ 186562 h 552010"/>
              <a:gd name="connsiteX280" fmla="*/ 374469 w 800354"/>
              <a:gd name="connsiteY280" fmla="*/ 186562 h 552010"/>
              <a:gd name="connsiteX281" fmla="*/ 389006 w 800354"/>
              <a:gd name="connsiteY281" fmla="*/ 172025 h 552010"/>
              <a:gd name="connsiteX282" fmla="*/ 374469 w 800354"/>
              <a:gd name="connsiteY282" fmla="*/ 157488 h 552010"/>
              <a:gd name="connsiteX283" fmla="*/ 359932 w 800354"/>
              <a:gd name="connsiteY283" fmla="*/ 172025 h 552010"/>
              <a:gd name="connsiteX284" fmla="*/ 374469 w 800354"/>
              <a:gd name="connsiteY284" fmla="*/ 186562 h 552010"/>
              <a:gd name="connsiteX285" fmla="*/ 323051 w 800354"/>
              <a:gd name="connsiteY285" fmla="*/ 186562 h 552010"/>
              <a:gd name="connsiteX286" fmla="*/ 337589 w 800354"/>
              <a:gd name="connsiteY286" fmla="*/ 172025 h 552010"/>
              <a:gd name="connsiteX287" fmla="*/ 323051 w 800354"/>
              <a:gd name="connsiteY287" fmla="*/ 157488 h 552010"/>
              <a:gd name="connsiteX288" fmla="*/ 308514 w 800354"/>
              <a:gd name="connsiteY288" fmla="*/ 172025 h 552010"/>
              <a:gd name="connsiteX289" fmla="*/ 323051 w 800354"/>
              <a:gd name="connsiteY289" fmla="*/ 186562 h 552010"/>
              <a:gd name="connsiteX290" fmla="*/ 271633 w 800354"/>
              <a:gd name="connsiteY290" fmla="*/ 186562 h 552010"/>
              <a:gd name="connsiteX291" fmla="*/ 286170 w 800354"/>
              <a:gd name="connsiteY291" fmla="*/ 172025 h 552010"/>
              <a:gd name="connsiteX292" fmla="*/ 271633 w 800354"/>
              <a:gd name="connsiteY292" fmla="*/ 157488 h 552010"/>
              <a:gd name="connsiteX293" fmla="*/ 257095 w 800354"/>
              <a:gd name="connsiteY293" fmla="*/ 172025 h 552010"/>
              <a:gd name="connsiteX294" fmla="*/ 271633 w 800354"/>
              <a:gd name="connsiteY294" fmla="*/ 186562 h 552010"/>
              <a:gd name="connsiteX295" fmla="*/ 220214 w 800354"/>
              <a:gd name="connsiteY295" fmla="*/ 186562 h 552010"/>
              <a:gd name="connsiteX296" fmla="*/ 234751 w 800354"/>
              <a:gd name="connsiteY296" fmla="*/ 172025 h 552010"/>
              <a:gd name="connsiteX297" fmla="*/ 220214 w 800354"/>
              <a:gd name="connsiteY297" fmla="*/ 157488 h 552010"/>
              <a:gd name="connsiteX298" fmla="*/ 205676 w 800354"/>
              <a:gd name="connsiteY298" fmla="*/ 172025 h 552010"/>
              <a:gd name="connsiteX299" fmla="*/ 220214 w 800354"/>
              <a:gd name="connsiteY299" fmla="*/ 186562 h 552010"/>
              <a:gd name="connsiteX300" fmla="*/ 168794 w 800354"/>
              <a:gd name="connsiteY300" fmla="*/ 186562 h 552010"/>
              <a:gd name="connsiteX301" fmla="*/ 183331 w 800354"/>
              <a:gd name="connsiteY301" fmla="*/ 172025 h 552010"/>
              <a:gd name="connsiteX302" fmla="*/ 168794 w 800354"/>
              <a:gd name="connsiteY302" fmla="*/ 157488 h 552010"/>
              <a:gd name="connsiteX303" fmla="*/ 154257 w 800354"/>
              <a:gd name="connsiteY303" fmla="*/ 172025 h 552010"/>
              <a:gd name="connsiteX304" fmla="*/ 168794 w 800354"/>
              <a:gd name="connsiteY304" fmla="*/ 186562 h 552010"/>
              <a:gd name="connsiteX305" fmla="*/ 117375 w 800354"/>
              <a:gd name="connsiteY305" fmla="*/ 186562 h 552010"/>
              <a:gd name="connsiteX306" fmla="*/ 131912 w 800354"/>
              <a:gd name="connsiteY306" fmla="*/ 172025 h 552010"/>
              <a:gd name="connsiteX307" fmla="*/ 117375 w 800354"/>
              <a:gd name="connsiteY307" fmla="*/ 157488 h 552010"/>
              <a:gd name="connsiteX308" fmla="*/ 102838 w 800354"/>
              <a:gd name="connsiteY308" fmla="*/ 172025 h 552010"/>
              <a:gd name="connsiteX309" fmla="*/ 117375 w 800354"/>
              <a:gd name="connsiteY309" fmla="*/ 186562 h 552010"/>
              <a:gd name="connsiteX310" fmla="*/ 65956 w 800354"/>
              <a:gd name="connsiteY310" fmla="*/ 186562 h 552010"/>
              <a:gd name="connsiteX311" fmla="*/ 80493 w 800354"/>
              <a:gd name="connsiteY311" fmla="*/ 172025 h 552010"/>
              <a:gd name="connsiteX312" fmla="*/ 65956 w 800354"/>
              <a:gd name="connsiteY312" fmla="*/ 157488 h 552010"/>
              <a:gd name="connsiteX313" fmla="*/ 51419 w 800354"/>
              <a:gd name="connsiteY313" fmla="*/ 172025 h 552010"/>
              <a:gd name="connsiteX314" fmla="*/ 65956 w 800354"/>
              <a:gd name="connsiteY314" fmla="*/ 186562 h 552010"/>
              <a:gd name="connsiteX315" fmla="*/ 14537 w 800354"/>
              <a:gd name="connsiteY315" fmla="*/ 186562 h 552010"/>
              <a:gd name="connsiteX316" fmla="*/ 29074 w 800354"/>
              <a:gd name="connsiteY316" fmla="*/ 172025 h 552010"/>
              <a:gd name="connsiteX317" fmla="*/ 14537 w 800354"/>
              <a:gd name="connsiteY317" fmla="*/ 157488 h 552010"/>
              <a:gd name="connsiteX318" fmla="*/ 0 w 800354"/>
              <a:gd name="connsiteY318" fmla="*/ 172025 h 552010"/>
              <a:gd name="connsiteX319" fmla="*/ 14537 w 800354"/>
              <a:gd name="connsiteY319" fmla="*/ 186562 h 552010"/>
              <a:gd name="connsiteX320" fmla="*/ 785817 w 800354"/>
              <a:gd name="connsiteY320" fmla="*/ 239057 h 552010"/>
              <a:gd name="connsiteX321" fmla="*/ 800354 w 800354"/>
              <a:gd name="connsiteY321" fmla="*/ 224520 h 552010"/>
              <a:gd name="connsiteX322" fmla="*/ 785817 w 800354"/>
              <a:gd name="connsiteY322" fmla="*/ 209983 h 552010"/>
              <a:gd name="connsiteX323" fmla="*/ 771280 w 800354"/>
              <a:gd name="connsiteY323" fmla="*/ 224520 h 552010"/>
              <a:gd name="connsiteX324" fmla="*/ 785817 w 800354"/>
              <a:gd name="connsiteY324" fmla="*/ 239057 h 552010"/>
              <a:gd name="connsiteX325" fmla="*/ 734401 w 800354"/>
              <a:gd name="connsiteY325" fmla="*/ 239057 h 552010"/>
              <a:gd name="connsiteX326" fmla="*/ 748938 w 800354"/>
              <a:gd name="connsiteY326" fmla="*/ 224520 h 552010"/>
              <a:gd name="connsiteX327" fmla="*/ 734401 w 800354"/>
              <a:gd name="connsiteY327" fmla="*/ 209983 h 552010"/>
              <a:gd name="connsiteX328" fmla="*/ 719864 w 800354"/>
              <a:gd name="connsiteY328" fmla="*/ 224520 h 552010"/>
              <a:gd name="connsiteX329" fmla="*/ 734401 w 800354"/>
              <a:gd name="connsiteY329" fmla="*/ 239057 h 552010"/>
              <a:gd name="connsiteX330" fmla="*/ 682983 w 800354"/>
              <a:gd name="connsiteY330" fmla="*/ 239057 h 552010"/>
              <a:gd name="connsiteX331" fmla="*/ 697521 w 800354"/>
              <a:gd name="connsiteY331" fmla="*/ 224520 h 552010"/>
              <a:gd name="connsiteX332" fmla="*/ 682983 w 800354"/>
              <a:gd name="connsiteY332" fmla="*/ 209983 h 552010"/>
              <a:gd name="connsiteX333" fmla="*/ 668446 w 800354"/>
              <a:gd name="connsiteY333" fmla="*/ 224520 h 552010"/>
              <a:gd name="connsiteX334" fmla="*/ 682983 w 800354"/>
              <a:gd name="connsiteY334" fmla="*/ 239057 h 552010"/>
              <a:gd name="connsiteX335" fmla="*/ 631565 w 800354"/>
              <a:gd name="connsiteY335" fmla="*/ 239057 h 552010"/>
              <a:gd name="connsiteX336" fmla="*/ 646102 w 800354"/>
              <a:gd name="connsiteY336" fmla="*/ 224520 h 552010"/>
              <a:gd name="connsiteX337" fmla="*/ 631565 w 800354"/>
              <a:gd name="connsiteY337" fmla="*/ 209983 h 552010"/>
              <a:gd name="connsiteX338" fmla="*/ 617027 w 800354"/>
              <a:gd name="connsiteY338" fmla="*/ 224520 h 552010"/>
              <a:gd name="connsiteX339" fmla="*/ 631565 w 800354"/>
              <a:gd name="connsiteY339" fmla="*/ 239057 h 552010"/>
              <a:gd name="connsiteX340" fmla="*/ 580146 w 800354"/>
              <a:gd name="connsiteY340" fmla="*/ 239057 h 552010"/>
              <a:gd name="connsiteX341" fmla="*/ 594683 w 800354"/>
              <a:gd name="connsiteY341" fmla="*/ 224520 h 552010"/>
              <a:gd name="connsiteX342" fmla="*/ 580146 w 800354"/>
              <a:gd name="connsiteY342" fmla="*/ 209983 h 552010"/>
              <a:gd name="connsiteX343" fmla="*/ 565608 w 800354"/>
              <a:gd name="connsiteY343" fmla="*/ 224520 h 552010"/>
              <a:gd name="connsiteX344" fmla="*/ 580146 w 800354"/>
              <a:gd name="connsiteY344" fmla="*/ 239057 h 552010"/>
              <a:gd name="connsiteX345" fmla="*/ 528726 w 800354"/>
              <a:gd name="connsiteY345" fmla="*/ 239057 h 552010"/>
              <a:gd name="connsiteX346" fmla="*/ 543263 w 800354"/>
              <a:gd name="connsiteY346" fmla="*/ 224520 h 552010"/>
              <a:gd name="connsiteX347" fmla="*/ 528726 w 800354"/>
              <a:gd name="connsiteY347" fmla="*/ 209983 h 552010"/>
              <a:gd name="connsiteX348" fmla="*/ 514189 w 800354"/>
              <a:gd name="connsiteY348" fmla="*/ 224520 h 552010"/>
              <a:gd name="connsiteX349" fmla="*/ 528726 w 800354"/>
              <a:gd name="connsiteY349" fmla="*/ 239057 h 552010"/>
              <a:gd name="connsiteX350" fmla="*/ 477307 w 800354"/>
              <a:gd name="connsiteY350" fmla="*/ 239057 h 552010"/>
              <a:gd name="connsiteX351" fmla="*/ 491844 w 800354"/>
              <a:gd name="connsiteY351" fmla="*/ 224520 h 552010"/>
              <a:gd name="connsiteX352" fmla="*/ 477307 w 800354"/>
              <a:gd name="connsiteY352" fmla="*/ 209983 h 552010"/>
              <a:gd name="connsiteX353" fmla="*/ 462770 w 800354"/>
              <a:gd name="connsiteY353" fmla="*/ 224520 h 552010"/>
              <a:gd name="connsiteX354" fmla="*/ 477307 w 800354"/>
              <a:gd name="connsiteY354" fmla="*/ 239057 h 552010"/>
              <a:gd name="connsiteX355" fmla="*/ 425888 w 800354"/>
              <a:gd name="connsiteY355" fmla="*/ 239057 h 552010"/>
              <a:gd name="connsiteX356" fmla="*/ 440425 w 800354"/>
              <a:gd name="connsiteY356" fmla="*/ 224520 h 552010"/>
              <a:gd name="connsiteX357" fmla="*/ 425888 w 800354"/>
              <a:gd name="connsiteY357" fmla="*/ 209983 h 552010"/>
              <a:gd name="connsiteX358" fmla="*/ 411351 w 800354"/>
              <a:gd name="connsiteY358" fmla="*/ 224520 h 552010"/>
              <a:gd name="connsiteX359" fmla="*/ 425888 w 800354"/>
              <a:gd name="connsiteY359" fmla="*/ 239057 h 552010"/>
              <a:gd name="connsiteX360" fmla="*/ 374469 w 800354"/>
              <a:gd name="connsiteY360" fmla="*/ 239057 h 552010"/>
              <a:gd name="connsiteX361" fmla="*/ 389006 w 800354"/>
              <a:gd name="connsiteY361" fmla="*/ 224520 h 552010"/>
              <a:gd name="connsiteX362" fmla="*/ 374469 w 800354"/>
              <a:gd name="connsiteY362" fmla="*/ 209983 h 552010"/>
              <a:gd name="connsiteX363" fmla="*/ 359932 w 800354"/>
              <a:gd name="connsiteY363" fmla="*/ 224520 h 552010"/>
              <a:gd name="connsiteX364" fmla="*/ 374469 w 800354"/>
              <a:gd name="connsiteY364" fmla="*/ 239057 h 552010"/>
              <a:gd name="connsiteX365" fmla="*/ 323051 w 800354"/>
              <a:gd name="connsiteY365" fmla="*/ 239057 h 552010"/>
              <a:gd name="connsiteX366" fmla="*/ 337589 w 800354"/>
              <a:gd name="connsiteY366" fmla="*/ 224520 h 552010"/>
              <a:gd name="connsiteX367" fmla="*/ 323051 w 800354"/>
              <a:gd name="connsiteY367" fmla="*/ 209983 h 552010"/>
              <a:gd name="connsiteX368" fmla="*/ 308514 w 800354"/>
              <a:gd name="connsiteY368" fmla="*/ 224520 h 552010"/>
              <a:gd name="connsiteX369" fmla="*/ 323051 w 800354"/>
              <a:gd name="connsiteY369" fmla="*/ 239057 h 552010"/>
              <a:gd name="connsiteX370" fmla="*/ 271633 w 800354"/>
              <a:gd name="connsiteY370" fmla="*/ 239057 h 552010"/>
              <a:gd name="connsiteX371" fmla="*/ 286170 w 800354"/>
              <a:gd name="connsiteY371" fmla="*/ 224520 h 552010"/>
              <a:gd name="connsiteX372" fmla="*/ 271633 w 800354"/>
              <a:gd name="connsiteY372" fmla="*/ 209983 h 552010"/>
              <a:gd name="connsiteX373" fmla="*/ 257095 w 800354"/>
              <a:gd name="connsiteY373" fmla="*/ 224520 h 552010"/>
              <a:gd name="connsiteX374" fmla="*/ 271633 w 800354"/>
              <a:gd name="connsiteY374" fmla="*/ 239057 h 552010"/>
              <a:gd name="connsiteX375" fmla="*/ 220214 w 800354"/>
              <a:gd name="connsiteY375" fmla="*/ 239057 h 552010"/>
              <a:gd name="connsiteX376" fmla="*/ 234751 w 800354"/>
              <a:gd name="connsiteY376" fmla="*/ 224520 h 552010"/>
              <a:gd name="connsiteX377" fmla="*/ 220214 w 800354"/>
              <a:gd name="connsiteY377" fmla="*/ 209983 h 552010"/>
              <a:gd name="connsiteX378" fmla="*/ 205676 w 800354"/>
              <a:gd name="connsiteY378" fmla="*/ 224520 h 552010"/>
              <a:gd name="connsiteX379" fmla="*/ 220214 w 800354"/>
              <a:gd name="connsiteY379" fmla="*/ 239057 h 552010"/>
              <a:gd name="connsiteX380" fmla="*/ 168794 w 800354"/>
              <a:gd name="connsiteY380" fmla="*/ 239057 h 552010"/>
              <a:gd name="connsiteX381" fmla="*/ 183331 w 800354"/>
              <a:gd name="connsiteY381" fmla="*/ 224520 h 552010"/>
              <a:gd name="connsiteX382" fmla="*/ 168794 w 800354"/>
              <a:gd name="connsiteY382" fmla="*/ 209983 h 552010"/>
              <a:gd name="connsiteX383" fmla="*/ 154257 w 800354"/>
              <a:gd name="connsiteY383" fmla="*/ 224520 h 552010"/>
              <a:gd name="connsiteX384" fmla="*/ 168794 w 800354"/>
              <a:gd name="connsiteY384" fmla="*/ 239057 h 552010"/>
              <a:gd name="connsiteX385" fmla="*/ 117375 w 800354"/>
              <a:gd name="connsiteY385" fmla="*/ 239057 h 552010"/>
              <a:gd name="connsiteX386" fmla="*/ 131912 w 800354"/>
              <a:gd name="connsiteY386" fmla="*/ 224520 h 552010"/>
              <a:gd name="connsiteX387" fmla="*/ 117375 w 800354"/>
              <a:gd name="connsiteY387" fmla="*/ 209983 h 552010"/>
              <a:gd name="connsiteX388" fmla="*/ 102838 w 800354"/>
              <a:gd name="connsiteY388" fmla="*/ 224520 h 552010"/>
              <a:gd name="connsiteX389" fmla="*/ 117375 w 800354"/>
              <a:gd name="connsiteY389" fmla="*/ 239057 h 552010"/>
              <a:gd name="connsiteX390" fmla="*/ 65956 w 800354"/>
              <a:gd name="connsiteY390" fmla="*/ 239057 h 552010"/>
              <a:gd name="connsiteX391" fmla="*/ 80493 w 800354"/>
              <a:gd name="connsiteY391" fmla="*/ 224520 h 552010"/>
              <a:gd name="connsiteX392" fmla="*/ 65956 w 800354"/>
              <a:gd name="connsiteY392" fmla="*/ 209983 h 552010"/>
              <a:gd name="connsiteX393" fmla="*/ 51419 w 800354"/>
              <a:gd name="connsiteY393" fmla="*/ 224520 h 552010"/>
              <a:gd name="connsiteX394" fmla="*/ 65956 w 800354"/>
              <a:gd name="connsiteY394" fmla="*/ 239057 h 552010"/>
              <a:gd name="connsiteX395" fmla="*/ 14537 w 800354"/>
              <a:gd name="connsiteY395" fmla="*/ 239057 h 552010"/>
              <a:gd name="connsiteX396" fmla="*/ 29074 w 800354"/>
              <a:gd name="connsiteY396" fmla="*/ 224520 h 552010"/>
              <a:gd name="connsiteX397" fmla="*/ 14537 w 800354"/>
              <a:gd name="connsiteY397" fmla="*/ 209983 h 552010"/>
              <a:gd name="connsiteX398" fmla="*/ 0 w 800354"/>
              <a:gd name="connsiteY398" fmla="*/ 224520 h 552010"/>
              <a:gd name="connsiteX399" fmla="*/ 14537 w 800354"/>
              <a:gd name="connsiteY399" fmla="*/ 239057 h 552010"/>
              <a:gd name="connsiteX400" fmla="*/ 785817 w 800354"/>
              <a:gd name="connsiteY400" fmla="*/ 291552 h 552010"/>
              <a:gd name="connsiteX401" fmla="*/ 800354 w 800354"/>
              <a:gd name="connsiteY401" fmla="*/ 277015 h 552010"/>
              <a:gd name="connsiteX402" fmla="*/ 785817 w 800354"/>
              <a:gd name="connsiteY402" fmla="*/ 262477 h 552010"/>
              <a:gd name="connsiteX403" fmla="*/ 771280 w 800354"/>
              <a:gd name="connsiteY403" fmla="*/ 277015 h 552010"/>
              <a:gd name="connsiteX404" fmla="*/ 785817 w 800354"/>
              <a:gd name="connsiteY404" fmla="*/ 291552 h 552010"/>
              <a:gd name="connsiteX405" fmla="*/ 734401 w 800354"/>
              <a:gd name="connsiteY405" fmla="*/ 291552 h 552010"/>
              <a:gd name="connsiteX406" fmla="*/ 748938 w 800354"/>
              <a:gd name="connsiteY406" fmla="*/ 277015 h 552010"/>
              <a:gd name="connsiteX407" fmla="*/ 734401 w 800354"/>
              <a:gd name="connsiteY407" fmla="*/ 262477 h 552010"/>
              <a:gd name="connsiteX408" fmla="*/ 719864 w 800354"/>
              <a:gd name="connsiteY408" fmla="*/ 277015 h 552010"/>
              <a:gd name="connsiteX409" fmla="*/ 734401 w 800354"/>
              <a:gd name="connsiteY409" fmla="*/ 291552 h 552010"/>
              <a:gd name="connsiteX410" fmla="*/ 682983 w 800354"/>
              <a:gd name="connsiteY410" fmla="*/ 291552 h 552010"/>
              <a:gd name="connsiteX411" fmla="*/ 697521 w 800354"/>
              <a:gd name="connsiteY411" fmla="*/ 277015 h 552010"/>
              <a:gd name="connsiteX412" fmla="*/ 682983 w 800354"/>
              <a:gd name="connsiteY412" fmla="*/ 262477 h 552010"/>
              <a:gd name="connsiteX413" fmla="*/ 668446 w 800354"/>
              <a:gd name="connsiteY413" fmla="*/ 277015 h 552010"/>
              <a:gd name="connsiteX414" fmla="*/ 682983 w 800354"/>
              <a:gd name="connsiteY414" fmla="*/ 291552 h 552010"/>
              <a:gd name="connsiteX415" fmla="*/ 631565 w 800354"/>
              <a:gd name="connsiteY415" fmla="*/ 291552 h 552010"/>
              <a:gd name="connsiteX416" fmla="*/ 646102 w 800354"/>
              <a:gd name="connsiteY416" fmla="*/ 277015 h 552010"/>
              <a:gd name="connsiteX417" fmla="*/ 631565 w 800354"/>
              <a:gd name="connsiteY417" fmla="*/ 262477 h 552010"/>
              <a:gd name="connsiteX418" fmla="*/ 617027 w 800354"/>
              <a:gd name="connsiteY418" fmla="*/ 277015 h 552010"/>
              <a:gd name="connsiteX419" fmla="*/ 631565 w 800354"/>
              <a:gd name="connsiteY419" fmla="*/ 291552 h 552010"/>
              <a:gd name="connsiteX420" fmla="*/ 580146 w 800354"/>
              <a:gd name="connsiteY420" fmla="*/ 291552 h 552010"/>
              <a:gd name="connsiteX421" fmla="*/ 594683 w 800354"/>
              <a:gd name="connsiteY421" fmla="*/ 277015 h 552010"/>
              <a:gd name="connsiteX422" fmla="*/ 580146 w 800354"/>
              <a:gd name="connsiteY422" fmla="*/ 262477 h 552010"/>
              <a:gd name="connsiteX423" fmla="*/ 565608 w 800354"/>
              <a:gd name="connsiteY423" fmla="*/ 277015 h 552010"/>
              <a:gd name="connsiteX424" fmla="*/ 580146 w 800354"/>
              <a:gd name="connsiteY424" fmla="*/ 291552 h 552010"/>
              <a:gd name="connsiteX425" fmla="*/ 528726 w 800354"/>
              <a:gd name="connsiteY425" fmla="*/ 291552 h 552010"/>
              <a:gd name="connsiteX426" fmla="*/ 543263 w 800354"/>
              <a:gd name="connsiteY426" fmla="*/ 277015 h 552010"/>
              <a:gd name="connsiteX427" fmla="*/ 528726 w 800354"/>
              <a:gd name="connsiteY427" fmla="*/ 262477 h 552010"/>
              <a:gd name="connsiteX428" fmla="*/ 514189 w 800354"/>
              <a:gd name="connsiteY428" fmla="*/ 277015 h 552010"/>
              <a:gd name="connsiteX429" fmla="*/ 528726 w 800354"/>
              <a:gd name="connsiteY429" fmla="*/ 291552 h 552010"/>
              <a:gd name="connsiteX430" fmla="*/ 477307 w 800354"/>
              <a:gd name="connsiteY430" fmla="*/ 291552 h 552010"/>
              <a:gd name="connsiteX431" fmla="*/ 491844 w 800354"/>
              <a:gd name="connsiteY431" fmla="*/ 277015 h 552010"/>
              <a:gd name="connsiteX432" fmla="*/ 477307 w 800354"/>
              <a:gd name="connsiteY432" fmla="*/ 262477 h 552010"/>
              <a:gd name="connsiteX433" fmla="*/ 462770 w 800354"/>
              <a:gd name="connsiteY433" fmla="*/ 277015 h 552010"/>
              <a:gd name="connsiteX434" fmla="*/ 477307 w 800354"/>
              <a:gd name="connsiteY434" fmla="*/ 291552 h 552010"/>
              <a:gd name="connsiteX435" fmla="*/ 425888 w 800354"/>
              <a:gd name="connsiteY435" fmla="*/ 291552 h 552010"/>
              <a:gd name="connsiteX436" fmla="*/ 440425 w 800354"/>
              <a:gd name="connsiteY436" fmla="*/ 277015 h 552010"/>
              <a:gd name="connsiteX437" fmla="*/ 425888 w 800354"/>
              <a:gd name="connsiteY437" fmla="*/ 262477 h 552010"/>
              <a:gd name="connsiteX438" fmla="*/ 411351 w 800354"/>
              <a:gd name="connsiteY438" fmla="*/ 277015 h 552010"/>
              <a:gd name="connsiteX439" fmla="*/ 425888 w 800354"/>
              <a:gd name="connsiteY439" fmla="*/ 291552 h 552010"/>
              <a:gd name="connsiteX440" fmla="*/ 374469 w 800354"/>
              <a:gd name="connsiteY440" fmla="*/ 291552 h 552010"/>
              <a:gd name="connsiteX441" fmla="*/ 389006 w 800354"/>
              <a:gd name="connsiteY441" fmla="*/ 277015 h 552010"/>
              <a:gd name="connsiteX442" fmla="*/ 374469 w 800354"/>
              <a:gd name="connsiteY442" fmla="*/ 262477 h 552010"/>
              <a:gd name="connsiteX443" fmla="*/ 359932 w 800354"/>
              <a:gd name="connsiteY443" fmla="*/ 277015 h 552010"/>
              <a:gd name="connsiteX444" fmla="*/ 374469 w 800354"/>
              <a:gd name="connsiteY444" fmla="*/ 291552 h 552010"/>
              <a:gd name="connsiteX445" fmla="*/ 323051 w 800354"/>
              <a:gd name="connsiteY445" fmla="*/ 291552 h 552010"/>
              <a:gd name="connsiteX446" fmla="*/ 337589 w 800354"/>
              <a:gd name="connsiteY446" fmla="*/ 277015 h 552010"/>
              <a:gd name="connsiteX447" fmla="*/ 323051 w 800354"/>
              <a:gd name="connsiteY447" fmla="*/ 262477 h 552010"/>
              <a:gd name="connsiteX448" fmla="*/ 308514 w 800354"/>
              <a:gd name="connsiteY448" fmla="*/ 277015 h 552010"/>
              <a:gd name="connsiteX449" fmla="*/ 323051 w 800354"/>
              <a:gd name="connsiteY449" fmla="*/ 291552 h 552010"/>
              <a:gd name="connsiteX450" fmla="*/ 271633 w 800354"/>
              <a:gd name="connsiteY450" fmla="*/ 291552 h 552010"/>
              <a:gd name="connsiteX451" fmla="*/ 286170 w 800354"/>
              <a:gd name="connsiteY451" fmla="*/ 277015 h 552010"/>
              <a:gd name="connsiteX452" fmla="*/ 271633 w 800354"/>
              <a:gd name="connsiteY452" fmla="*/ 262477 h 552010"/>
              <a:gd name="connsiteX453" fmla="*/ 257095 w 800354"/>
              <a:gd name="connsiteY453" fmla="*/ 277015 h 552010"/>
              <a:gd name="connsiteX454" fmla="*/ 271633 w 800354"/>
              <a:gd name="connsiteY454" fmla="*/ 291552 h 552010"/>
              <a:gd name="connsiteX455" fmla="*/ 220214 w 800354"/>
              <a:gd name="connsiteY455" fmla="*/ 291552 h 552010"/>
              <a:gd name="connsiteX456" fmla="*/ 234751 w 800354"/>
              <a:gd name="connsiteY456" fmla="*/ 277015 h 552010"/>
              <a:gd name="connsiteX457" fmla="*/ 220214 w 800354"/>
              <a:gd name="connsiteY457" fmla="*/ 262477 h 552010"/>
              <a:gd name="connsiteX458" fmla="*/ 205676 w 800354"/>
              <a:gd name="connsiteY458" fmla="*/ 277015 h 552010"/>
              <a:gd name="connsiteX459" fmla="*/ 220214 w 800354"/>
              <a:gd name="connsiteY459" fmla="*/ 291552 h 552010"/>
              <a:gd name="connsiteX460" fmla="*/ 168794 w 800354"/>
              <a:gd name="connsiteY460" fmla="*/ 291552 h 552010"/>
              <a:gd name="connsiteX461" fmla="*/ 183331 w 800354"/>
              <a:gd name="connsiteY461" fmla="*/ 277015 h 552010"/>
              <a:gd name="connsiteX462" fmla="*/ 168794 w 800354"/>
              <a:gd name="connsiteY462" fmla="*/ 262477 h 552010"/>
              <a:gd name="connsiteX463" fmla="*/ 154257 w 800354"/>
              <a:gd name="connsiteY463" fmla="*/ 277015 h 552010"/>
              <a:gd name="connsiteX464" fmla="*/ 168794 w 800354"/>
              <a:gd name="connsiteY464" fmla="*/ 291552 h 552010"/>
              <a:gd name="connsiteX465" fmla="*/ 117375 w 800354"/>
              <a:gd name="connsiteY465" fmla="*/ 291552 h 552010"/>
              <a:gd name="connsiteX466" fmla="*/ 131912 w 800354"/>
              <a:gd name="connsiteY466" fmla="*/ 277015 h 552010"/>
              <a:gd name="connsiteX467" fmla="*/ 117375 w 800354"/>
              <a:gd name="connsiteY467" fmla="*/ 262477 h 552010"/>
              <a:gd name="connsiteX468" fmla="*/ 102838 w 800354"/>
              <a:gd name="connsiteY468" fmla="*/ 277015 h 552010"/>
              <a:gd name="connsiteX469" fmla="*/ 117375 w 800354"/>
              <a:gd name="connsiteY469" fmla="*/ 291552 h 552010"/>
              <a:gd name="connsiteX470" fmla="*/ 65956 w 800354"/>
              <a:gd name="connsiteY470" fmla="*/ 291552 h 552010"/>
              <a:gd name="connsiteX471" fmla="*/ 80493 w 800354"/>
              <a:gd name="connsiteY471" fmla="*/ 277015 h 552010"/>
              <a:gd name="connsiteX472" fmla="*/ 65956 w 800354"/>
              <a:gd name="connsiteY472" fmla="*/ 262477 h 552010"/>
              <a:gd name="connsiteX473" fmla="*/ 51419 w 800354"/>
              <a:gd name="connsiteY473" fmla="*/ 277015 h 552010"/>
              <a:gd name="connsiteX474" fmla="*/ 65956 w 800354"/>
              <a:gd name="connsiteY474" fmla="*/ 291552 h 552010"/>
              <a:gd name="connsiteX475" fmla="*/ 14537 w 800354"/>
              <a:gd name="connsiteY475" fmla="*/ 291552 h 552010"/>
              <a:gd name="connsiteX476" fmla="*/ 29074 w 800354"/>
              <a:gd name="connsiteY476" fmla="*/ 277015 h 552010"/>
              <a:gd name="connsiteX477" fmla="*/ 14537 w 800354"/>
              <a:gd name="connsiteY477" fmla="*/ 262477 h 552010"/>
              <a:gd name="connsiteX478" fmla="*/ 0 w 800354"/>
              <a:gd name="connsiteY478" fmla="*/ 277015 h 552010"/>
              <a:gd name="connsiteX479" fmla="*/ 14537 w 800354"/>
              <a:gd name="connsiteY479" fmla="*/ 291552 h 552010"/>
              <a:gd name="connsiteX480" fmla="*/ 785817 w 800354"/>
              <a:gd name="connsiteY480" fmla="*/ 342029 h 552010"/>
              <a:gd name="connsiteX481" fmla="*/ 800354 w 800354"/>
              <a:gd name="connsiteY481" fmla="*/ 327492 h 552010"/>
              <a:gd name="connsiteX482" fmla="*/ 785817 w 800354"/>
              <a:gd name="connsiteY482" fmla="*/ 312955 h 552010"/>
              <a:gd name="connsiteX483" fmla="*/ 771280 w 800354"/>
              <a:gd name="connsiteY483" fmla="*/ 327492 h 552010"/>
              <a:gd name="connsiteX484" fmla="*/ 785817 w 800354"/>
              <a:gd name="connsiteY484" fmla="*/ 342029 h 552010"/>
              <a:gd name="connsiteX485" fmla="*/ 734401 w 800354"/>
              <a:gd name="connsiteY485" fmla="*/ 342029 h 552010"/>
              <a:gd name="connsiteX486" fmla="*/ 748938 w 800354"/>
              <a:gd name="connsiteY486" fmla="*/ 327492 h 552010"/>
              <a:gd name="connsiteX487" fmla="*/ 734401 w 800354"/>
              <a:gd name="connsiteY487" fmla="*/ 312955 h 552010"/>
              <a:gd name="connsiteX488" fmla="*/ 719864 w 800354"/>
              <a:gd name="connsiteY488" fmla="*/ 327492 h 552010"/>
              <a:gd name="connsiteX489" fmla="*/ 734401 w 800354"/>
              <a:gd name="connsiteY489" fmla="*/ 342029 h 552010"/>
              <a:gd name="connsiteX490" fmla="*/ 682983 w 800354"/>
              <a:gd name="connsiteY490" fmla="*/ 342029 h 552010"/>
              <a:gd name="connsiteX491" fmla="*/ 697521 w 800354"/>
              <a:gd name="connsiteY491" fmla="*/ 327492 h 552010"/>
              <a:gd name="connsiteX492" fmla="*/ 682983 w 800354"/>
              <a:gd name="connsiteY492" fmla="*/ 312955 h 552010"/>
              <a:gd name="connsiteX493" fmla="*/ 668446 w 800354"/>
              <a:gd name="connsiteY493" fmla="*/ 327492 h 552010"/>
              <a:gd name="connsiteX494" fmla="*/ 682983 w 800354"/>
              <a:gd name="connsiteY494" fmla="*/ 342029 h 552010"/>
              <a:gd name="connsiteX495" fmla="*/ 631565 w 800354"/>
              <a:gd name="connsiteY495" fmla="*/ 342029 h 552010"/>
              <a:gd name="connsiteX496" fmla="*/ 646102 w 800354"/>
              <a:gd name="connsiteY496" fmla="*/ 327492 h 552010"/>
              <a:gd name="connsiteX497" fmla="*/ 631565 w 800354"/>
              <a:gd name="connsiteY497" fmla="*/ 312955 h 552010"/>
              <a:gd name="connsiteX498" fmla="*/ 617027 w 800354"/>
              <a:gd name="connsiteY498" fmla="*/ 327492 h 552010"/>
              <a:gd name="connsiteX499" fmla="*/ 631565 w 800354"/>
              <a:gd name="connsiteY499" fmla="*/ 342029 h 552010"/>
              <a:gd name="connsiteX500" fmla="*/ 580146 w 800354"/>
              <a:gd name="connsiteY500" fmla="*/ 342029 h 552010"/>
              <a:gd name="connsiteX501" fmla="*/ 594683 w 800354"/>
              <a:gd name="connsiteY501" fmla="*/ 327492 h 552010"/>
              <a:gd name="connsiteX502" fmla="*/ 580146 w 800354"/>
              <a:gd name="connsiteY502" fmla="*/ 312955 h 552010"/>
              <a:gd name="connsiteX503" fmla="*/ 565608 w 800354"/>
              <a:gd name="connsiteY503" fmla="*/ 327492 h 552010"/>
              <a:gd name="connsiteX504" fmla="*/ 580146 w 800354"/>
              <a:gd name="connsiteY504" fmla="*/ 342029 h 552010"/>
              <a:gd name="connsiteX505" fmla="*/ 528726 w 800354"/>
              <a:gd name="connsiteY505" fmla="*/ 342029 h 552010"/>
              <a:gd name="connsiteX506" fmla="*/ 543263 w 800354"/>
              <a:gd name="connsiteY506" fmla="*/ 327492 h 552010"/>
              <a:gd name="connsiteX507" fmla="*/ 528726 w 800354"/>
              <a:gd name="connsiteY507" fmla="*/ 312955 h 552010"/>
              <a:gd name="connsiteX508" fmla="*/ 514189 w 800354"/>
              <a:gd name="connsiteY508" fmla="*/ 327492 h 552010"/>
              <a:gd name="connsiteX509" fmla="*/ 528726 w 800354"/>
              <a:gd name="connsiteY509" fmla="*/ 342029 h 552010"/>
              <a:gd name="connsiteX510" fmla="*/ 477307 w 800354"/>
              <a:gd name="connsiteY510" fmla="*/ 342029 h 552010"/>
              <a:gd name="connsiteX511" fmla="*/ 491844 w 800354"/>
              <a:gd name="connsiteY511" fmla="*/ 327492 h 552010"/>
              <a:gd name="connsiteX512" fmla="*/ 477307 w 800354"/>
              <a:gd name="connsiteY512" fmla="*/ 312955 h 552010"/>
              <a:gd name="connsiteX513" fmla="*/ 462770 w 800354"/>
              <a:gd name="connsiteY513" fmla="*/ 327492 h 552010"/>
              <a:gd name="connsiteX514" fmla="*/ 477307 w 800354"/>
              <a:gd name="connsiteY514" fmla="*/ 342029 h 552010"/>
              <a:gd name="connsiteX515" fmla="*/ 425888 w 800354"/>
              <a:gd name="connsiteY515" fmla="*/ 342029 h 552010"/>
              <a:gd name="connsiteX516" fmla="*/ 440425 w 800354"/>
              <a:gd name="connsiteY516" fmla="*/ 327492 h 552010"/>
              <a:gd name="connsiteX517" fmla="*/ 425888 w 800354"/>
              <a:gd name="connsiteY517" fmla="*/ 312955 h 552010"/>
              <a:gd name="connsiteX518" fmla="*/ 411351 w 800354"/>
              <a:gd name="connsiteY518" fmla="*/ 327492 h 552010"/>
              <a:gd name="connsiteX519" fmla="*/ 425888 w 800354"/>
              <a:gd name="connsiteY519" fmla="*/ 342029 h 552010"/>
              <a:gd name="connsiteX520" fmla="*/ 374469 w 800354"/>
              <a:gd name="connsiteY520" fmla="*/ 342029 h 552010"/>
              <a:gd name="connsiteX521" fmla="*/ 389006 w 800354"/>
              <a:gd name="connsiteY521" fmla="*/ 327492 h 552010"/>
              <a:gd name="connsiteX522" fmla="*/ 374469 w 800354"/>
              <a:gd name="connsiteY522" fmla="*/ 312955 h 552010"/>
              <a:gd name="connsiteX523" fmla="*/ 359932 w 800354"/>
              <a:gd name="connsiteY523" fmla="*/ 327492 h 552010"/>
              <a:gd name="connsiteX524" fmla="*/ 374469 w 800354"/>
              <a:gd name="connsiteY524" fmla="*/ 342029 h 552010"/>
              <a:gd name="connsiteX525" fmla="*/ 271633 w 800354"/>
              <a:gd name="connsiteY525" fmla="*/ 342029 h 552010"/>
              <a:gd name="connsiteX526" fmla="*/ 286170 w 800354"/>
              <a:gd name="connsiteY526" fmla="*/ 327492 h 552010"/>
              <a:gd name="connsiteX527" fmla="*/ 271633 w 800354"/>
              <a:gd name="connsiteY527" fmla="*/ 312955 h 552010"/>
              <a:gd name="connsiteX528" fmla="*/ 257095 w 800354"/>
              <a:gd name="connsiteY528" fmla="*/ 327492 h 552010"/>
              <a:gd name="connsiteX529" fmla="*/ 271633 w 800354"/>
              <a:gd name="connsiteY529" fmla="*/ 342029 h 552010"/>
              <a:gd name="connsiteX530" fmla="*/ 220214 w 800354"/>
              <a:gd name="connsiteY530" fmla="*/ 342029 h 552010"/>
              <a:gd name="connsiteX531" fmla="*/ 234751 w 800354"/>
              <a:gd name="connsiteY531" fmla="*/ 327492 h 552010"/>
              <a:gd name="connsiteX532" fmla="*/ 220214 w 800354"/>
              <a:gd name="connsiteY532" fmla="*/ 312955 h 552010"/>
              <a:gd name="connsiteX533" fmla="*/ 205676 w 800354"/>
              <a:gd name="connsiteY533" fmla="*/ 327492 h 552010"/>
              <a:gd name="connsiteX534" fmla="*/ 220214 w 800354"/>
              <a:gd name="connsiteY534" fmla="*/ 342029 h 552010"/>
              <a:gd name="connsiteX535" fmla="*/ 168794 w 800354"/>
              <a:gd name="connsiteY535" fmla="*/ 342029 h 552010"/>
              <a:gd name="connsiteX536" fmla="*/ 183331 w 800354"/>
              <a:gd name="connsiteY536" fmla="*/ 327492 h 552010"/>
              <a:gd name="connsiteX537" fmla="*/ 168794 w 800354"/>
              <a:gd name="connsiteY537" fmla="*/ 312955 h 552010"/>
              <a:gd name="connsiteX538" fmla="*/ 154257 w 800354"/>
              <a:gd name="connsiteY538" fmla="*/ 327492 h 552010"/>
              <a:gd name="connsiteX539" fmla="*/ 168794 w 800354"/>
              <a:gd name="connsiteY539" fmla="*/ 342029 h 552010"/>
              <a:gd name="connsiteX540" fmla="*/ 117375 w 800354"/>
              <a:gd name="connsiteY540" fmla="*/ 342029 h 552010"/>
              <a:gd name="connsiteX541" fmla="*/ 131912 w 800354"/>
              <a:gd name="connsiteY541" fmla="*/ 327492 h 552010"/>
              <a:gd name="connsiteX542" fmla="*/ 117375 w 800354"/>
              <a:gd name="connsiteY542" fmla="*/ 312955 h 552010"/>
              <a:gd name="connsiteX543" fmla="*/ 102838 w 800354"/>
              <a:gd name="connsiteY543" fmla="*/ 327492 h 552010"/>
              <a:gd name="connsiteX544" fmla="*/ 117375 w 800354"/>
              <a:gd name="connsiteY544" fmla="*/ 342029 h 552010"/>
              <a:gd name="connsiteX545" fmla="*/ 65956 w 800354"/>
              <a:gd name="connsiteY545" fmla="*/ 342029 h 552010"/>
              <a:gd name="connsiteX546" fmla="*/ 80493 w 800354"/>
              <a:gd name="connsiteY546" fmla="*/ 327492 h 552010"/>
              <a:gd name="connsiteX547" fmla="*/ 65956 w 800354"/>
              <a:gd name="connsiteY547" fmla="*/ 312955 h 552010"/>
              <a:gd name="connsiteX548" fmla="*/ 51419 w 800354"/>
              <a:gd name="connsiteY548" fmla="*/ 327492 h 552010"/>
              <a:gd name="connsiteX549" fmla="*/ 65956 w 800354"/>
              <a:gd name="connsiteY549" fmla="*/ 342029 h 552010"/>
              <a:gd name="connsiteX550" fmla="*/ 14537 w 800354"/>
              <a:gd name="connsiteY550" fmla="*/ 342029 h 552010"/>
              <a:gd name="connsiteX551" fmla="*/ 29074 w 800354"/>
              <a:gd name="connsiteY551" fmla="*/ 327492 h 552010"/>
              <a:gd name="connsiteX552" fmla="*/ 14537 w 800354"/>
              <a:gd name="connsiteY552" fmla="*/ 312955 h 552010"/>
              <a:gd name="connsiteX553" fmla="*/ 0 w 800354"/>
              <a:gd name="connsiteY553" fmla="*/ 327492 h 552010"/>
              <a:gd name="connsiteX554" fmla="*/ 14537 w 800354"/>
              <a:gd name="connsiteY554" fmla="*/ 342029 h 552010"/>
              <a:gd name="connsiteX555" fmla="*/ 785817 w 800354"/>
              <a:gd name="connsiteY555" fmla="*/ 394524 h 552010"/>
              <a:gd name="connsiteX556" fmla="*/ 800354 w 800354"/>
              <a:gd name="connsiteY556" fmla="*/ 379986 h 552010"/>
              <a:gd name="connsiteX557" fmla="*/ 785817 w 800354"/>
              <a:gd name="connsiteY557" fmla="*/ 365449 h 552010"/>
              <a:gd name="connsiteX558" fmla="*/ 771280 w 800354"/>
              <a:gd name="connsiteY558" fmla="*/ 379986 h 552010"/>
              <a:gd name="connsiteX559" fmla="*/ 785817 w 800354"/>
              <a:gd name="connsiteY559" fmla="*/ 394524 h 552010"/>
              <a:gd name="connsiteX560" fmla="*/ 734401 w 800354"/>
              <a:gd name="connsiteY560" fmla="*/ 394524 h 552010"/>
              <a:gd name="connsiteX561" fmla="*/ 748938 w 800354"/>
              <a:gd name="connsiteY561" fmla="*/ 379986 h 552010"/>
              <a:gd name="connsiteX562" fmla="*/ 734401 w 800354"/>
              <a:gd name="connsiteY562" fmla="*/ 365449 h 552010"/>
              <a:gd name="connsiteX563" fmla="*/ 719864 w 800354"/>
              <a:gd name="connsiteY563" fmla="*/ 379986 h 552010"/>
              <a:gd name="connsiteX564" fmla="*/ 734401 w 800354"/>
              <a:gd name="connsiteY564" fmla="*/ 394524 h 552010"/>
              <a:gd name="connsiteX565" fmla="*/ 682983 w 800354"/>
              <a:gd name="connsiteY565" fmla="*/ 394524 h 552010"/>
              <a:gd name="connsiteX566" fmla="*/ 697521 w 800354"/>
              <a:gd name="connsiteY566" fmla="*/ 379986 h 552010"/>
              <a:gd name="connsiteX567" fmla="*/ 682983 w 800354"/>
              <a:gd name="connsiteY567" fmla="*/ 365449 h 552010"/>
              <a:gd name="connsiteX568" fmla="*/ 668446 w 800354"/>
              <a:gd name="connsiteY568" fmla="*/ 379986 h 552010"/>
              <a:gd name="connsiteX569" fmla="*/ 682983 w 800354"/>
              <a:gd name="connsiteY569" fmla="*/ 394524 h 552010"/>
              <a:gd name="connsiteX570" fmla="*/ 631565 w 800354"/>
              <a:gd name="connsiteY570" fmla="*/ 394524 h 552010"/>
              <a:gd name="connsiteX571" fmla="*/ 646102 w 800354"/>
              <a:gd name="connsiteY571" fmla="*/ 379986 h 552010"/>
              <a:gd name="connsiteX572" fmla="*/ 631565 w 800354"/>
              <a:gd name="connsiteY572" fmla="*/ 365449 h 552010"/>
              <a:gd name="connsiteX573" fmla="*/ 617027 w 800354"/>
              <a:gd name="connsiteY573" fmla="*/ 379986 h 552010"/>
              <a:gd name="connsiteX574" fmla="*/ 631565 w 800354"/>
              <a:gd name="connsiteY574" fmla="*/ 394524 h 552010"/>
              <a:gd name="connsiteX575" fmla="*/ 528726 w 800354"/>
              <a:gd name="connsiteY575" fmla="*/ 394524 h 552010"/>
              <a:gd name="connsiteX576" fmla="*/ 543263 w 800354"/>
              <a:gd name="connsiteY576" fmla="*/ 379986 h 552010"/>
              <a:gd name="connsiteX577" fmla="*/ 528726 w 800354"/>
              <a:gd name="connsiteY577" fmla="*/ 365449 h 552010"/>
              <a:gd name="connsiteX578" fmla="*/ 514189 w 800354"/>
              <a:gd name="connsiteY578" fmla="*/ 379986 h 552010"/>
              <a:gd name="connsiteX579" fmla="*/ 528726 w 800354"/>
              <a:gd name="connsiteY579" fmla="*/ 394524 h 552010"/>
              <a:gd name="connsiteX580" fmla="*/ 425888 w 800354"/>
              <a:gd name="connsiteY580" fmla="*/ 394524 h 552010"/>
              <a:gd name="connsiteX581" fmla="*/ 440425 w 800354"/>
              <a:gd name="connsiteY581" fmla="*/ 379986 h 552010"/>
              <a:gd name="connsiteX582" fmla="*/ 425888 w 800354"/>
              <a:gd name="connsiteY582" fmla="*/ 365449 h 552010"/>
              <a:gd name="connsiteX583" fmla="*/ 411351 w 800354"/>
              <a:gd name="connsiteY583" fmla="*/ 379986 h 552010"/>
              <a:gd name="connsiteX584" fmla="*/ 425888 w 800354"/>
              <a:gd name="connsiteY584" fmla="*/ 394524 h 552010"/>
              <a:gd name="connsiteX585" fmla="*/ 374469 w 800354"/>
              <a:gd name="connsiteY585" fmla="*/ 394524 h 552010"/>
              <a:gd name="connsiteX586" fmla="*/ 389006 w 800354"/>
              <a:gd name="connsiteY586" fmla="*/ 379986 h 552010"/>
              <a:gd name="connsiteX587" fmla="*/ 374469 w 800354"/>
              <a:gd name="connsiteY587" fmla="*/ 365449 h 552010"/>
              <a:gd name="connsiteX588" fmla="*/ 359932 w 800354"/>
              <a:gd name="connsiteY588" fmla="*/ 379986 h 552010"/>
              <a:gd name="connsiteX589" fmla="*/ 374469 w 800354"/>
              <a:gd name="connsiteY589" fmla="*/ 394524 h 552010"/>
              <a:gd name="connsiteX590" fmla="*/ 271633 w 800354"/>
              <a:gd name="connsiteY590" fmla="*/ 394524 h 552010"/>
              <a:gd name="connsiteX591" fmla="*/ 286170 w 800354"/>
              <a:gd name="connsiteY591" fmla="*/ 379986 h 552010"/>
              <a:gd name="connsiteX592" fmla="*/ 271633 w 800354"/>
              <a:gd name="connsiteY592" fmla="*/ 365449 h 552010"/>
              <a:gd name="connsiteX593" fmla="*/ 257095 w 800354"/>
              <a:gd name="connsiteY593" fmla="*/ 379986 h 552010"/>
              <a:gd name="connsiteX594" fmla="*/ 271633 w 800354"/>
              <a:gd name="connsiteY594" fmla="*/ 394524 h 552010"/>
              <a:gd name="connsiteX595" fmla="*/ 168794 w 800354"/>
              <a:gd name="connsiteY595" fmla="*/ 394524 h 552010"/>
              <a:gd name="connsiteX596" fmla="*/ 183331 w 800354"/>
              <a:gd name="connsiteY596" fmla="*/ 379986 h 552010"/>
              <a:gd name="connsiteX597" fmla="*/ 168794 w 800354"/>
              <a:gd name="connsiteY597" fmla="*/ 365449 h 552010"/>
              <a:gd name="connsiteX598" fmla="*/ 154257 w 800354"/>
              <a:gd name="connsiteY598" fmla="*/ 379986 h 552010"/>
              <a:gd name="connsiteX599" fmla="*/ 168794 w 800354"/>
              <a:gd name="connsiteY599" fmla="*/ 394524 h 552010"/>
              <a:gd name="connsiteX600" fmla="*/ 117375 w 800354"/>
              <a:gd name="connsiteY600" fmla="*/ 394524 h 552010"/>
              <a:gd name="connsiteX601" fmla="*/ 131912 w 800354"/>
              <a:gd name="connsiteY601" fmla="*/ 379986 h 552010"/>
              <a:gd name="connsiteX602" fmla="*/ 117375 w 800354"/>
              <a:gd name="connsiteY602" fmla="*/ 365449 h 552010"/>
              <a:gd name="connsiteX603" fmla="*/ 102838 w 800354"/>
              <a:gd name="connsiteY603" fmla="*/ 379986 h 552010"/>
              <a:gd name="connsiteX604" fmla="*/ 117375 w 800354"/>
              <a:gd name="connsiteY604" fmla="*/ 394524 h 552010"/>
              <a:gd name="connsiteX605" fmla="*/ 65956 w 800354"/>
              <a:gd name="connsiteY605" fmla="*/ 394524 h 552010"/>
              <a:gd name="connsiteX606" fmla="*/ 80493 w 800354"/>
              <a:gd name="connsiteY606" fmla="*/ 379986 h 552010"/>
              <a:gd name="connsiteX607" fmla="*/ 65956 w 800354"/>
              <a:gd name="connsiteY607" fmla="*/ 365449 h 552010"/>
              <a:gd name="connsiteX608" fmla="*/ 51419 w 800354"/>
              <a:gd name="connsiteY608" fmla="*/ 379986 h 552010"/>
              <a:gd name="connsiteX609" fmla="*/ 65956 w 800354"/>
              <a:gd name="connsiteY609" fmla="*/ 394524 h 552010"/>
              <a:gd name="connsiteX610" fmla="*/ 14537 w 800354"/>
              <a:gd name="connsiteY610" fmla="*/ 394524 h 552010"/>
              <a:gd name="connsiteX611" fmla="*/ 29074 w 800354"/>
              <a:gd name="connsiteY611" fmla="*/ 379986 h 552010"/>
              <a:gd name="connsiteX612" fmla="*/ 14537 w 800354"/>
              <a:gd name="connsiteY612" fmla="*/ 365449 h 552010"/>
              <a:gd name="connsiteX613" fmla="*/ 0 w 800354"/>
              <a:gd name="connsiteY613" fmla="*/ 379986 h 552010"/>
              <a:gd name="connsiteX614" fmla="*/ 14537 w 800354"/>
              <a:gd name="connsiteY614" fmla="*/ 394524 h 552010"/>
              <a:gd name="connsiteX615" fmla="*/ 785817 w 800354"/>
              <a:gd name="connsiteY615" fmla="*/ 449039 h 552010"/>
              <a:gd name="connsiteX616" fmla="*/ 800354 w 800354"/>
              <a:gd name="connsiteY616" fmla="*/ 434502 h 552010"/>
              <a:gd name="connsiteX617" fmla="*/ 785817 w 800354"/>
              <a:gd name="connsiteY617" fmla="*/ 419965 h 552010"/>
              <a:gd name="connsiteX618" fmla="*/ 771280 w 800354"/>
              <a:gd name="connsiteY618" fmla="*/ 434502 h 552010"/>
              <a:gd name="connsiteX619" fmla="*/ 785817 w 800354"/>
              <a:gd name="connsiteY619" fmla="*/ 449039 h 552010"/>
              <a:gd name="connsiteX620" fmla="*/ 734401 w 800354"/>
              <a:gd name="connsiteY620" fmla="*/ 449039 h 552010"/>
              <a:gd name="connsiteX621" fmla="*/ 748938 w 800354"/>
              <a:gd name="connsiteY621" fmla="*/ 434502 h 552010"/>
              <a:gd name="connsiteX622" fmla="*/ 734401 w 800354"/>
              <a:gd name="connsiteY622" fmla="*/ 419965 h 552010"/>
              <a:gd name="connsiteX623" fmla="*/ 719864 w 800354"/>
              <a:gd name="connsiteY623" fmla="*/ 434502 h 552010"/>
              <a:gd name="connsiteX624" fmla="*/ 734401 w 800354"/>
              <a:gd name="connsiteY624" fmla="*/ 449039 h 552010"/>
              <a:gd name="connsiteX625" fmla="*/ 631565 w 800354"/>
              <a:gd name="connsiteY625" fmla="*/ 449039 h 552010"/>
              <a:gd name="connsiteX626" fmla="*/ 646102 w 800354"/>
              <a:gd name="connsiteY626" fmla="*/ 434502 h 552010"/>
              <a:gd name="connsiteX627" fmla="*/ 631565 w 800354"/>
              <a:gd name="connsiteY627" fmla="*/ 419965 h 552010"/>
              <a:gd name="connsiteX628" fmla="*/ 617027 w 800354"/>
              <a:gd name="connsiteY628" fmla="*/ 434502 h 552010"/>
              <a:gd name="connsiteX629" fmla="*/ 631565 w 800354"/>
              <a:gd name="connsiteY629" fmla="*/ 449039 h 552010"/>
              <a:gd name="connsiteX630" fmla="*/ 374469 w 800354"/>
              <a:gd name="connsiteY630" fmla="*/ 449039 h 552010"/>
              <a:gd name="connsiteX631" fmla="*/ 389006 w 800354"/>
              <a:gd name="connsiteY631" fmla="*/ 434502 h 552010"/>
              <a:gd name="connsiteX632" fmla="*/ 374469 w 800354"/>
              <a:gd name="connsiteY632" fmla="*/ 419965 h 552010"/>
              <a:gd name="connsiteX633" fmla="*/ 359932 w 800354"/>
              <a:gd name="connsiteY633" fmla="*/ 434502 h 552010"/>
              <a:gd name="connsiteX634" fmla="*/ 374469 w 800354"/>
              <a:gd name="connsiteY634" fmla="*/ 449039 h 552010"/>
              <a:gd name="connsiteX635" fmla="*/ 271633 w 800354"/>
              <a:gd name="connsiteY635" fmla="*/ 449039 h 552010"/>
              <a:gd name="connsiteX636" fmla="*/ 286170 w 800354"/>
              <a:gd name="connsiteY636" fmla="*/ 434502 h 552010"/>
              <a:gd name="connsiteX637" fmla="*/ 271633 w 800354"/>
              <a:gd name="connsiteY637" fmla="*/ 419965 h 552010"/>
              <a:gd name="connsiteX638" fmla="*/ 257095 w 800354"/>
              <a:gd name="connsiteY638" fmla="*/ 434502 h 552010"/>
              <a:gd name="connsiteX639" fmla="*/ 271633 w 800354"/>
              <a:gd name="connsiteY639" fmla="*/ 449039 h 552010"/>
              <a:gd name="connsiteX640" fmla="*/ 168794 w 800354"/>
              <a:gd name="connsiteY640" fmla="*/ 449039 h 552010"/>
              <a:gd name="connsiteX641" fmla="*/ 183331 w 800354"/>
              <a:gd name="connsiteY641" fmla="*/ 434502 h 552010"/>
              <a:gd name="connsiteX642" fmla="*/ 168794 w 800354"/>
              <a:gd name="connsiteY642" fmla="*/ 419965 h 552010"/>
              <a:gd name="connsiteX643" fmla="*/ 154257 w 800354"/>
              <a:gd name="connsiteY643" fmla="*/ 434502 h 552010"/>
              <a:gd name="connsiteX644" fmla="*/ 168794 w 800354"/>
              <a:gd name="connsiteY644" fmla="*/ 449039 h 552010"/>
              <a:gd name="connsiteX645" fmla="*/ 65956 w 800354"/>
              <a:gd name="connsiteY645" fmla="*/ 449039 h 552010"/>
              <a:gd name="connsiteX646" fmla="*/ 80493 w 800354"/>
              <a:gd name="connsiteY646" fmla="*/ 434502 h 552010"/>
              <a:gd name="connsiteX647" fmla="*/ 65956 w 800354"/>
              <a:gd name="connsiteY647" fmla="*/ 419965 h 552010"/>
              <a:gd name="connsiteX648" fmla="*/ 51419 w 800354"/>
              <a:gd name="connsiteY648" fmla="*/ 434502 h 552010"/>
              <a:gd name="connsiteX649" fmla="*/ 65956 w 800354"/>
              <a:gd name="connsiteY649" fmla="*/ 449039 h 552010"/>
              <a:gd name="connsiteX650" fmla="*/ 14537 w 800354"/>
              <a:gd name="connsiteY650" fmla="*/ 449039 h 552010"/>
              <a:gd name="connsiteX651" fmla="*/ 29074 w 800354"/>
              <a:gd name="connsiteY651" fmla="*/ 434502 h 552010"/>
              <a:gd name="connsiteX652" fmla="*/ 14537 w 800354"/>
              <a:gd name="connsiteY652" fmla="*/ 419965 h 552010"/>
              <a:gd name="connsiteX653" fmla="*/ 0 w 800354"/>
              <a:gd name="connsiteY653" fmla="*/ 434502 h 552010"/>
              <a:gd name="connsiteX654" fmla="*/ 14537 w 800354"/>
              <a:gd name="connsiteY654" fmla="*/ 449039 h 552010"/>
              <a:gd name="connsiteX655" fmla="*/ 734401 w 800354"/>
              <a:gd name="connsiteY655" fmla="*/ 499515 h 552010"/>
              <a:gd name="connsiteX656" fmla="*/ 748938 w 800354"/>
              <a:gd name="connsiteY656" fmla="*/ 484978 h 552010"/>
              <a:gd name="connsiteX657" fmla="*/ 734401 w 800354"/>
              <a:gd name="connsiteY657" fmla="*/ 470441 h 552010"/>
              <a:gd name="connsiteX658" fmla="*/ 719864 w 800354"/>
              <a:gd name="connsiteY658" fmla="*/ 484978 h 552010"/>
              <a:gd name="connsiteX659" fmla="*/ 734401 w 800354"/>
              <a:gd name="connsiteY659" fmla="*/ 499515 h 552010"/>
              <a:gd name="connsiteX660" fmla="*/ 631565 w 800354"/>
              <a:gd name="connsiteY660" fmla="*/ 499515 h 552010"/>
              <a:gd name="connsiteX661" fmla="*/ 646102 w 800354"/>
              <a:gd name="connsiteY661" fmla="*/ 484978 h 552010"/>
              <a:gd name="connsiteX662" fmla="*/ 631565 w 800354"/>
              <a:gd name="connsiteY662" fmla="*/ 470441 h 552010"/>
              <a:gd name="connsiteX663" fmla="*/ 617027 w 800354"/>
              <a:gd name="connsiteY663" fmla="*/ 484978 h 552010"/>
              <a:gd name="connsiteX664" fmla="*/ 631565 w 800354"/>
              <a:gd name="connsiteY664" fmla="*/ 499515 h 552010"/>
              <a:gd name="connsiteX665" fmla="*/ 374469 w 800354"/>
              <a:gd name="connsiteY665" fmla="*/ 499515 h 552010"/>
              <a:gd name="connsiteX666" fmla="*/ 389006 w 800354"/>
              <a:gd name="connsiteY666" fmla="*/ 484978 h 552010"/>
              <a:gd name="connsiteX667" fmla="*/ 374469 w 800354"/>
              <a:gd name="connsiteY667" fmla="*/ 470441 h 552010"/>
              <a:gd name="connsiteX668" fmla="*/ 359932 w 800354"/>
              <a:gd name="connsiteY668" fmla="*/ 484978 h 552010"/>
              <a:gd name="connsiteX669" fmla="*/ 374469 w 800354"/>
              <a:gd name="connsiteY669" fmla="*/ 499515 h 552010"/>
              <a:gd name="connsiteX670" fmla="*/ 168794 w 800354"/>
              <a:gd name="connsiteY670" fmla="*/ 499515 h 552010"/>
              <a:gd name="connsiteX671" fmla="*/ 183331 w 800354"/>
              <a:gd name="connsiteY671" fmla="*/ 484978 h 552010"/>
              <a:gd name="connsiteX672" fmla="*/ 168794 w 800354"/>
              <a:gd name="connsiteY672" fmla="*/ 470441 h 552010"/>
              <a:gd name="connsiteX673" fmla="*/ 154257 w 800354"/>
              <a:gd name="connsiteY673" fmla="*/ 484978 h 552010"/>
              <a:gd name="connsiteX674" fmla="*/ 168794 w 800354"/>
              <a:gd name="connsiteY674" fmla="*/ 499515 h 552010"/>
              <a:gd name="connsiteX675" fmla="*/ 14537 w 800354"/>
              <a:gd name="connsiteY675" fmla="*/ 499515 h 552010"/>
              <a:gd name="connsiteX676" fmla="*/ 29074 w 800354"/>
              <a:gd name="connsiteY676" fmla="*/ 484978 h 552010"/>
              <a:gd name="connsiteX677" fmla="*/ 14537 w 800354"/>
              <a:gd name="connsiteY677" fmla="*/ 470441 h 552010"/>
              <a:gd name="connsiteX678" fmla="*/ 0 w 800354"/>
              <a:gd name="connsiteY678" fmla="*/ 484978 h 552010"/>
              <a:gd name="connsiteX679" fmla="*/ 14537 w 800354"/>
              <a:gd name="connsiteY679" fmla="*/ 499515 h 552010"/>
              <a:gd name="connsiteX680" fmla="*/ 734401 w 800354"/>
              <a:gd name="connsiteY680" fmla="*/ 552010 h 552010"/>
              <a:gd name="connsiteX681" fmla="*/ 748938 w 800354"/>
              <a:gd name="connsiteY681" fmla="*/ 537473 h 552010"/>
              <a:gd name="connsiteX682" fmla="*/ 734401 w 800354"/>
              <a:gd name="connsiteY682" fmla="*/ 522935 h 552010"/>
              <a:gd name="connsiteX683" fmla="*/ 719864 w 800354"/>
              <a:gd name="connsiteY683" fmla="*/ 537473 h 552010"/>
              <a:gd name="connsiteX684" fmla="*/ 734401 w 800354"/>
              <a:gd name="connsiteY684" fmla="*/ 552010 h 552010"/>
              <a:gd name="connsiteX685" fmla="*/ 374469 w 800354"/>
              <a:gd name="connsiteY685" fmla="*/ 552010 h 552010"/>
              <a:gd name="connsiteX686" fmla="*/ 389006 w 800354"/>
              <a:gd name="connsiteY686" fmla="*/ 537473 h 552010"/>
              <a:gd name="connsiteX687" fmla="*/ 374469 w 800354"/>
              <a:gd name="connsiteY687" fmla="*/ 522935 h 552010"/>
              <a:gd name="connsiteX688" fmla="*/ 359932 w 800354"/>
              <a:gd name="connsiteY688" fmla="*/ 537473 h 552010"/>
              <a:gd name="connsiteX689" fmla="*/ 374469 w 800354"/>
              <a:gd name="connsiteY689" fmla="*/ 552010 h 55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Lst>
            <a:rect l="l" t="t" r="r" b="b"/>
            <a:pathLst>
              <a:path w="800354" h="552010">
                <a:moveTo>
                  <a:pt x="785817" y="29075"/>
                </a:moveTo>
                <a:cubicBezTo>
                  <a:pt x="793845" y="29075"/>
                  <a:pt x="800354" y="22566"/>
                  <a:pt x="800354" y="14537"/>
                </a:cubicBezTo>
                <a:cubicBezTo>
                  <a:pt x="800354" y="6509"/>
                  <a:pt x="793845" y="0"/>
                  <a:pt x="785817" y="0"/>
                </a:cubicBezTo>
                <a:cubicBezTo>
                  <a:pt x="777788" y="0"/>
                  <a:pt x="771280" y="6509"/>
                  <a:pt x="771280" y="14537"/>
                </a:cubicBezTo>
                <a:cubicBezTo>
                  <a:pt x="771280" y="22566"/>
                  <a:pt x="777788" y="29075"/>
                  <a:pt x="785817" y="29075"/>
                </a:cubicBezTo>
                <a:close/>
                <a:moveTo>
                  <a:pt x="734401" y="29075"/>
                </a:moveTo>
                <a:cubicBezTo>
                  <a:pt x="742430" y="29075"/>
                  <a:pt x="748938" y="22566"/>
                  <a:pt x="748938" y="14537"/>
                </a:cubicBezTo>
                <a:cubicBezTo>
                  <a:pt x="748938" y="6509"/>
                  <a:pt x="742430" y="0"/>
                  <a:pt x="734401" y="0"/>
                </a:cubicBezTo>
                <a:cubicBezTo>
                  <a:pt x="726373" y="0"/>
                  <a:pt x="719864" y="6509"/>
                  <a:pt x="719864" y="14537"/>
                </a:cubicBezTo>
                <a:cubicBezTo>
                  <a:pt x="719864" y="22566"/>
                  <a:pt x="726373" y="29075"/>
                  <a:pt x="734401" y="29075"/>
                </a:cubicBezTo>
                <a:close/>
                <a:moveTo>
                  <a:pt x="682983" y="29075"/>
                </a:moveTo>
                <a:cubicBezTo>
                  <a:pt x="691012" y="29075"/>
                  <a:pt x="697521" y="22566"/>
                  <a:pt x="697521" y="14537"/>
                </a:cubicBezTo>
                <a:cubicBezTo>
                  <a:pt x="697521" y="6509"/>
                  <a:pt x="691012" y="0"/>
                  <a:pt x="682983" y="0"/>
                </a:cubicBezTo>
                <a:cubicBezTo>
                  <a:pt x="674955" y="0"/>
                  <a:pt x="668446" y="6509"/>
                  <a:pt x="668446" y="14537"/>
                </a:cubicBezTo>
                <a:cubicBezTo>
                  <a:pt x="668446" y="22566"/>
                  <a:pt x="674955" y="29075"/>
                  <a:pt x="682983" y="29075"/>
                </a:cubicBezTo>
                <a:close/>
                <a:moveTo>
                  <a:pt x="631565" y="29075"/>
                </a:moveTo>
                <a:cubicBezTo>
                  <a:pt x="639593" y="29075"/>
                  <a:pt x="646102" y="22566"/>
                  <a:pt x="646102" y="14537"/>
                </a:cubicBezTo>
                <a:cubicBezTo>
                  <a:pt x="646102" y="6509"/>
                  <a:pt x="639593" y="0"/>
                  <a:pt x="631565" y="0"/>
                </a:cubicBezTo>
                <a:cubicBezTo>
                  <a:pt x="623536" y="0"/>
                  <a:pt x="617027" y="6509"/>
                  <a:pt x="617027" y="14537"/>
                </a:cubicBezTo>
                <a:cubicBezTo>
                  <a:pt x="617027" y="22566"/>
                  <a:pt x="623536" y="29075"/>
                  <a:pt x="631565" y="29075"/>
                </a:cubicBezTo>
                <a:close/>
                <a:moveTo>
                  <a:pt x="580146" y="29075"/>
                </a:moveTo>
                <a:cubicBezTo>
                  <a:pt x="588174" y="29075"/>
                  <a:pt x="594683" y="22566"/>
                  <a:pt x="594683" y="14537"/>
                </a:cubicBezTo>
                <a:cubicBezTo>
                  <a:pt x="594683" y="6509"/>
                  <a:pt x="588174" y="0"/>
                  <a:pt x="580146" y="0"/>
                </a:cubicBezTo>
                <a:cubicBezTo>
                  <a:pt x="572117" y="0"/>
                  <a:pt x="565608" y="6509"/>
                  <a:pt x="565608" y="14537"/>
                </a:cubicBezTo>
                <a:cubicBezTo>
                  <a:pt x="565608" y="22566"/>
                  <a:pt x="572117" y="29075"/>
                  <a:pt x="580146" y="29075"/>
                </a:cubicBezTo>
                <a:close/>
                <a:moveTo>
                  <a:pt x="528726" y="29075"/>
                </a:moveTo>
                <a:cubicBezTo>
                  <a:pt x="536754" y="29075"/>
                  <a:pt x="543263" y="22566"/>
                  <a:pt x="543263" y="14537"/>
                </a:cubicBezTo>
                <a:cubicBezTo>
                  <a:pt x="543263" y="6509"/>
                  <a:pt x="536754" y="0"/>
                  <a:pt x="528726" y="0"/>
                </a:cubicBezTo>
                <a:cubicBezTo>
                  <a:pt x="520697" y="0"/>
                  <a:pt x="514189" y="6509"/>
                  <a:pt x="514189" y="14537"/>
                </a:cubicBezTo>
                <a:cubicBezTo>
                  <a:pt x="514189" y="22566"/>
                  <a:pt x="520697" y="29075"/>
                  <a:pt x="528726" y="29075"/>
                </a:cubicBezTo>
                <a:close/>
                <a:moveTo>
                  <a:pt x="477307" y="29075"/>
                </a:moveTo>
                <a:cubicBezTo>
                  <a:pt x="485335" y="29075"/>
                  <a:pt x="491844" y="22566"/>
                  <a:pt x="491844" y="14537"/>
                </a:cubicBezTo>
                <a:cubicBezTo>
                  <a:pt x="491844" y="6509"/>
                  <a:pt x="485335" y="0"/>
                  <a:pt x="477307" y="0"/>
                </a:cubicBezTo>
                <a:cubicBezTo>
                  <a:pt x="469278" y="0"/>
                  <a:pt x="462770" y="6509"/>
                  <a:pt x="462770" y="14537"/>
                </a:cubicBezTo>
                <a:cubicBezTo>
                  <a:pt x="462770" y="22566"/>
                  <a:pt x="469278" y="29075"/>
                  <a:pt x="477307" y="29075"/>
                </a:cubicBezTo>
                <a:close/>
                <a:moveTo>
                  <a:pt x="425888" y="29075"/>
                </a:moveTo>
                <a:cubicBezTo>
                  <a:pt x="433917" y="29075"/>
                  <a:pt x="440425" y="22566"/>
                  <a:pt x="440425" y="14537"/>
                </a:cubicBezTo>
                <a:cubicBezTo>
                  <a:pt x="440425" y="6509"/>
                  <a:pt x="433917" y="0"/>
                  <a:pt x="425888" y="0"/>
                </a:cubicBezTo>
                <a:cubicBezTo>
                  <a:pt x="417860" y="0"/>
                  <a:pt x="411351" y="6509"/>
                  <a:pt x="411351" y="14537"/>
                </a:cubicBezTo>
                <a:cubicBezTo>
                  <a:pt x="411351" y="22566"/>
                  <a:pt x="417860" y="29075"/>
                  <a:pt x="425888" y="29075"/>
                </a:cubicBezTo>
                <a:close/>
                <a:moveTo>
                  <a:pt x="374469" y="29075"/>
                </a:moveTo>
                <a:cubicBezTo>
                  <a:pt x="382498" y="29075"/>
                  <a:pt x="389006" y="22566"/>
                  <a:pt x="389006" y="14537"/>
                </a:cubicBezTo>
                <a:cubicBezTo>
                  <a:pt x="389006" y="6509"/>
                  <a:pt x="382498" y="0"/>
                  <a:pt x="374469" y="0"/>
                </a:cubicBezTo>
                <a:cubicBezTo>
                  <a:pt x="366441" y="0"/>
                  <a:pt x="359932" y="6509"/>
                  <a:pt x="359932" y="14537"/>
                </a:cubicBezTo>
                <a:cubicBezTo>
                  <a:pt x="359932" y="22566"/>
                  <a:pt x="366441" y="29075"/>
                  <a:pt x="374469" y="29075"/>
                </a:cubicBezTo>
                <a:close/>
                <a:moveTo>
                  <a:pt x="323051" y="29075"/>
                </a:moveTo>
                <a:cubicBezTo>
                  <a:pt x="331080" y="29075"/>
                  <a:pt x="337589" y="22566"/>
                  <a:pt x="337589" y="14537"/>
                </a:cubicBezTo>
                <a:cubicBezTo>
                  <a:pt x="337589" y="6509"/>
                  <a:pt x="331080" y="0"/>
                  <a:pt x="323051" y="0"/>
                </a:cubicBezTo>
                <a:cubicBezTo>
                  <a:pt x="315023" y="0"/>
                  <a:pt x="308514" y="6509"/>
                  <a:pt x="308514" y="14537"/>
                </a:cubicBezTo>
                <a:cubicBezTo>
                  <a:pt x="308514" y="22566"/>
                  <a:pt x="315023" y="29075"/>
                  <a:pt x="323051" y="29075"/>
                </a:cubicBezTo>
                <a:close/>
                <a:moveTo>
                  <a:pt x="271633" y="29075"/>
                </a:moveTo>
                <a:cubicBezTo>
                  <a:pt x="279661" y="29075"/>
                  <a:pt x="286170" y="22566"/>
                  <a:pt x="286170" y="14537"/>
                </a:cubicBezTo>
                <a:cubicBezTo>
                  <a:pt x="286170" y="6509"/>
                  <a:pt x="279661" y="0"/>
                  <a:pt x="271633" y="0"/>
                </a:cubicBezTo>
                <a:cubicBezTo>
                  <a:pt x="263604" y="0"/>
                  <a:pt x="257095" y="6509"/>
                  <a:pt x="257095" y="14537"/>
                </a:cubicBezTo>
                <a:cubicBezTo>
                  <a:pt x="257095" y="22566"/>
                  <a:pt x="263604" y="29075"/>
                  <a:pt x="271633" y="29075"/>
                </a:cubicBezTo>
                <a:close/>
                <a:moveTo>
                  <a:pt x="220214" y="29075"/>
                </a:moveTo>
                <a:cubicBezTo>
                  <a:pt x="228242" y="29075"/>
                  <a:pt x="234751" y="22566"/>
                  <a:pt x="234751" y="14537"/>
                </a:cubicBezTo>
                <a:cubicBezTo>
                  <a:pt x="234751" y="6509"/>
                  <a:pt x="228242" y="0"/>
                  <a:pt x="220214" y="0"/>
                </a:cubicBezTo>
                <a:cubicBezTo>
                  <a:pt x="212185" y="0"/>
                  <a:pt x="205676" y="6509"/>
                  <a:pt x="205676" y="14537"/>
                </a:cubicBezTo>
                <a:cubicBezTo>
                  <a:pt x="205676" y="22566"/>
                  <a:pt x="212185" y="29075"/>
                  <a:pt x="220214" y="29075"/>
                </a:cubicBezTo>
                <a:close/>
                <a:moveTo>
                  <a:pt x="168794" y="29075"/>
                </a:moveTo>
                <a:cubicBezTo>
                  <a:pt x="176822" y="29075"/>
                  <a:pt x="183331" y="22566"/>
                  <a:pt x="183331" y="14537"/>
                </a:cubicBezTo>
                <a:cubicBezTo>
                  <a:pt x="183331" y="6509"/>
                  <a:pt x="176822" y="0"/>
                  <a:pt x="168794" y="0"/>
                </a:cubicBezTo>
                <a:cubicBezTo>
                  <a:pt x="160765" y="0"/>
                  <a:pt x="154257" y="6509"/>
                  <a:pt x="154257" y="14537"/>
                </a:cubicBezTo>
                <a:cubicBezTo>
                  <a:pt x="154257" y="22566"/>
                  <a:pt x="160765" y="29075"/>
                  <a:pt x="168794" y="29075"/>
                </a:cubicBezTo>
                <a:close/>
                <a:moveTo>
                  <a:pt x="117375" y="29075"/>
                </a:moveTo>
                <a:cubicBezTo>
                  <a:pt x="125404" y="29075"/>
                  <a:pt x="131912" y="22566"/>
                  <a:pt x="131912" y="14537"/>
                </a:cubicBezTo>
                <a:cubicBezTo>
                  <a:pt x="131912" y="6509"/>
                  <a:pt x="125404" y="0"/>
                  <a:pt x="117375" y="0"/>
                </a:cubicBezTo>
                <a:cubicBezTo>
                  <a:pt x="109346" y="0"/>
                  <a:pt x="102838" y="6509"/>
                  <a:pt x="102838" y="14537"/>
                </a:cubicBezTo>
                <a:cubicBezTo>
                  <a:pt x="102838" y="22566"/>
                  <a:pt x="109346" y="29075"/>
                  <a:pt x="117375" y="29075"/>
                </a:cubicBezTo>
                <a:close/>
                <a:moveTo>
                  <a:pt x="65956" y="29075"/>
                </a:moveTo>
                <a:cubicBezTo>
                  <a:pt x="73985" y="29075"/>
                  <a:pt x="80493" y="22566"/>
                  <a:pt x="80493" y="14537"/>
                </a:cubicBezTo>
                <a:cubicBezTo>
                  <a:pt x="80493" y="6509"/>
                  <a:pt x="73985" y="0"/>
                  <a:pt x="65956" y="0"/>
                </a:cubicBezTo>
                <a:cubicBezTo>
                  <a:pt x="57928" y="0"/>
                  <a:pt x="51419" y="6509"/>
                  <a:pt x="51419" y="14537"/>
                </a:cubicBezTo>
                <a:cubicBezTo>
                  <a:pt x="51419" y="22566"/>
                  <a:pt x="57928" y="29075"/>
                  <a:pt x="65956" y="29075"/>
                </a:cubicBezTo>
                <a:close/>
                <a:moveTo>
                  <a:pt x="14537" y="29075"/>
                </a:moveTo>
                <a:cubicBezTo>
                  <a:pt x="22566" y="29075"/>
                  <a:pt x="29074" y="22566"/>
                  <a:pt x="29074" y="14537"/>
                </a:cubicBezTo>
                <a:cubicBezTo>
                  <a:pt x="29074" y="6509"/>
                  <a:pt x="22566" y="0"/>
                  <a:pt x="14537" y="0"/>
                </a:cubicBezTo>
                <a:cubicBezTo>
                  <a:pt x="6509" y="0"/>
                  <a:pt x="0" y="6509"/>
                  <a:pt x="0" y="14537"/>
                </a:cubicBezTo>
                <a:cubicBezTo>
                  <a:pt x="0" y="22566"/>
                  <a:pt x="6509" y="29075"/>
                  <a:pt x="14537" y="29075"/>
                </a:cubicBezTo>
                <a:close/>
                <a:moveTo>
                  <a:pt x="785817" y="81571"/>
                </a:moveTo>
                <a:cubicBezTo>
                  <a:pt x="793845" y="81571"/>
                  <a:pt x="800354" y="75062"/>
                  <a:pt x="800354" y="67034"/>
                </a:cubicBezTo>
                <a:cubicBezTo>
                  <a:pt x="800354" y="59005"/>
                  <a:pt x="793845" y="52497"/>
                  <a:pt x="785817" y="52497"/>
                </a:cubicBezTo>
                <a:cubicBezTo>
                  <a:pt x="777788" y="52497"/>
                  <a:pt x="771280" y="59005"/>
                  <a:pt x="771280" y="67034"/>
                </a:cubicBezTo>
                <a:cubicBezTo>
                  <a:pt x="771280" y="75062"/>
                  <a:pt x="777788" y="81571"/>
                  <a:pt x="785817" y="81571"/>
                </a:cubicBezTo>
                <a:close/>
                <a:moveTo>
                  <a:pt x="734401" y="81571"/>
                </a:moveTo>
                <a:cubicBezTo>
                  <a:pt x="742430" y="81571"/>
                  <a:pt x="748938" y="75062"/>
                  <a:pt x="748938" y="67034"/>
                </a:cubicBezTo>
                <a:cubicBezTo>
                  <a:pt x="748938" y="59005"/>
                  <a:pt x="742430" y="52497"/>
                  <a:pt x="734401" y="52497"/>
                </a:cubicBezTo>
                <a:cubicBezTo>
                  <a:pt x="726373" y="52497"/>
                  <a:pt x="719864" y="59005"/>
                  <a:pt x="719864" y="67034"/>
                </a:cubicBezTo>
                <a:cubicBezTo>
                  <a:pt x="719864" y="75062"/>
                  <a:pt x="726373" y="81571"/>
                  <a:pt x="734401" y="81571"/>
                </a:cubicBezTo>
                <a:close/>
                <a:moveTo>
                  <a:pt x="682983" y="81571"/>
                </a:moveTo>
                <a:cubicBezTo>
                  <a:pt x="691012" y="81571"/>
                  <a:pt x="697521" y="75062"/>
                  <a:pt x="697521" y="67034"/>
                </a:cubicBezTo>
                <a:cubicBezTo>
                  <a:pt x="697521" y="59005"/>
                  <a:pt x="691012" y="52497"/>
                  <a:pt x="682983" y="52497"/>
                </a:cubicBezTo>
                <a:cubicBezTo>
                  <a:pt x="674955" y="52497"/>
                  <a:pt x="668446" y="59005"/>
                  <a:pt x="668446" y="67034"/>
                </a:cubicBezTo>
                <a:cubicBezTo>
                  <a:pt x="668446" y="75062"/>
                  <a:pt x="674955" y="81571"/>
                  <a:pt x="682983" y="81571"/>
                </a:cubicBezTo>
                <a:close/>
                <a:moveTo>
                  <a:pt x="631565" y="81571"/>
                </a:moveTo>
                <a:cubicBezTo>
                  <a:pt x="639593" y="81571"/>
                  <a:pt x="646102" y="75062"/>
                  <a:pt x="646102" y="67034"/>
                </a:cubicBezTo>
                <a:cubicBezTo>
                  <a:pt x="646102" y="59005"/>
                  <a:pt x="639593" y="52497"/>
                  <a:pt x="631565" y="52497"/>
                </a:cubicBezTo>
                <a:cubicBezTo>
                  <a:pt x="623536" y="52497"/>
                  <a:pt x="617027" y="59005"/>
                  <a:pt x="617027" y="67034"/>
                </a:cubicBezTo>
                <a:cubicBezTo>
                  <a:pt x="617027" y="75062"/>
                  <a:pt x="623536" y="81571"/>
                  <a:pt x="631565" y="81571"/>
                </a:cubicBezTo>
                <a:close/>
                <a:moveTo>
                  <a:pt x="580146" y="81571"/>
                </a:moveTo>
                <a:cubicBezTo>
                  <a:pt x="588174" y="81571"/>
                  <a:pt x="594683" y="75062"/>
                  <a:pt x="594683" y="67034"/>
                </a:cubicBezTo>
                <a:cubicBezTo>
                  <a:pt x="594683" y="59005"/>
                  <a:pt x="588174" y="52497"/>
                  <a:pt x="580146" y="52497"/>
                </a:cubicBezTo>
                <a:cubicBezTo>
                  <a:pt x="572117" y="52497"/>
                  <a:pt x="565608" y="59005"/>
                  <a:pt x="565608" y="67034"/>
                </a:cubicBezTo>
                <a:cubicBezTo>
                  <a:pt x="565608" y="75062"/>
                  <a:pt x="572117" y="81571"/>
                  <a:pt x="580146" y="81571"/>
                </a:cubicBezTo>
                <a:close/>
                <a:moveTo>
                  <a:pt x="528726" y="81571"/>
                </a:moveTo>
                <a:cubicBezTo>
                  <a:pt x="536754" y="81571"/>
                  <a:pt x="543263" y="75062"/>
                  <a:pt x="543263" y="67034"/>
                </a:cubicBezTo>
                <a:cubicBezTo>
                  <a:pt x="543263" y="59005"/>
                  <a:pt x="536754" y="52497"/>
                  <a:pt x="528726" y="52497"/>
                </a:cubicBezTo>
                <a:cubicBezTo>
                  <a:pt x="520697" y="52497"/>
                  <a:pt x="514189" y="59005"/>
                  <a:pt x="514189" y="67034"/>
                </a:cubicBezTo>
                <a:cubicBezTo>
                  <a:pt x="514189" y="75062"/>
                  <a:pt x="520697" y="81571"/>
                  <a:pt x="528726" y="81571"/>
                </a:cubicBezTo>
                <a:close/>
                <a:moveTo>
                  <a:pt x="477307" y="81571"/>
                </a:moveTo>
                <a:cubicBezTo>
                  <a:pt x="485335" y="81571"/>
                  <a:pt x="491844" y="75062"/>
                  <a:pt x="491844" y="67034"/>
                </a:cubicBezTo>
                <a:cubicBezTo>
                  <a:pt x="491844" y="59005"/>
                  <a:pt x="485335" y="52497"/>
                  <a:pt x="477307" y="52497"/>
                </a:cubicBezTo>
                <a:cubicBezTo>
                  <a:pt x="469278" y="52497"/>
                  <a:pt x="462770" y="59005"/>
                  <a:pt x="462770" y="67034"/>
                </a:cubicBezTo>
                <a:cubicBezTo>
                  <a:pt x="462770" y="75062"/>
                  <a:pt x="469278" y="81571"/>
                  <a:pt x="477307" y="81571"/>
                </a:cubicBezTo>
                <a:close/>
                <a:moveTo>
                  <a:pt x="425888" y="81571"/>
                </a:moveTo>
                <a:cubicBezTo>
                  <a:pt x="433917" y="81571"/>
                  <a:pt x="440425" y="75062"/>
                  <a:pt x="440425" y="67034"/>
                </a:cubicBezTo>
                <a:cubicBezTo>
                  <a:pt x="440425" y="59005"/>
                  <a:pt x="433917" y="52497"/>
                  <a:pt x="425888" y="52497"/>
                </a:cubicBezTo>
                <a:cubicBezTo>
                  <a:pt x="417860" y="52497"/>
                  <a:pt x="411351" y="59005"/>
                  <a:pt x="411351" y="67034"/>
                </a:cubicBezTo>
                <a:cubicBezTo>
                  <a:pt x="411351" y="75062"/>
                  <a:pt x="417860" y="81571"/>
                  <a:pt x="425888" y="81571"/>
                </a:cubicBezTo>
                <a:close/>
                <a:moveTo>
                  <a:pt x="374469" y="81571"/>
                </a:moveTo>
                <a:cubicBezTo>
                  <a:pt x="382498" y="81571"/>
                  <a:pt x="389006" y="75062"/>
                  <a:pt x="389006" y="67034"/>
                </a:cubicBezTo>
                <a:cubicBezTo>
                  <a:pt x="389006" y="59005"/>
                  <a:pt x="382498" y="52497"/>
                  <a:pt x="374469" y="52497"/>
                </a:cubicBezTo>
                <a:cubicBezTo>
                  <a:pt x="366441" y="52497"/>
                  <a:pt x="359932" y="59005"/>
                  <a:pt x="359932" y="67034"/>
                </a:cubicBezTo>
                <a:cubicBezTo>
                  <a:pt x="359932" y="75062"/>
                  <a:pt x="366441" y="81571"/>
                  <a:pt x="374469" y="81571"/>
                </a:cubicBezTo>
                <a:close/>
                <a:moveTo>
                  <a:pt x="323051" y="81571"/>
                </a:moveTo>
                <a:cubicBezTo>
                  <a:pt x="331080" y="81571"/>
                  <a:pt x="337589" y="75062"/>
                  <a:pt x="337589" y="67034"/>
                </a:cubicBezTo>
                <a:cubicBezTo>
                  <a:pt x="337589" y="59005"/>
                  <a:pt x="331080" y="52497"/>
                  <a:pt x="323051" y="52497"/>
                </a:cubicBezTo>
                <a:cubicBezTo>
                  <a:pt x="315023" y="52497"/>
                  <a:pt x="308514" y="59005"/>
                  <a:pt x="308514" y="67034"/>
                </a:cubicBezTo>
                <a:cubicBezTo>
                  <a:pt x="308514" y="75062"/>
                  <a:pt x="315023" y="81571"/>
                  <a:pt x="323051" y="81571"/>
                </a:cubicBezTo>
                <a:close/>
                <a:moveTo>
                  <a:pt x="271633" y="81571"/>
                </a:moveTo>
                <a:cubicBezTo>
                  <a:pt x="279661" y="81571"/>
                  <a:pt x="286170" y="75062"/>
                  <a:pt x="286170" y="67034"/>
                </a:cubicBezTo>
                <a:cubicBezTo>
                  <a:pt x="286170" y="59005"/>
                  <a:pt x="279661" y="52497"/>
                  <a:pt x="271633" y="52497"/>
                </a:cubicBezTo>
                <a:cubicBezTo>
                  <a:pt x="263604" y="52497"/>
                  <a:pt x="257095" y="59005"/>
                  <a:pt x="257095" y="67034"/>
                </a:cubicBezTo>
                <a:cubicBezTo>
                  <a:pt x="257095" y="75062"/>
                  <a:pt x="263604" y="81571"/>
                  <a:pt x="271633" y="81571"/>
                </a:cubicBezTo>
                <a:close/>
                <a:moveTo>
                  <a:pt x="220214" y="81571"/>
                </a:moveTo>
                <a:cubicBezTo>
                  <a:pt x="228242" y="81571"/>
                  <a:pt x="234751" y="75062"/>
                  <a:pt x="234751" y="67034"/>
                </a:cubicBezTo>
                <a:cubicBezTo>
                  <a:pt x="234751" y="59005"/>
                  <a:pt x="228242" y="52497"/>
                  <a:pt x="220214" y="52497"/>
                </a:cubicBezTo>
                <a:cubicBezTo>
                  <a:pt x="212185" y="52497"/>
                  <a:pt x="205676" y="59005"/>
                  <a:pt x="205676" y="67034"/>
                </a:cubicBezTo>
                <a:cubicBezTo>
                  <a:pt x="205676" y="75062"/>
                  <a:pt x="212185" y="81571"/>
                  <a:pt x="220214" y="81571"/>
                </a:cubicBezTo>
                <a:close/>
                <a:moveTo>
                  <a:pt x="168794" y="81571"/>
                </a:moveTo>
                <a:cubicBezTo>
                  <a:pt x="176822" y="81571"/>
                  <a:pt x="183331" y="75062"/>
                  <a:pt x="183331" y="67034"/>
                </a:cubicBezTo>
                <a:cubicBezTo>
                  <a:pt x="183331" y="59005"/>
                  <a:pt x="176822" y="52497"/>
                  <a:pt x="168794" y="52497"/>
                </a:cubicBezTo>
                <a:cubicBezTo>
                  <a:pt x="160765" y="52497"/>
                  <a:pt x="154257" y="59005"/>
                  <a:pt x="154257" y="67034"/>
                </a:cubicBezTo>
                <a:cubicBezTo>
                  <a:pt x="154257" y="75062"/>
                  <a:pt x="160765" y="81571"/>
                  <a:pt x="168794" y="81571"/>
                </a:cubicBezTo>
                <a:close/>
                <a:moveTo>
                  <a:pt x="117375" y="81571"/>
                </a:moveTo>
                <a:cubicBezTo>
                  <a:pt x="125404" y="81571"/>
                  <a:pt x="131912" y="75062"/>
                  <a:pt x="131912" y="67034"/>
                </a:cubicBezTo>
                <a:cubicBezTo>
                  <a:pt x="131912" y="59005"/>
                  <a:pt x="125404" y="52497"/>
                  <a:pt x="117375" y="52497"/>
                </a:cubicBezTo>
                <a:cubicBezTo>
                  <a:pt x="109346" y="52497"/>
                  <a:pt x="102838" y="59005"/>
                  <a:pt x="102838" y="67034"/>
                </a:cubicBezTo>
                <a:cubicBezTo>
                  <a:pt x="102838" y="75062"/>
                  <a:pt x="109346" y="81571"/>
                  <a:pt x="117375" y="81571"/>
                </a:cubicBezTo>
                <a:close/>
                <a:moveTo>
                  <a:pt x="65956" y="81571"/>
                </a:moveTo>
                <a:cubicBezTo>
                  <a:pt x="73985" y="81571"/>
                  <a:pt x="80493" y="75062"/>
                  <a:pt x="80493" y="67034"/>
                </a:cubicBezTo>
                <a:cubicBezTo>
                  <a:pt x="80493" y="59005"/>
                  <a:pt x="73985" y="52497"/>
                  <a:pt x="65956" y="52497"/>
                </a:cubicBezTo>
                <a:cubicBezTo>
                  <a:pt x="57928" y="52497"/>
                  <a:pt x="51419" y="59005"/>
                  <a:pt x="51419" y="67034"/>
                </a:cubicBezTo>
                <a:cubicBezTo>
                  <a:pt x="51419" y="75062"/>
                  <a:pt x="57928" y="81571"/>
                  <a:pt x="65956" y="81571"/>
                </a:cubicBezTo>
                <a:close/>
                <a:moveTo>
                  <a:pt x="14537" y="81571"/>
                </a:moveTo>
                <a:cubicBezTo>
                  <a:pt x="22566" y="81571"/>
                  <a:pt x="29074" y="75062"/>
                  <a:pt x="29074" y="67034"/>
                </a:cubicBezTo>
                <a:cubicBezTo>
                  <a:pt x="29074" y="59005"/>
                  <a:pt x="22566" y="52497"/>
                  <a:pt x="14537" y="52497"/>
                </a:cubicBezTo>
                <a:cubicBezTo>
                  <a:pt x="6509" y="52497"/>
                  <a:pt x="0" y="59005"/>
                  <a:pt x="0" y="67034"/>
                </a:cubicBezTo>
                <a:cubicBezTo>
                  <a:pt x="0" y="75062"/>
                  <a:pt x="6509" y="81571"/>
                  <a:pt x="14537" y="81571"/>
                </a:cubicBezTo>
                <a:close/>
                <a:moveTo>
                  <a:pt x="785817" y="136085"/>
                </a:moveTo>
                <a:cubicBezTo>
                  <a:pt x="793845" y="136085"/>
                  <a:pt x="800354" y="129576"/>
                  <a:pt x="800354" y="121547"/>
                </a:cubicBezTo>
                <a:cubicBezTo>
                  <a:pt x="800354" y="113519"/>
                  <a:pt x="793845" y="107010"/>
                  <a:pt x="785817" y="107010"/>
                </a:cubicBezTo>
                <a:cubicBezTo>
                  <a:pt x="777788" y="107010"/>
                  <a:pt x="771280" y="113519"/>
                  <a:pt x="771280" y="121547"/>
                </a:cubicBezTo>
                <a:cubicBezTo>
                  <a:pt x="771280" y="129576"/>
                  <a:pt x="777788" y="136085"/>
                  <a:pt x="785817" y="136085"/>
                </a:cubicBezTo>
                <a:close/>
                <a:moveTo>
                  <a:pt x="734401" y="136085"/>
                </a:moveTo>
                <a:cubicBezTo>
                  <a:pt x="742430" y="136085"/>
                  <a:pt x="748938" y="129576"/>
                  <a:pt x="748938" y="121547"/>
                </a:cubicBezTo>
                <a:cubicBezTo>
                  <a:pt x="748938" y="113519"/>
                  <a:pt x="742430" y="107010"/>
                  <a:pt x="734401" y="107010"/>
                </a:cubicBezTo>
                <a:cubicBezTo>
                  <a:pt x="726373" y="107010"/>
                  <a:pt x="719864" y="113519"/>
                  <a:pt x="719864" y="121547"/>
                </a:cubicBezTo>
                <a:cubicBezTo>
                  <a:pt x="719864" y="129576"/>
                  <a:pt x="726373" y="136085"/>
                  <a:pt x="734401" y="136085"/>
                </a:cubicBezTo>
                <a:close/>
                <a:moveTo>
                  <a:pt x="682983" y="136085"/>
                </a:moveTo>
                <a:cubicBezTo>
                  <a:pt x="691012" y="136085"/>
                  <a:pt x="697521" y="129576"/>
                  <a:pt x="697521" y="121547"/>
                </a:cubicBezTo>
                <a:cubicBezTo>
                  <a:pt x="697521" y="113519"/>
                  <a:pt x="691012" y="107010"/>
                  <a:pt x="682983" y="107010"/>
                </a:cubicBezTo>
                <a:cubicBezTo>
                  <a:pt x="674955" y="107010"/>
                  <a:pt x="668446" y="113519"/>
                  <a:pt x="668446" y="121547"/>
                </a:cubicBezTo>
                <a:cubicBezTo>
                  <a:pt x="668446" y="129576"/>
                  <a:pt x="674955" y="136085"/>
                  <a:pt x="682983" y="136085"/>
                </a:cubicBezTo>
                <a:close/>
                <a:moveTo>
                  <a:pt x="631565" y="136085"/>
                </a:moveTo>
                <a:cubicBezTo>
                  <a:pt x="639593" y="136085"/>
                  <a:pt x="646102" y="129576"/>
                  <a:pt x="646102" y="121547"/>
                </a:cubicBezTo>
                <a:cubicBezTo>
                  <a:pt x="646102" y="113519"/>
                  <a:pt x="639593" y="107010"/>
                  <a:pt x="631565" y="107010"/>
                </a:cubicBezTo>
                <a:cubicBezTo>
                  <a:pt x="623536" y="107010"/>
                  <a:pt x="617027" y="113519"/>
                  <a:pt x="617027" y="121547"/>
                </a:cubicBezTo>
                <a:cubicBezTo>
                  <a:pt x="617027" y="129576"/>
                  <a:pt x="623536" y="136085"/>
                  <a:pt x="631565" y="136085"/>
                </a:cubicBezTo>
                <a:close/>
                <a:moveTo>
                  <a:pt x="580146" y="136085"/>
                </a:moveTo>
                <a:cubicBezTo>
                  <a:pt x="588174" y="136085"/>
                  <a:pt x="594683" y="129576"/>
                  <a:pt x="594683" y="121547"/>
                </a:cubicBezTo>
                <a:cubicBezTo>
                  <a:pt x="594683" y="113519"/>
                  <a:pt x="588174" y="107010"/>
                  <a:pt x="580146" y="107010"/>
                </a:cubicBezTo>
                <a:cubicBezTo>
                  <a:pt x="572117" y="107010"/>
                  <a:pt x="565608" y="113519"/>
                  <a:pt x="565608" y="121547"/>
                </a:cubicBezTo>
                <a:cubicBezTo>
                  <a:pt x="565608" y="129576"/>
                  <a:pt x="572117" y="136085"/>
                  <a:pt x="580146" y="136085"/>
                </a:cubicBezTo>
                <a:close/>
                <a:moveTo>
                  <a:pt x="528726" y="136085"/>
                </a:moveTo>
                <a:cubicBezTo>
                  <a:pt x="536754" y="136085"/>
                  <a:pt x="543263" y="129576"/>
                  <a:pt x="543263" y="121547"/>
                </a:cubicBezTo>
                <a:cubicBezTo>
                  <a:pt x="543263" y="113519"/>
                  <a:pt x="536754" y="107010"/>
                  <a:pt x="528726" y="107010"/>
                </a:cubicBezTo>
                <a:cubicBezTo>
                  <a:pt x="520697" y="107010"/>
                  <a:pt x="514189" y="113519"/>
                  <a:pt x="514189" y="121547"/>
                </a:cubicBezTo>
                <a:cubicBezTo>
                  <a:pt x="514189" y="129576"/>
                  <a:pt x="520697" y="136085"/>
                  <a:pt x="528726" y="136085"/>
                </a:cubicBezTo>
                <a:close/>
                <a:moveTo>
                  <a:pt x="477307" y="136085"/>
                </a:moveTo>
                <a:cubicBezTo>
                  <a:pt x="485335" y="136085"/>
                  <a:pt x="491844" y="129576"/>
                  <a:pt x="491844" y="121547"/>
                </a:cubicBezTo>
                <a:cubicBezTo>
                  <a:pt x="491844" y="113519"/>
                  <a:pt x="485335" y="107010"/>
                  <a:pt x="477307" y="107010"/>
                </a:cubicBezTo>
                <a:cubicBezTo>
                  <a:pt x="469278" y="107010"/>
                  <a:pt x="462770" y="113519"/>
                  <a:pt x="462770" y="121547"/>
                </a:cubicBezTo>
                <a:cubicBezTo>
                  <a:pt x="462770" y="129576"/>
                  <a:pt x="469278" y="136085"/>
                  <a:pt x="477307" y="136085"/>
                </a:cubicBezTo>
                <a:close/>
                <a:moveTo>
                  <a:pt x="425888" y="136085"/>
                </a:moveTo>
                <a:cubicBezTo>
                  <a:pt x="433917" y="136085"/>
                  <a:pt x="440425" y="129576"/>
                  <a:pt x="440425" y="121547"/>
                </a:cubicBezTo>
                <a:cubicBezTo>
                  <a:pt x="440425" y="113519"/>
                  <a:pt x="433917" y="107010"/>
                  <a:pt x="425888" y="107010"/>
                </a:cubicBezTo>
                <a:cubicBezTo>
                  <a:pt x="417860" y="107010"/>
                  <a:pt x="411351" y="113519"/>
                  <a:pt x="411351" y="121547"/>
                </a:cubicBezTo>
                <a:cubicBezTo>
                  <a:pt x="411351" y="129576"/>
                  <a:pt x="417860" y="136085"/>
                  <a:pt x="425888" y="136085"/>
                </a:cubicBezTo>
                <a:close/>
                <a:moveTo>
                  <a:pt x="374469" y="136085"/>
                </a:moveTo>
                <a:cubicBezTo>
                  <a:pt x="382498" y="136085"/>
                  <a:pt x="389006" y="129576"/>
                  <a:pt x="389006" y="121547"/>
                </a:cubicBezTo>
                <a:cubicBezTo>
                  <a:pt x="389006" y="113519"/>
                  <a:pt x="382498" y="107010"/>
                  <a:pt x="374469" y="107010"/>
                </a:cubicBezTo>
                <a:cubicBezTo>
                  <a:pt x="366441" y="107010"/>
                  <a:pt x="359932" y="113519"/>
                  <a:pt x="359932" y="121547"/>
                </a:cubicBezTo>
                <a:cubicBezTo>
                  <a:pt x="359932" y="129576"/>
                  <a:pt x="366441" y="136085"/>
                  <a:pt x="374469" y="136085"/>
                </a:cubicBezTo>
                <a:close/>
                <a:moveTo>
                  <a:pt x="323051" y="136085"/>
                </a:moveTo>
                <a:cubicBezTo>
                  <a:pt x="331080" y="136085"/>
                  <a:pt x="337589" y="129576"/>
                  <a:pt x="337589" y="121547"/>
                </a:cubicBezTo>
                <a:cubicBezTo>
                  <a:pt x="337589" y="113519"/>
                  <a:pt x="331080" y="107010"/>
                  <a:pt x="323051" y="107010"/>
                </a:cubicBezTo>
                <a:cubicBezTo>
                  <a:pt x="315023" y="107010"/>
                  <a:pt x="308514" y="113519"/>
                  <a:pt x="308514" y="121547"/>
                </a:cubicBezTo>
                <a:cubicBezTo>
                  <a:pt x="308514" y="129576"/>
                  <a:pt x="315023" y="136085"/>
                  <a:pt x="323051" y="136085"/>
                </a:cubicBezTo>
                <a:close/>
                <a:moveTo>
                  <a:pt x="271633" y="136085"/>
                </a:moveTo>
                <a:cubicBezTo>
                  <a:pt x="279661" y="136085"/>
                  <a:pt x="286170" y="129576"/>
                  <a:pt x="286170" y="121547"/>
                </a:cubicBezTo>
                <a:cubicBezTo>
                  <a:pt x="286170" y="113519"/>
                  <a:pt x="279661" y="107010"/>
                  <a:pt x="271633" y="107010"/>
                </a:cubicBezTo>
                <a:cubicBezTo>
                  <a:pt x="263604" y="107010"/>
                  <a:pt x="257095" y="113519"/>
                  <a:pt x="257095" y="121547"/>
                </a:cubicBezTo>
                <a:cubicBezTo>
                  <a:pt x="257095" y="129576"/>
                  <a:pt x="263604" y="136085"/>
                  <a:pt x="271633" y="136085"/>
                </a:cubicBezTo>
                <a:close/>
                <a:moveTo>
                  <a:pt x="220214" y="136085"/>
                </a:moveTo>
                <a:cubicBezTo>
                  <a:pt x="228242" y="136085"/>
                  <a:pt x="234751" y="129576"/>
                  <a:pt x="234751" y="121547"/>
                </a:cubicBezTo>
                <a:cubicBezTo>
                  <a:pt x="234751" y="113519"/>
                  <a:pt x="228242" y="107010"/>
                  <a:pt x="220214" y="107010"/>
                </a:cubicBezTo>
                <a:cubicBezTo>
                  <a:pt x="212185" y="107010"/>
                  <a:pt x="205676" y="113519"/>
                  <a:pt x="205676" y="121547"/>
                </a:cubicBezTo>
                <a:cubicBezTo>
                  <a:pt x="205676" y="129576"/>
                  <a:pt x="212185" y="136085"/>
                  <a:pt x="220214" y="136085"/>
                </a:cubicBezTo>
                <a:close/>
                <a:moveTo>
                  <a:pt x="168794" y="136085"/>
                </a:moveTo>
                <a:cubicBezTo>
                  <a:pt x="176822" y="136085"/>
                  <a:pt x="183331" y="129576"/>
                  <a:pt x="183331" y="121547"/>
                </a:cubicBezTo>
                <a:cubicBezTo>
                  <a:pt x="183331" y="113519"/>
                  <a:pt x="176822" y="107010"/>
                  <a:pt x="168794" y="107010"/>
                </a:cubicBezTo>
                <a:cubicBezTo>
                  <a:pt x="160765" y="107010"/>
                  <a:pt x="154257" y="113519"/>
                  <a:pt x="154257" y="121547"/>
                </a:cubicBezTo>
                <a:cubicBezTo>
                  <a:pt x="154257" y="129576"/>
                  <a:pt x="160765" y="136085"/>
                  <a:pt x="168794" y="136085"/>
                </a:cubicBezTo>
                <a:close/>
                <a:moveTo>
                  <a:pt x="117375" y="136085"/>
                </a:moveTo>
                <a:cubicBezTo>
                  <a:pt x="125404" y="136085"/>
                  <a:pt x="131912" y="129576"/>
                  <a:pt x="131912" y="121547"/>
                </a:cubicBezTo>
                <a:cubicBezTo>
                  <a:pt x="131912" y="113519"/>
                  <a:pt x="125404" y="107010"/>
                  <a:pt x="117375" y="107010"/>
                </a:cubicBezTo>
                <a:cubicBezTo>
                  <a:pt x="109346" y="107010"/>
                  <a:pt x="102838" y="113519"/>
                  <a:pt x="102838" y="121547"/>
                </a:cubicBezTo>
                <a:cubicBezTo>
                  <a:pt x="102838" y="129576"/>
                  <a:pt x="109346" y="136085"/>
                  <a:pt x="117375" y="136085"/>
                </a:cubicBezTo>
                <a:close/>
                <a:moveTo>
                  <a:pt x="65956" y="136085"/>
                </a:moveTo>
                <a:cubicBezTo>
                  <a:pt x="73985" y="136085"/>
                  <a:pt x="80493" y="129576"/>
                  <a:pt x="80493" y="121547"/>
                </a:cubicBezTo>
                <a:cubicBezTo>
                  <a:pt x="80493" y="113519"/>
                  <a:pt x="73985" y="107010"/>
                  <a:pt x="65956" y="107010"/>
                </a:cubicBezTo>
                <a:cubicBezTo>
                  <a:pt x="57928" y="107010"/>
                  <a:pt x="51419" y="113519"/>
                  <a:pt x="51419" y="121547"/>
                </a:cubicBezTo>
                <a:cubicBezTo>
                  <a:pt x="51419" y="129576"/>
                  <a:pt x="57928" y="136085"/>
                  <a:pt x="65956" y="136085"/>
                </a:cubicBezTo>
                <a:close/>
                <a:moveTo>
                  <a:pt x="14537" y="136085"/>
                </a:moveTo>
                <a:cubicBezTo>
                  <a:pt x="22566" y="136085"/>
                  <a:pt x="29074" y="129576"/>
                  <a:pt x="29074" y="121547"/>
                </a:cubicBezTo>
                <a:cubicBezTo>
                  <a:pt x="29074" y="113519"/>
                  <a:pt x="22566" y="107010"/>
                  <a:pt x="14537" y="107010"/>
                </a:cubicBezTo>
                <a:cubicBezTo>
                  <a:pt x="6509" y="107010"/>
                  <a:pt x="0" y="113519"/>
                  <a:pt x="0" y="121547"/>
                </a:cubicBezTo>
                <a:cubicBezTo>
                  <a:pt x="0" y="129576"/>
                  <a:pt x="6509" y="136085"/>
                  <a:pt x="14537" y="136085"/>
                </a:cubicBezTo>
                <a:close/>
                <a:moveTo>
                  <a:pt x="785817" y="186562"/>
                </a:moveTo>
                <a:cubicBezTo>
                  <a:pt x="793845" y="186562"/>
                  <a:pt x="800354" y="180053"/>
                  <a:pt x="800354" y="172025"/>
                </a:cubicBezTo>
                <a:cubicBezTo>
                  <a:pt x="800354" y="163996"/>
                  <a:pt x="793845" y="157488"/>
                  <a:pt x="785817" y="157488"/>
                </a:cubicBezTo>
                <a:cubicBezTo>
                  <a:pt x="777788" y="157488"/>
                  <a:pt x="771280" y="163996"/>
                  <a:pt x="771280" y="172025"/>
                </a:cubicBezTo>
                <a:cubicBezTo>
                  <a:pt x="771280" y="180053"/>
                  <a:pt x="777788" y="186562"/>
                  <a:pt x="785817" y="186562"/>
                </a:cubicBezTo>
                <a:close/>
                <a:moveTo>
                  <a:pt x="734401" y="186562"/>
                </a:moveTo>
                <a:cubicBezTo>
                  <a:pt x="742430" y="186562"/>
                  <a:pt x="748938" y="180053"/>
                  <a:pt x="748938" y="172025"/>
                </a:cubicBezTo>
                <a:cubicBezTo>
                  <a:pt x="748938" y="163996"/>
                  <a:pt x="742430" y="157488"/>
                  <a:pt x="734401" y="157488"/>
                </a:cubicBezTo>
                <a:cubicBezTo>
                  <a:pt x="726373" y="157488"/>
                  <a:pt x="719864" y="163996"/>
                  <a:pt x="719864" y="172025"/>
                </a:cubicBezTo>
                <a:cubicBezTo>
                  <a:pt x="719864" y="180053"/>
                  <a:pt x="726373" y="186562"/>
                  <a:pt x="734401" y="186562"/>
                </a:cubicBezTo>
                <a:close/>
                <a:moveTo>
                  <a:pt x="682983" y="186562"/>
                </a:moveTo>
                <a:cubicBezTo>
                  <a:pt x="691012" y="186562"/>
                  <a:pt x="697521" y="180053"/>
                  <a:pt x="697521" y="172025"/>
                </a:cubicBezTo>
                <a:cubicBezTo>
                  <a:pt x="697521" y="163996"/>
                  <a:pt x="691012" y="157488"/>
                  <a:pt x="682983" y="157488"/>
                </a:cubicBezTo>
                <a:cubicBezTo>
                  <a:pt x="674955" y="157488"/>
                  <a:pt x="668446" y="163996"/>
                  <a:pt x="668446" y="172025"/>
                </a:cubicBezTo>
                <a:cubicBezTo>
                  <a:pt x="668446" y="180053"/>
                  <a:pt x="674955" y="186562"/>
                  <a:pt x="682983" y="186562"/>
                </a:cubicBezTo>
                <a:close/>
                <a:moveTo>
                  <a:pt x="631565" y="186562"/>
                </a:moveTo>
                <a:cubicBezTo>
                  <a:pt x="639593" y="186562"/>
                  <a:pt x="646102" y="180053"/>
                  <a:pt x="646102" y="172025"/>
                </a:cubicBezTo>
                <a:cubicBezTo>
                  <a:pt x="646102" y="163996"/>
                  <a:pt x="639593" y="157488"/>
                  <a:pt x="631565" y="157488"/>
                </a:cubicBezTo>
                <a:cubicBezTo>
                  <a:pt x="623536" y="157488"/>
                  <a:pt x="617027" y="163996"/>
                  <a:pt x="617027" y="172025"/>
                </a:cubicBezTo>
                <a:cubicBezTo>
                  <a:pt x="617027" y="180053"/>
                  <a:pt x="623536" y="186562"/>
                  <a:pt x="631565" y="186562"/>
                </a:cubicBezTo>
                <a:close/>
                <a:moveTo>
                  <a:pt x="580146" y="186562"/>
                </a:moveTo>
                <a:cubicBezTo>
                  <a:pt x="588174" y="186562"/>
                  <a:pt x="594683" y="180053"/>
                  <a:pt x="594683" y="172025"/>
                </a:cubicBezTo>
                <a:cubicBezTo>
                  <a:pt x="594683" y="163996"/>
                  <a:pt x="588174" y="157488"/>
                  <a:pt x="580146" y="157488"/>
                </a:cubicBezTo>
                <a:cubicBezTo>
                  <a:pt x="572117" y="157488"/>
                  <a:pt x="565608" y="163996"/>
                  <a:pt x="565608" y="172025"/>
                </a:cubicBezTo>
                <a:cubicBezTo>
                  <a:pt x="565608" y="180053"/>
                  <a:pt x="572117" y="186562"/>
                  <a:pt x="580146" y="186562"/>
                </a:cubicBezTo>
                <a:close/>
                <a:moveTo>
                  <a:pt x="528726" y="186562"/>
                </a:moveTo>
                <a:cubicBezTo>
                  <a:pt x="536754" y="186562"/>
                  <a:pt x="543263" y="180053"/>
                  <a:pt x="543263" y="172025"/>
                </a:cubicBezTo>
                <a:cubicBezTo>
                  <a:pt x="543263" y="163996"/>
                  <a:pt x="536754" y="157488"/>
                  <a:pt x="528726" y="157488"/>
                </a:cubicBezTo>
                <a:cubicBezTo>
                  <a:pt x="520697" y="157488"/>
                  <a:pt x="514189" y="163996"/>
                  <a:pt x="514189" y="172025"/>
                </a:cubicBezTo>
                <a:cubicBezTo>
                  <a:pt x="514189" y="180053"/>
                  <a:pt x="520697" y="186562"/>
                  <a:pt x="528726" y="186562"/>
                </a:cubicBezTo>
                <a:close/>
                <a:moveTo>
                  <a:pt x="477307" y="186562"/>
                </a:moveTo>
                <a:cubicBezTo>
                  <a:pt x="485335" y="186562"/>
                  <a:pt x="491844" y="180053"/>
                  <a:pt x="491844" y="172025"/>
                </a:cubicBezTo>
                <a:cubicBezTo>
                  <a:pt x="491844" y="163996"/>
                  <a:pt x="485335" y="157488"/>
                  <a:pt x="477307" y="157488"/>
                </a:cubicBezTo>
                <a:cubicBezTo>
                  <a:pt x="469278" y="157488"/>
                  <a:pt x="462770" y="163996"/>
                  <a:pt x="462770" y="172025"/>
                </a:cubicBezTo>
                <a:cubicBezTo>
                  <a:pt x="462770" y="180053"/>
                  <a:pt x="469278" y="186562"/>
                  <a:pt x="477307" y="186562"/>
                </a:cubicBezTo>
                <a:close/>
                <a:moveTo>
                  <a:pt x="425888" y="186562"/>
                </a:moveTo>
                <a:cubicBezTo>
                  <a:pt x="433917" y="186562"/>
                  <a:pt x="440425" y="180053"/>
                  <a:pt x="440425" y="172025"/>
                </a:cubicBezTo>
                <a:cubicBezTo>
                  <a:pt x="440425" y="163996"/>
                  <a:pt x="433917" y="157488"/>
                  <a:pt x="425888" y="157488"/>
                </a:cubicBezTo>
                <a:cubicBezTo>
                  <a:pt x="417860" y="157488"/>
                  <a:pt x="411351" y="163996"/>
                  <a:pt x="411351" y="172025"/>
                </a:cubicBezTo>
                <a:cubicBezTo>
                  <a:pt x="411351" y="180053"/>
                  <a:pt x="417860" y="186562"/>
                  <a:pt x="425888" y="186562"/>
                </a:cubicBezTo>
                <a:close/>
                <a:moveTo>
                  <a:pt x="374469" y="186562"/>
                </a:moveTo>
                <a:cubicBezTo>
                  <a:pt x="382498" y="186562"/>
                  <a:pt x="389006" y="180053"/>
                  <a:pt x="389006" y="172025"/>
                </a:cubicBezTo>
                <a:cubicBezTo>
                  <a:pt x="389006" y="163996"/>
                  <a:pt x="382498" y="157488"/>
                  <a:pt x="374469" y="157488"/>
                </a:cubicBezTo>
                <a:cubicBezTo>
                  <a:pt x="366441" y="157488"/>
                  <a:pt x="359932" y="163996"/>
                  <a:pt x="359932" y="172025"/>
                </a:cubicBezTo>
                <a:cubicBezTo>
                  <a:pt x="359932" y="180053"/>
                  <a:pt x="366441" y="186562"/>
                  <a:pt x="374469" y="186562"/>
                </a:cubicBezTo>
                <a:close/>
                <a:moveTo>
                  <a:pt x="323051" y="186562"/>
                </a:moveTo>
                <a:cubicBezTo>
                  <a:pt x="331080" y="186562"/>
                  <a:pt x="337589" y="180053"/>
                  <a:pt x="337589" y="172025"/>
                </a:cubicBezTo>
                <a:cubicBezTo>
                  <a:pt x="337589" y="163996"/>
                  <a:pt x="331080" y="157488"/>
                  <a:pt x="323051" y="157488"/>
                </a:cubicBezTo>
                <a:cubicBezTo>
                  <a:pt x="315023" y="157488"/>
                  <a:pt x="308514" y="163996"/>
                  <a:pt x="308514" y="172025"/>
                </a:cubicBezTo>
                <a:cubicBezTo>
                  <a:pt x="308514" y="180053"/>
                  <a:pt x="315023" y="186562"/>
                  <a:pt x="323051" y="186562"/>
                </a:cubicBezTo>
                <a:close/>
                <a:moveTo>
                  <a:pt x="271633" y="186562"/>
                </a:moveTo>
                <a:cubicBezTo>
                  <a:pt x="279661" y="186562"/>
                  <a:pt x="286170" y="180053"/>
                  <a:pt x="286170" y="172025"/>
                </a:cubicBezTo>
                <a:cubicBezTo>
                  <a:pt x="286170" y="163996"/>
                  <a:pt x="279661" y="157488"/>
                  <a:pt x="271633" y="157488"/>
                </a:cubicBezTo>
                <a:cubicBezTo>
                  <a:pt x="263604" y="157488"/>
                  <a:pt x="257095" y="163996"/>
                  <a:pt x="257095" y="172025"/>
                </a:cubicBezTo>
                <a:cubicBezTo>
                  <a:pt x="257095" y="180053"/>
                  <a:pt x="263604" y="186562"/>
                  <a:pt x="271633" y="186562"/>
                </a:cubicBezTo>
                <a:close/>
                <a:moveTo>
                  <a:pt x="220214" y="186562"/>
                </a:moveTo>
                <a:cubicBezTo>
                  <a:pt x="228242" y="186562"/>
                  <a:pt x="234751" y="180053"/>
                  <a:pt x="234751" y="172025"/>
                </a:cubicBezTo>
                <a:cubicBezTo>
                  <a:pt x="234751" y="163996"/>
                  <a:pt x="228242" y="157488"/>
                  <a:pt x="220214" y="157488"/>
                </a:cubicBezTo>
                <a:cubicBezTo>
                  <a:pt x="212185" y="157488"/>
                  <a:pt x="205676" y="163996"/>
                  <a:pt x="205676" y="172025"/>
                </a:cubicBezTo>
                <a:cubicBezTo>
                  <a:pt x="205676" y="180053"/>
                  <a:pt x="212185" y="186562"/>
                  <a:pt x="220214" y="186562"/>
                </a:cubicBezTo>
                <a:close/>
                <a:moveTo>
                  <a:pt x="168794" y="186562"/>
                </a:moveTo>
                <a:cubicBezTo>
                  <a:pt x="176822" y="186562"/>
                  <a:pt x="183331" y="180053"/>
                  <a:pt x="183331" y="172025"/>
                </a:cubicBezTo>
                <a:cubicBezTo>
                  <a:pt x="183331" y="163996"/>
                  <a:pt x="176822" y="157488"/>
                  <a:pt x="168794" y="157488"/>
                </a:cubicBezTo>
                <a:cubicBezTo>
                  <a:pt x="160765" y="157488"/>
                  <a:pt x="154257" y="163996"/>
                  <a:pt x="154257" y="172025"/>
                </a:cubicBezTo>
                <a:cubicBezTo>
                  <a:pt x="154257" y="180053"/>
                  <a:pt x="160765" y="186562"/>
                  <a:pt x="168794" y="186562"/>
                </a:cubicBezTo>
                <a:close/>
                <a:moveTo>
                  <a:pt x="117375" y="186562"/>
                </a:moveTo>
                <a:cubicBezTo>
                  <a:pt x="125404" y="186562"/>
                  <a:pt x="131912" y="180053"/>
                  <a:pt x="131912" y="172025"/>
                </a:cubicBezTo>
                <a:cubicBezTo>
                  <a:pt x="131912" y="163996"/>
                  <a:pt x="125404" y="157488"/>
                  <a:pt x="117375" y="157488"/>
                </a:cubicBezTo>
                <a:cubicBezTo>
                  <a:pt x="109346" y="157488"/>
                  <a:pt x="102838" y="163996"/>
                  <a:pt x="102838" y="172025"/>
                </a:cubicBezTo>
                <a:cubicBezTo>
                  <a:pt x="102838" y="180053"/>
                  <a:pt x="109346" y="186562"/>
                  <a:pt x="117375" y="186562"/>
                </a:cubicBezTo>
                <a:close/>
                <a:moveTo>
                  <a:pt x="65956" y="186562"/>
                </a:moveTo>
                <a:cubicBezTo>
                  <a:pt x="73985" y="186562"/>
                  <a:pt x="80493" y="180053"/>
                  <a:pt x="80493" y="172025"/>
                </a:cubicBezTo>
                <a:cubicBezTo>
                  <a:pt x="80493" y="163996"/>
                  <a:pt x="73985" y="157488"/>
                  <a:pt x="65956" y="157488"/>
                </a:cubicBezTo>
                <a:cubicBezTo>
                  <a:pt x="57928" y="157488"/>
                  <a:pt x="51419" y="163996"/>
                  <a:pt x="51419" y="172025"/>
                </a:cubicBezTo>
                <a:cubicBezTo>
                  <a:pt x="51419" y="180053"/>
                  <a:pt x="57928" y="186562"/>
                  <a:pt x="65956" y="186562"/>
                </a:cubicBezTo>
                <a:close/>
                <a:moveTo>
                  <a:pt x="14537" y="186562"/>
                </a:moveTo>
                <a:cubicBezTo>
                  <a:pt x="22566" y="186562"/>
                  <a:pt x="29074" y="180053"/>
                  <a:pt x="29074" y="172025"/>
                </a:cubicBezTo>
                <a:cubicBezTo>
                  <a:pt x="29074" y="163996"/>
                  <a:pt x="22566" y="157488"/>
                  <a:pt x="14537" y="157488"/>
                </a:cubicBezTo>
                <a:cubicBezTo>
                  <a:pt x="6509" y="157488"/>
                  <a:pt x="0" y="163996"/>
                  <a:pt x="0" y="172025"/>
                </a:cubicBezTo>
                <a:cubicBezTo>
                  <a:pt x="0" y="180053"/>
                  <a:pt x="6509" y="186562"/>
                  <a:pt x="14537" y="186562"/>
                </a:cubicBezTo>
                <a:close/>
                <a:moveTo>
                  <a:pt x="785817" y="239057"/>
                </a:moveTo>
                <a:cubicBezTo>
                  <a:pt x="793845" y="239057"/>
                  <a:pt x="800354" y="232549"/>
                  <a:pt x="800354" y="224520"/>
                </a:cubicBezTo>
                <a:cubicBezTo>
                  <a:pt x="800354" y="216492"/>
                  <a:pt x="793845" y="209983"/>
                  <a:pt x="785817" y="209983"/>
                </a:cubicBezTo>
                <a:cubicBezTo>
                  <a:pt x="777788" y="209983"/>
                  <a:pt x="771280" y="216492"/>
                  <a:pt x="771280" y="224520"/>
                </a:cubicBezTo>
                <a:cubicBezTo>
                  <a:pt x="771280" y="232549"/>
                  <a:pt x="777788" y="239057"/>
                  <a:pt x="785817" y="239057"/>
                </a:cubicBezTo>
                <a:close/>
                <a:moveTo>
                  <a:pt x="734401" y="239057"/>
                </a:moveTo>
                <a:cubicBezTo>
                  <a:pt x="742430" y="239057"/>
                  <a:pt x="748938" y="232549"/>
                  <a:pt x="748938" y="224520"/>
                </a:cubicBezTo>
                <a:cubicBezTo>
                  <a:pt x="748938" y="216492"/>
                  <a:pt x="742430" y="209983"/>
                  <a:pt x="734401" y="209983"/>
                </a:cubicBezTo>
                <a:cubicBezTo>
                  <a:pt x="726373" y="209983"/>
                  <a:pt x="719864" y="216492"/>
                  <a:pt x="719864" y="224520"/>
                </a:cubicBezTo>
                <a:cubicBezTo>
                  <a:pt x="719864" y="232549"/>
                  <a:pt x="726373" y="239057"/>
                  <a:pt x="734401" y="239057"/>
                </a:cubicBezTo>
                <a:close/>
                <a:moveTo>
                  <a:pt x="682983" y="239057"/>
                </a:moveTo>
                <a:cubicBezTo>
                  <a:pt x="691012" y="239057"/>
                  <a:pt x="697521" y="232549"/>
                  <a:pt x="697521" y="224520"/>
                </a:cubicBezTo>
                <a:cubicBezTo>
                  <a:pt x="697521" y="216492"/>
                  <a:pt x="691012" y="209983"/>
                  <a:pt x="682983" y="209983"/>
                </a:cubicBezTo>
                <a:cubicBezTo>
                  <a:pt x="674955" y="209983"/>
                  <a:pt x="668446" y="216492"/>
                  <a:pt x="668446" y="224520"/>
                </a:cubicBezTo>
                <a:cubicBezTo>
                  <a:pt x="668446" y="232549"/>
                  <a:pt x="674955" y="239057"/>
                  <a:pt x="682983" y="239057"/>
                </a:cubicBezTo>
                <a:close/>
                <a:moveTo>
                  <a:pt x="631565" y="239057"/>
                </a:moveTo>
                <a:cubicBezTo>
                  <a:pt x="639593" y="239057"/>
                  <a:pt x="646102" y="232549"/>
                  <a:pt x="646102" y="224520"/>
                </a:cubicBezTo>
                <a:cubicBezTo>
                  <a:pt x="646102" y="216492"/>
                  <a:pt x="639593" y="209983"/>
                  <a:pt x="631565" y="209983"/>
                </a:cubicBezTo>
                <a:cubicBezTo>
                  <a:pt x="623536" y="209983"/>
                  <a:pt x="617027" y="216492"/>
                  <a:pt x="617027" y="224520"/>
                </a:cubicBezTo>
                <a:cubicBezTo>
                  <a:pt x="617027" y="232549"/>
                  <a:pt x="623536" y="239057"/>
                  <a:pt x="631565" y="239057"/>
                </a:cubicBezTo>
                <a:close/>
                <a:moveTo>
                  <a:pt x="580146" y="239057"/>
                </a:moveTo>
                <a:cubicBezTo>
                  <a:pt x="588174" y="239057"/>
                  <a:pt x="594683" y="232549"/>
                  <a:pt x="594683" y="224520"/>
                </a:cubicBezTo>
                <a:cubicBezTo>
                  <a:pt x="594683" y="216492"/>
                  <a:pt x="588174" y="209983"/>
                  <a:pt x="580146" y="209983"/>
                </a:cubicBezTo>
                <a:cubicBezTo>
                  <a:pt x="572117" y="209983"/>
                  <a:pt x="565608" y="216492"/>
                  <a:pt x="565608" y="224520"/>
                </a:cubicBezTo>
                <a:cubicBezTo>
                  <a:pt x="565608" y="232549"/>
                  <a:pt x="572117" y="239057"/>
                  <a:pt x="580146" y="239057"/>
                </a:cubicBezTo>
                <a:close/>
                <a:moveTo>
                  <a:pt x="528726" y="239057"/>
                </a:moveTo>
                <a:cubicBezTo>
                  <a:pt x="536754" y="239057"/>
                  <a:pt x="543263" y="232549"/>
                  <a:pt x="543263" y="224520"/>
                </a:cubicBezTo>
                <a:cubicBezTo>
                  <a:pt x="543263" y="216492"/>
                  <a:pt x="536754" y="209983"/>
                  <a:pt x="528726" y="209983"/>
                </a:cubicBezTo>
                <a:cubicBezTo>
                  <a:pt x="520697" y="209983"/>
                  <a:pt x="514189" y="216492"/>
                  <a:pt x="514189" y="224520"/>
                </a:cubicBezTo>
                <a:cubicBezTo>
                  <a:pt x="514189" y="232549"/>
                  <a:pt x="520697" y="239057"/>
                  <a:pt x="528726" y="239057"/>
                </a:cubicBezTo>
                <a:close/>
                <a:moveTo>
                  <a:pt x="477307" y="239057"/>
                </a:moveTo>
                <a:cubicBezTo>
                  <a:pt x="485335" y="239057"/>
                  <a:pt x="491844" y="232549"/>
                  <a:pt x="491844" y="224520"/>
                </a:cubicBezTo>
                <a:cubicBezTo>
                  <a:pt x="491844" y="216492"/>
                  <a:pt x="485335" y="209983"/>
                  <a:pt x="477307" y="209983"/>
                </a:cubicBezTo>
                <a:cubicBezTo>
                  <a:pt x="469278" y="209983"/>
                  <a:pt x="462770" y="216492"/>
                  <a:pt x="462770" y="224520"/>
                </a:cubicBezTo>
                <a:cubicBezTo>
                  <a:pt x="462770" y="232549"/>
                  <a:pt x="469278" y="239057"/>
                  <a:pt x="477307" y="239057"/>
                </a:cubicBezTo>
                <a:close/>
                <a:moveTo>
                  <a:pt x="425888" y="239057"/>
                </a:moveTo>
                <a:cubicBezTo>
                  <a:pt x="433917" y="239057"/>
                  <a:pt x="440425" y="232549"/>
                  <a:pt x="440425" y="224520"/>
                </a:cubicBezTo>
                <a:cubicBezTo>
                  <a:pt x="440425" y="216492"/>
                  <a:pt x="433917" y="209983"/>
                  <a:pt x="425888" y="209983"/>
                </a:cubicBezTo>
                <a:cubicBezTo>
                  <a:pt x="417860" y="209983"/>
                  <a:pt x="411351" y="216492"/>
                  <a:pt x="411351" y="224520"/>
                </a:cubicBezTo>
                <a:cubicBezTo>
                  <a:pt x="411351" y="232549"/>
                  <a:pt x="417860" y="239057"/>
                  <a:pt x="425888" y="239057"/>
                </a:cubicBezTo>
                <a:close/>
                <a:moveTo>
                  <a:pt x="374469" y="239057"/>
                </a:moveTo>
                <a:cubicBezTo>
                  <a:pt x="382498" y="239057"/>
                  <a:pt x="389006" y="232549"/>
                  <a:pt x="389006" y="224520"/>
                </a:cubicBezTo>
                <a:cubicBezTo>
                  <a:pt x="389006" y="216492"/>
                  <a:pt x="382498" y="209983"/>
                  <a:pt x="374469" y="209983"/>
                </a:cubicBezTo>
                <a:cubicBezTo>
                  <a:pt x="366441" y="209983"/>
                  <a:pt x="359932" y="216492"/>
                  <a:pt x="359932" y="224520"/>
                </a:cubicBezTo>
                <a:cubicBezTo>
                  <a:pt x="359932" y="232549"/>
                  <a:pt x="366441" y="239057"/>
                  <a:pt x="374469" y="239057"/>
                </a:cubicBezTo>
                <a:close/>
                <a:moveTo>
                  <a:pt x="323051" y="239057"/>
                </a:moveTo>
                <a:cubicBezTo>
                  <a:pt x="331080" y="239057"/>
                  <a:pt x="337589" y="232549"/>
                  <a:pt x="337589" y="224520"/>
                </a:cubicBezTo>
                <a:cubicBezTo>
                  <a:pt x="337589" y="216492"/>
                  <a:pt x="331080" y="209983"/>
                  <a:pt x="323051" y="209983"/>
                </a:cubicBezTo>
                <a:cubicBezTo>
                  <a:pt x="315023" y="209983"/>
                  <a:pt x="308514" y="216492"/>
                  <a:pt x="308514" y="224520"/>
                </a:cubicBezTo>
                <a:cubicBezTo>
                  <a:pt x="308514" y="232549"/>
                  <a:pt x="315023" y="239057"/>
                  <a:pt x="323051" y="239057"/>
                </a:cubicBezTo>
                <a:close/>
                <a:moveTo>
                  <a:pt x="271633" y="239057"/>
                </a:moveTo>
                <a:cubicBezTo>
                  <a:pt x="279661" y="239057"/>
                  <a:pt x="286170" y="232549"/>
                  <a:pt x="286170" y="224520"/>
                </a:cubicBezTo>
                <a:cubicBezTo>
                  <a:pt x="286170" y="216492"/>
                  <a:pt x="279661" y="209983"/>
                  <a:pt x="271633" y="209983"/>
                </a:cubicBezTo>
                <a:cubicBezTo>
                  <a:pt x="263604" y="209983"/>
                  <a:pt x="257095" y="216492"/>
                  <a:pt x="257095" y="224520"/>
                </a:cubicBezTo>
                <a:cubicBezTo>
                  <a:pt x="257095" y="232549"/>
                  <a:pt x="263604" y="239057"/>
                  <a:pt x="271633" y="239057"/>
                </a:cubicBezTo>
                <a:close/>
                <a:moveTo>
                  <a:pt x="220214" y="239057"/>
                </a:moveTo>
                <a:cubicBezTo>
                  <a:pt x="228242" y="239057"/>
                  <a:pt x="234751" y="232549"/>
                  <a:pt x="234751" y="224520"/>
                </a:cubicBezTo>
                <a:cubicBezTo>
                  <a:pt x="234751" y="216492"/>
                  <a:pt x="228242" y="209983"/>
                  <a:pt x="220214" y="209983"/>
                </a:cubicBezTo>
                <a:cubicBezTo>
                  <a:pt x="212185" y="209983"/>
                  <a:pt x="205676" y="216492"/>
                  <a:pt x="205676" y="224520"/>
                </a:cubicBezTo>
                <a:cubicBezTo>
                  <a:pt x="205676" y="232549"/>
                  <a:pt x="212185" y="239057"/>
                  <a:pt x="220214" y="239057"/>
                </a:cubicBezTo>
                <a:close/>
                <a:moveTo>
                  <a:pt x="168794" y="239057"/>
                </a:moveTo>
                <a:cubicBezTo>
                  <a:pt x="176822" y="239057"/>
                  <a:pt x="183331" y="232549"/>
                  <a:pt x="183331" y="224520"/>
                </a:cubicBezTo>
                <a:cubicBezTo>
                  <a:pt x="183331" y="216492"/>
                  <a:pt x="176822" y="209983"/>
                  <a:pt x="168794" y="209983"/>
                </a:cubicBezTo>
                <a:cubicBezTo>
                  <a:pt x="160765" y="209983"/>
                  <a:pt x="154257" y="216492"/>
                  <a:pt x="154257" y="224520"/>
                </a:cubicBezTo>
                <a:cubicBezTo>
                  <a:pt x="154257" y="232549"/>
                  <a:pt x="160765" y="239057"/>
                  <a:pt x="168794" y="239057"/>
                </a:cubicBezTo>
                <a:close/>
                <a:moveTo>
                  <a:pt x="117375" y="239057"/>
                </a:moveTo>
                <a:cubicBezTo>
                  <a:pt x="125404" y="239057"/>
                  <a:pt x="131912" y="232549"/>
                  <a:pt x="131912" y="224520"/>
                </a:cubicBezTo>
                <a:cubicBezTo>
                  <a:pt x="131912" y="216492"/>
                  <a:pt x="125404" y="209983"/>
                  <a:pt x="117375" y="209983"/>
                </a:cubicBezTo>
                <a:cubicBezTo>
                  <a:pt x="109346" y="209983"/>
                  <a:pt x="102838" y="216492"/>
                  <a:pt x="102838" y="224520"/>
                </a:cubicBezTo>
                <a:cubicBezTo>
                  <a:pt x="102838" y="232549"/>
                  <a:pt x="109346" y="239057"/>
                  <a:pt x="117375" y="239057"/>
                </a:cubicBezTo>
                <a:close/>
                <a:moveTo>
                  <a:pt x="65956" y="239057"/>
                </a:moveTo>
                <a:cubicBezTo>
                  <a:pt x="73985" y="239057"/>
                  <a:pt x="80493" y="232549"/>
                  <a:pt x="80493" y="224520"/>
                </a:cubicBezTo>
                <a:cubicBezTo>
                  <a:pt x="80493" y="216492"/>
                  <a:pt x="73985" y="209983"/>
                  <a:pt x="65956" y="209983"/>
                </a:cubicBezTo>
                <a:cubicBezTo>
                  <a:pt x="57928" y="209983"/>
                  <a:pt x="51419" y="216492"/>
                  <a:pt x="51419" y="224520"/>
                </a:cubicBezTo>
                <a:cubicBezTo>
                  <a:pt x="51419" y="232549"/>
                  <a:pt x="57928" y="239057"/>
                  <a:pt x="65956" y="239057"/>
                </a:cubicBezTo>
                <a:close/>
                <a:moveTo>
                  <a:pt x="14537" y="239057"/>
                </a:moveTo>
                <a:cubicBezTo>
                  <a:pt x="22566" y="239057"/>
                  <a:pt x="29074" y="232549"/>
                  <a:pt x="29074" y="224520"/>
                </a:cubicBezTo>
                <a:cubicBezTo>
                  <a:pt x="29074" y="216492"/>
                  <a:pt x="22566" y="209983"/>
                  <a:pt x="14537" y="209983"/>
                </a:cubicBezTo>
                <a:cubicBezTo>
                  <a:pt x="6509" y="209983"/>
                  <a:pt x="0" y="216492"/>
                  <a:pt x="0" y="224520"/>
                </a:cubicBezTo>
                <a:cubicBezTo>
                  <a:pt x="0" y="232549"/>
                  <a:pt x="6509" y="239057"/>
                  <a:pt x="14537" y="239057"/>
                </a:cubicBezTo>
                <a:close/>
                <a:moveTo>
                  <a:pt x="785817" y="291552"/>
                </a:moveTo>
                <a:cubicBezTo>
                  <a:pt x="793845" y="291552"/>
                  <a:pt x="800354" y="285043"/>
                  <a:pt x="800354" y="277015"/>
                </a:cubicBezTo>
                <a:cubicBezTo>
                  <a:pt x="800354" y="268986"/>
                  <a:pt x="793845" y="262477"/>
                  <a:pt x="785817" y="262477"/>
                </a:cubicBezTo>
                <a:cubicBezTo>
                  <a:pt x="777788" y="262477"/>
                  <a:pt x="771280" y="268986"/>
                  <a:pt x="771280" y="277015"/>
                </a:cubicBezTo>
                <a:cubicBezTo>
                  <a:pt x="771280" y="285043"/>
                  <a:pt x="777788" y="291552"/>
                  <a:pt x="785817" y="291552"/>
                </a:cubicBezTo>
                <a:close/>
                <a:moveTo>
                  <a:pt x="734401" y="291552"/>
                </a:moveTo>
                <a:cubicBezTo>
                  <a:pt x="742430" y="291552"/>
                  <a:pt x="748938" y="285043"/>
                  <a:pt x="748938" y="277015"/>
                </a:cubicBezTo>
                <a:cubicBezTo>
                  <a:pt x="748938" y="268986"/>
                  <a:pt x="742430" y="262477"/>
                  <a:pt x="734401" y="262477"/>
                </a:cubicBezTo>
                <a:cubicBezTo>
                  <a:pt x="726373" y="262477"/>
                  <a:pt x="719864" y="268986"/>
                  <a:pt x="719864" y="277015"/>
                </a:cubicBezTo>
                <a:cubicBezTo>
                  <a:pt x="719864" y="285043"/>
                  <a:pt x="726373" y="291552"/>
                  <a:pt x="734401" y="291552"/>
                </a:cubicBezTo>
                <a:close/>
                <a:moveTo>
                  <a:pt x="682983" y="291552"/>
                </a:moveTo>
                <a:cubicBezTo>
                  <a:pt x="691012" y="291552"/>
                  <a:pt x="697521" y="285043"/>
                  <a:pt x="697521" y="277015"/>
                </a:cubicBezTo>
                <a:cubicBezTo>
                  <a:pt x="697521" y="268986"/>
                  <a:pt x="691012" y="262477"/>
                  <a:pt x="682983" y="262477"/>
                </a:cubicBezTo>
                <a:cubicBezTo>
                  <a:pt x="674955" y="262477"/>
                  <a:pt x="668446" y="268986"/>
                  <a:pt x="668446" y="277015"/>
                </a:cubicBezTo>
                <a:cubicBezTo>
                  <a:pt x="668446" y="285043"/>
                  <a:pt x="674955" y="291552"/>
                  <a:pt x="682983" y="291552"/>
                </a:cubicBezTo>
                <a:close/>
                <a:moveTo>
                  <a:pt x="631565" y="291552"/>
                </a:moveTo>
                <a:cubicBezTo>
                  <a:pt x="639593" y="291552"/>
                  <a:pt x="646102" y="285043"/>
                  <a:pt x="646102" y="277015"/>
                </a:cubicBezTo>
                <a:cubicBezTo>
                  <a:pt x="646102" y="268986"/>
                  <a:pt x="639593" y="262477"/>
                  <a:pt x="631565" y="262477"/>
                </a:cubicBezTo>
                <a:cubicBezTo>
                  <a:pt x="623536" y="262477"/>
                  <a:pt x="617027" y="268986"/>
                  <a:pt x="617027" y="277015"/>
                </a:cubicBezTo>
                <a:cubicBezTo>
                  <a:pt x="617027" y="285043"/>
                  <a:pt x="623536" y="291552"/>
                  <a:pt x="631565" y="291552"/>
                </a:cubicBezTo>
                <a:close/>
                <a:moveTo>
                  <a:pt x="580146" y="291552"/>
                </a:moveTo>
                <a:cubicBezTo>
                  <a:pt x="588174" y="291552"/>
                  <a:pt x="594683" y="285043"/>
                  <a:pt x="594683" y="277015"/>
                </a:cubicBezTo>
                <a:cubicBezTo>
                  <a:pt x="594683" y="268986"/>
                  <a:pt x="588174" y="262477"/>
                  <a:pt x="580146" y="262477"/>
                </a:cubicBezTo>
                <a:cubicBezTo>
                  <a:pt x="572117" y="262477"/>
                  <a:pt x="565608" y="268986"/>
                  <a:pt x="565608" y="277015"/>
                </a:cubicBezTo>
                <a:cubicBezTo>
                  <a:pt x="565608" y="285043"/>
                  <a:pt x="572117" y="291552"/>
                  <a:pt x="580146" y="291552"/>
                </a:cubicBezTo>
                <a:close/>
                <a:moveTo>
                  <a:pt x="528726" y="291552"/>
                </a:moveTo>
                <a:cubicBezTo>
                  <a:pt x="536754" y="291552"/>
                  <a:pt x="543263" y="285043"/>
                  <a:pt x="543263" y="277015"/>
                </a:cubicBezTo>
                <a:cubicBezTo>
                  <a:pt x="543263" y="268986"/>
                  <a:pt x="536754" y="262477"/>
                  <a:pt x="528726" y="262477"/>
                </a:cubicBezTo>
                <a:cubicBezTo>
                  <a:pt x="520697" y="262477"/>
                  <a:pt x="514189" y="268986"/>
                  <a:pt x="514189" y="277015"/>
                </a:cubicBezTo>
                <a:cubicBezTo>
                  <a:pt x="514189" y="285043"/>
                  <a:pt x="520697" y="291552"/>
                  <a:pt x="528726" y="291552"/>
                </a:cubicBezTo>
                <a:close/>
                <a:moveTo>
                  <a:pt x="477307" y="291552"/>
                </a:moveTo>
                <a:cubicBezTo>
                  <a:pt x="485335" y="291552"/>
                  <a:pt x="491844" y="285043"/>
                  <a:pt x="491844" y="277015"/>
                </a:cubicBezTo>
                <a:cubicBezTo>
                  <a:pt x="491844" y="268986"/>
                  <a:pt x="485335" y="262477"/>
                  <a:pt x="477307" y="262477"/>
                </a:cubicBezTo>
                <a:cubicBezTo>
                  <a:pt x="469278" y="262477"/>
                  <a:pt x="462770" y="268986"/>
                  <a:pt x="462770" y="277015"/>
                </a:cubicBezTo>
                <a:cubicBezTo>
                  <a:pt x="462770" y="285043"/>
                  <a:pt x="469278" y="291552"/>
                  <a:pt x="477307" y="291552"/>
                </a:cubicBezTo>
                <a:close/>
                <a:moveTo>
                  <a:pt x="425888" y="291552"/>
                </a:moveTo>
                <a:cubicBezTo>
                  <a:pt x="433917" y="291552"/>
                  <a:pt x="440425" y="285043"/>
                  <a:pt x="440425" y="277015"/>
                </a:cubicBezTo>
                <a:cubicBezTo>
                  <a:pt x="440425" y="268986"/>
                  <a:pt x="433917" y="262477"/>
                  <a:pt x="425888" y="262477"/>
                </a:cubicBezTo>
                <a:cubicBezTo>
                  <a:pt x="417860" y="262477"/>
                  <a:pt x="411351" y="268986"/>
                  <a:pt x="411351" y="277015"/>
                </a:cubicBezTo>
                <a:cubicBezTo>
                  <a:pt x="411351" y="285043"/>
                  <a:pt x="417860" y="291552"/>
                  <a:pt x="425888" y="291552"/>
                </a:cubicBezTo>
                <a:close/>
                <a:moveTo>
                  <a:pt x="374469" y="291552"/>
                </a:moveTo>
                <a:cubicBezTo>
                  <a:pt x="382498" y="291552"/>
                  <a:pt x="389006" y="285043"/>
                  <a:pt x="389006" y="277015"/>
                </a:cubicBezTo>
                <a:cubicBezTo>
                  <a:pt x="389006" y="268986"/>
                  <a:pt x="382498" y="262477"/>
                  <a:pt x="374469" y="262477"/>
                </a:cubicBezTo>
                <a:cubicBezTo>
                  <a:pt x="366441" y="262477"/>
                  <a:pt x="359932" y="268986"/>
                  <a:pt x="359932" y="277015"/>
                </a:cubicBezTo>
                <a:cubicBezTo>
                  <a:pt x="359932" y="285043"/>
                  <a:pt x="366441" y="291552"/>
                  <a:pt x="374469" y="291552"/>
                </a:cubicBezTo>
                <a:close/>
                <a:moveTo>
                  <a:pt x="323051" y="291552"/>
                </a:moveTo>
                <a:cubicBezTo>
                  <a:pt x="331080" y="291552"/>
                  <a:pt x="337589" y="285043"/>
                  <a:pt x="337589" y="277015"/>
                </a:cubicBezTo>
                <a:cubicBezTo>
                  <a:pt x="337589" y="268986"/>
                  <a:pt x="331080" y="262477"/>
                  <a:pt x="323051" y="262477"/>
                </a:cubicBezTo>
                <a:cubicBezTo>
                  <a:pt x="315023" y="262477"/>
                  <a:pt x="308514" y="268986"/>
                  <a:pt x="308514" y="277015"/>
                </a:cubicBezTo>
                <a:cubicBezTo>
                  <a:pt x="308514" y="285043"/>
                  <a:pt x="315023" y="291552"/>
                  <a:pt x="323051" y="291552"/>
                </a:cubicBezTo>
                <a:close/>
                <a:moveTo>
                  <a:pt x="271633" y="291552"/>
                </a:moveTo>
                <a:cubicBezTo>
                  <a:pt x="279661" y="291552"/>
                  <a:pt x="286170" y="285043"/>
                  <a:pt x="286170" y="277015"/>
                </a:cubicBezTo>
                <a:cubicBezTo>
                  <a:pt x="286170" y="268986"/>
                  <a:pt x="279661" y="262477"/>
                  <a:pt x="271633" y="262477"/>
                </a:cubicBezTo>
                <a:cubicBezTo>
                  <a:pt x="263604" y="262477"/>
                  <a:pt x="257095" y="268986"/>
                  <a:pt x="257095" y="277015"/>
                </a:cubicBezTo>
                <a:cubicBezTo>
                  <a:pt x="257095" y="285043"/>
                  <a:pt x="263604" y="291552"/>
                  <a:pt x="271633" y="291552"/>
                </a:cubicBezTo>
                <a:close/>
                <a:moveTo>
                  <a:pt x="220214" y="291552"/>
                </a:moveTo>
                <a:cubicBezTo>
                  <a:pt x="228242" y="291552"/>
                  <a:pt x="234751" y="285043"/>
                  <a:pt x="234751" y="277015"/>
                </a:cubicBezTo>
                <a:cubicBezTo>
                  <a:pt x="234751" y="268986"/>
                  <a:pt x="228242" y="262477"/>
                  <a:pt x="220214" y="262477"/>
                </a:cubicBezTo>
                <a:cubicBezTo>
                  <a:pt x="212185" y="262477"/>
                  <a:pt x="205676" y="268986"/>
                  <a:pt x="205676" y="277015"/>
                </a:cubicBezTo>
                <a:cubicBezTo>
                  <a:pt x="205676" y="285043"/>
                  <a:pt x="212185" y="291552"/>
                  <a:pt x="220214" y="291552"/>
                </a:cubicBezTo>
                <a:close/>
                <a:moveTo>
                  <a:pt x="168794" y="291552"/>
                </a:moveTo>
                <a:cubicBezTo>
                  <a:pt x="176822" y="291552"/>
                  <a:pt x="183331" y="285043"/>
                  <a:pt x="183331" y="277015"/>
                </a:cubicBezTo>
                <a:cubicBezTo>
                  <a:pt x="183331" y="268986"/>
                  <a:pt x="176822" y="262477"/>
                  <a:pt x="168794" y="262477"/>
                </a:cubicBezTo>
                <a:cubicBezTo>
                  <a:pt x="160765" y="262477"/>
                  <a:pt x="154257" y="268986"/>
                  <a:pt x="154257" y="277015"/>
                </a:cubicBezTo>
                <a:cubicBezTo>
                  <a:pt x="154257" y="285043"/>
                  <a:pt x="160765" y="291552"/>
                  <a:pt x="168794" y="291552"/>
                </a:cubicBezTo>
                <a:close/>
                <a:moveTo>
                  <a:pt x="117375" y="291552"/>
                </a:moveTo>
                <a:cubicBezTo>
                  <a:pt x="125404" y="291552"/>
                  <a:pt x="131912" y="285043"/>
                  <a:pt x="131912" y="277015"/>
                </a:cubicBezTo>
                <a:cubicBezTo>
                  <a:pt x="131912" y="268986"/>
                  <a:pt x="125404" y="262477"/>
                  <a:pt x="117375" y="262477"/>
                </a:cubicBezTo>
                <a:cubicBezTo>
                  <a:pt x="109346" y="262477"/>
                  <a:pt x="102838" y="268986"/>
                  <a:pt x="102838" y="277015"/>
                </a:cubicBezTo>
                <a:cubicBezTo>
                  <a:pt x="102838" y="285043"/>
                  <a:pt x="109346" y="291552"/>
                  <a:pt x="117375" y="291552"/>
                </a:cubicBezTo>
                <a:close/>
                <a:moveTo>
                  <a:pt x="65956" y="291552"/>
                </a:moveTo>
                <a:cubicBezTo>
                  <a:pt x="73985" y="291552"/>
                  <a:pt x="80493" y="285043"/>
                  <a:pt x="80493" y="277015"/>
                </a:cubicBezTo>
                <a:cubicBezTo>
                  <a:pt x="80493" y="268986"/>
                  <a:pt x="73985" y="262477"/>
                  <a:pt x="65956" y="262477"/>
                </a:cubicBezTo>
                <a:cubicBezTo>
                  <a:pt x="57928" y="262477"/>
                  <a:pt x="51419" y="268986"/>
                  <a:pt x="51419" y="277015"/>
                </a:cubicBezTo>
                <a:cubicBezTo>
                  <a:pt x="51419" y="285043"/>
                  <a:pt x="57928" y="291552"/>
                  <a:pt x="65956" y="291552"/>
                </a:cubicBezTo>
                <a:close/>
                <a:moveTo>
                  <a:pt x="14537" y="291552"/>
                </a:moveTo>
                <a:cubicBezTo>
                  <a:pt x="22566" y="291552"/>
                  <a:pt x="29074" y="285043"/>
                  <a:pt x="29074" y="277015"/>
                </a:cubicBezTo>
                <a:cubicBezTo>
                  <a:pt x="29074" y="268986"/>
                  <a:pt x="22566" y="262477"/>
                  <a:pt x="14537" y="262477"/>
                </a:cubicBezTo>
                <a:cubicBezTo>
                  <a:pt x="6509" y="262477"/>
                  <a:pt x="0" y="268986"/>
                  <a:pt x="0" y="277015"/>
                </a:cubicBezTo>
                <a:cubicBezTo>
                  <a:pt x="0" y="285043"/>
                  <a:pt x="6509" y="291552"/>
                  <a:pt x="14537" y="291552"/>
                </a:cubicBezTo>
                <a:close/>
                <a:moveTo>
                  <a:pt x="785817" y="342029"/>
                </a:moveTo>
                <a:cubicBezTo>
                  <a:pt x="793845" y="342029"/>
                  <a:pt x="800354" y="335520"/>
                  <a:pt x="800354" y="327492"/>
                </a:cubicBezTo>
                <a:cubicBezTo>
                  <a:pt x="800354" y="319463"/>
                  <a:pt x="793845" y="312955"/>
                  <a:pt x="785817" y="312955"/>
                </a:cubicBezTo>
                <a:cubicBezTo>
                  <a:pt x="777788" y="312955"/>
                  <a:pt x="771280" y="319463"/>
                  <a:pt x="771280" y="327492"/>
                </a:cubicBezTo>
                <a:cubicBezTo>
                  <a:pt x="771280" y="335520"/>
                  <a:pt x="777788" y="342029"/>
                  <a:pt x="785817" y="342029"/>
                </a:cubicBezTo>
                <a:close/>
                <a:moveTo>
                  <a:pt x="734401" y="342029"/>
                </a:moveTo>
                <a:cubicBezTo>
                  <a:pt x="742430" y="342029"/>
                  <a:pt x="748938" y="335520"/>
                  <a:pt x="748938" y="327492"/>
                </a:cubicBezTo>
                <a:cubicBezTo>
                  <a:pt x="748938" y="319463"/>
                  <a:pt x="742430" y="312955"/>
                  <a:pt x="734401" y="312955"/>
                </a:cubicBezTo>
                <a:cubicBezTo>
                  <a:pt x="726373" y="312955"/>
                  <a:pt x="719864" y="319463"/>
                  <a:pt x="719864" y="327492"/>
                </a:cubicBezTo>
                <a:cubicBezTo>
                  <a:pt x="719864" y="335520"/>
                  <a:pt x="726373" y="342029"/>
                  <a:pt x="734401" y="342029"/>
                </a:cubicBezTo>
                <a:close/>
                <a:moveTo>
                  <a:pt x="682983" y="342029"/>
                </a:moveTo>
                <a:cubicBezTo>
                  <a:pt x="691012" y="342029"/>
                  <a:pt x="697521" y="335520"/>
                  <a:pt x="697521" y="327492"/>
                </a:cubicBezTo>
                <a:cubicBezTo>
                  <a:pt x="697521" y="319463"/>
                  <a:pt x="691012" y="312955"/>
                  <a:pt x="682983" y="312955"/>
                </a:cubicBezTo>
                <a:cubicBezTo>
                  <a:pt x="674955" y="312955"/>
                  <a:pt x="668446" y="319463"/>
                  <a:pt x="668446" y="327492"/>
                </a:cubicBezTo>
                <a:cubicBezTo>
                  <a:pt x="668446" y="335520"/>
                  <a:pt x="674955" y="342029"/>
                  <a:pt x="682983" y="342029"/>
                </a:cubicBezTo>
                <a:close/>
                <a:moveTo>
                  <a:pt x="631565" y="342029"/>
                </a:moveTo>
                <a:cubicBezTo>
                  <a:pt x="639593" y="342029"/>
                  <a:pt x="646102" y="335520"/>
                  <a:pt x="646102" y="327492"/>
                </a:cubicBezTo>
                <a:cubicBezTo>
                  <a:pt x="646102" y="319463"/>
                  <a:pt x="639593" y="312955"/>
                  <a:pt x="631565" y="312955"/>
                </a:cubicBezTo>
                <a:cubicBezTo>
                  <a:pt x="623536" y="312955"/>
                  <a:pt x="617027" y="319463"/>
                  <a:pt x="617027" y="327492"/>
                </a:cubicBezTo>
                <a:cubicBezTo>
                  <a:pt x="617027" y="335520"/>
                  <a:pt x="623536" y="342029"/>
                  <a:pt x="631565" y="342029"/>
                </a:cubicBezTo>
                <a:close/>
                <a:moveTo>
                  <a:pt x="580146" y="342029"/>
                </a:moveTo>
                <a:cubicBezTo>
                  <a:pt x="588174" y="342029"/>
                  <a:pt x="594683" y="335520"/>
                  <a:pt x="594683" y="327492"/>
                </a:cubicBezTo>
                <a:cubicBezTo>
                  <a:pt x="594683" y="319463"/>
                  <a:pt x="588174" y="312955"/>
                  <a:pt x="580146" y="312955"/>
                </a:cubicBezTo>
                <a:cubicBezTo>
                  <a:pt x="572117" y="312955"/>
                  <a:pt x="565608" y="319463"/>
                  <a:pt x="565608" y="327492"/>
                </a:cubicBezTo>
                <a:cubicBezTo>
                  <a:pt x="565608" y="335520"/>
                  <a:pt x="572117" y="342029"/>
                  <a:pt x="580146" y="342029"/>
                </a:cubicBezTo>
                <a:close/>
                <a:moveTo>
                  <a:pt x="528726" y="342029"/>
                </a:moveTo>
                <a:cubicBezTo>
                  <a:pt x="536754" y="342029"/>
                  <a:pt x="543263" y="335520"/>
                  <a:pt x="543263" y="327492"/>
                </a:cubicBezTo>
                <a:cubicBezTo>
                  <a:pt x="543263" y="319463"/>
                  <a:pt x="536754" y="312955"/>
                  <a:pt x="528726" y="312955"/>
                </a:cubicBezTo>
                <a:cubicBezTo>
                  <a:pt x="520697" y="312955"/>
                  <a:pt x="514189" y="319463"/>
                  <a:pt x="514189" y="327492"/>
                </a:cubicBezTo>
                <a:cubicBezTo>
                  <a:pt x="514189" y="335520"/>
                  <a:pt x="520697" y="342029"/>
                  <a:pt x="528726" y="342029"/>
                </a:cubicBezTo>
                <a:close/>
                <a:moveTo>
                  <a:pt x="477307" y="342029"/>
                </a:moveTo>
                <a:cubicBezTo>
                  <a:pt x="485335" y="342029"/>
                  <a:pt x="491844" y="335520"/>
                  <a:pt x="491844" y="327492"/>
                </a:cubicBezTo>
                <a:cubicBezTo>
                  <a:pt x="491844" y="319463"/>
                  <a:pt x="485335" y="312955"/>
                  <a:pt x="477307" y="312955"/>
                </a:cubicBezTo>
                <a:cubicBezTo>
                  <a:pt x="469278" y="312955"/>
                  <a:pt x="462770" y="319463"/>
                  <a:pt x="462770" y="327492"/>
                </a:cubicBezTo>
                <a:cubicBezTo>
                  <a:pt x="462770" y="335520"/>
                  <a:pt x="469278" y="342029"/>
                  <a:pt x="477307" y="342029"/>
                </a:cubicBezTo>
                <a:close/>
                <a:moveTo>
                  <a:pt x="425888" y="342029"/>
                </a:moveTo>
                <a:cubicBezTo>
                  <a:pt x="433917" y="342029"/>
                  <a:pt x="440425" y="335520"/>
                  <a:pt x="440425" y="327492"/>
                </a:cubicBezTo>
                <a:cubicBezTo>
                  <a:pt x="440425" y="319463"/>
                  <a:pt x="433917" y="312955"/>
                  <a:pt x="425888" y="312955"/>
                </a:cubicBezTo>
                <a:cubicBezTo>
                  <a:pt x="417860" y="312955"/>
                  <a:pt x="411351" y="319463"/>
                  <a:pt x="411351" y="327492"/>
                </a:cubicBezTo>
                <a:cubicBezTo>
                  <a:pt x="411351" y="335520"/>
                  <a:pt x="417860" y="342029"/>
                  <a:pt x="425888" y="342029"/>
                </a:cubicBezTo>
                <a:close/>
                <a:moveTo>
                  <a:pt x="374469" y="342029"/>
                </a:moveTo>
                <a:cubicBezTo>
                  <a:pt x="382498" y="342029"/>
                  <a:pt x="389006" y="335520"/>
                  <a:pt x="389006" y="327492"/>
                </a:cubicBezTo>
                <a:cubicBezTo>
                  <a:pt x="389006" y="319463"/>
                  <a:pt x="382498" y="312955"/>
                  <a:pt x="374469" y="312955"/>
                </a:cubicBezTo>
                <a:cubicBezTo>
                  <a:pt x="366441" y="312955"/>
                  <a:pt x="359932" y="319463"/>
                  <a:pt x="359932" y="327492"/>
                </a:cubicBezTo>
                <a:cubicBezTo>
                  <a:pt x="359932" y="335520"/>
                  <a:pt x="366441" y="342029"/>
                  <a:pt x="374469" y="342029"/>
                </a:cubicBezTo>
                <a:close/>
                <a:moveTo>
                  <a:pt x="271633" y="342029"/>
                </a:moveTo>
                <a:cubicBezTo>
                  <a:pt x="279661" y="342029"/>
                  <a:pt x="286170" y="335520"/>
                  <a:pt x="286170" y="327492"/>
                </a:cubicBezTo>
                <a:cubicBezTo>
                  <a:pt x="286170" y="319463"/>
                  <a:pt x="279661" y="312955"/>
                  <a:pt x="271633" y="312955"/>
                </a:cubicBezTo>
                <a:cubicBezTo>
                  <a:pt x="263604" y="312955"/>
                  <a:pt x="257095" y="319463"/>
                  <a:pt x="257095" y="327492"/>
                </a:cubicBezTo>
                <a:cubicBezTo>
                  <a:pt x="257095" y="335520"/>
                  <a:pt x="263604" y="342029"/>
                  <a:pt x="271633" y="342029"/>
                </a:cubicBezTo>
                <a:close/>
                <a:moveTo>
                  <a:pt x="220214" y="342029"/>
                </a:moveTo>
                <a:cubicBezTo>
                  <a:pt x="228242" y="342029"/>
                  <a:pt x="234751" y="335520"/>
                  <a:pt x="234751" y="327492"/>
                </a:cubicBezTo>
                <a:cubicBezTo>
                  <a:pt x="234751" y="319463"/>
                  <a:pt x="228242" y="312955"/>
                  <a:pt x="220214" y="312955"/>
                </a:cubicBezTo>
                <a:cubicBezTo>
                  <a:pt x="212185" y="312955"/>
                  <a:pt x="205676" y="319463"/>
                  <a:pt x="205676" y="327492"/>
                </a:cubicBezTo>
                <a:cubicBezTo>
                  <a:pt x="205676" y="335520"/>
                  <a:pt x="212185" y="342029"/>
                  <a:pt x="220214" y="342029"/>
                </a:cubicBezTo>
                <a:close/>
                <a:moveTo>
                  <a:pt x="168794" y="342029"/>
                </a:moveTo>
                <a:cubicBezTo>
                  <a:pt x="176822" y="342029"/>
                  <a:pt x="183331" y="335520"/>
                  <a:pt x="183331" y="327492"/>
                </a:cubicBezTo>
                <a:cubicBezTo>
                  <a:pt x="183331" y="319463"/>
                  <a:pt x="176822" y="312955"/>
                  <a:pt x="168794" y="312955"/>
                </a:cubicBezTo>
                <a:cubicBezTo>
                  <a:pt x="160765" y="312955"/>
                  <a:pt x="154257" y="319463"/>
                  <a:pt x="154257" y="327492"/>
                </a:cubicBezTo>
                <a:cubicBezTo>
                  <a:pt x="154257" y="335520"/>
                  <a:pt x="160765" y="342029"/>
                  <a:pt x="168794" y="342029"/>
                </a:cubicBezTo>
                <a:close/>
                <a:moveTo>
                  <a:pt x="117375" y="342029"/>
                </a:moveTo>
                <a:cubicBezTo>
                  <a:pt x="125404" y="342029"/>
                  <a:pt x="131912" y="335520"/>
                  <a:pt x="131912" y="327492"/>
                </a:cubicBezTo>
                <a:cubicBezTo>
                  <a:pt x="131912" y="319463"/>
                  <a:pt x="125404" y="312955"/>
                  <a:pt x="117375" y="312955"/>
                </a:cubicBezTo>
                <a:cubicBezTo>
                  <a:pt x="109346" y="312955"/>
                  <a:pt x="102838" y="319463"/>
                  <a:pt x="102838" y="327492"/>
                </a:cubicBezTo>
                <a:cubicBezTo>
                  <a:pt x="102838" y="335520"/>
                  <a:pt x="109346" y="342029"/>
                  <a:pt x="117375" y="342029"/>
                </a:cubicBezTo>
                <a:close/>
                <a:moveTo>
                  <a:pt x="65956" y="342029"/>
                </a:moveTo>
                <a:cubicBezTo>
                  <a:pt x="73985" y="342029"/>
                  <a:pt x="80493" y="335520"/>
                  <a:pt x="80493" y="327492"/>
                </a:cubicBezTo>
                <a:cubicBezTo>
                  <a:pt x="80493" y="319463"/>
                  <a:pt x="73985" y="312955"/>
                  <a:pt x="65956" y="312955"/>
                </a:cubicBezTo>
                <a:cubicBezTo>
                  <a:pt x="57928" y="312955"/>
                  <a:pt x="51419" y="319463"/>
                  <a:pt x="51419" y="327492"/>
                </a:cubicBezTo>
                <a:cubicBezTo>
                  <a:pt x="51419" y="335520"/>
                  <a:pt x="57928" y="342029"/>
                  <a:pt x="65956" y="342029"/>
                </a:cubicBezTo>
                <a:close/>
                <a:moveTo>
                  <a:pt x="14537" y="342029"/>
                </a:moveTo>
                <a:cubicBezTo>
                  <a:pt x="22566" y="342029"/>
                  <a:pt x="29074" y="335520"/>
                  <a:pt x="29074" y="327492"/>
                </a:cubicBezTo>
                <a:cubicBezTo>
                  <a:pt x="29074" y="319463"/>
                  <a:pt x="22566" y="312955"/>
                  <a:pt x="14537" y="312955"/>
                </a:cubicBezTo>
                <a:cubicBezTo>
                  <a:pt x="6509" y="312955"/>
                  <a:pt x="0" y="319463"/>
                  <a:pt x="0" y="327492"/>
                </a:cubicBezTo>
                <a:cubicBezTo>
                  <a:pt x="0" y="335520"/>
                  <a:pt x="6509" y="342029"/>
                  <a:pt x="14537" y="342029"/>
                </a:cubicBezTo>
                <a:close/>
                <a:moveTo>
                  <a:pt x="785817" y="394524"/>
                </a:moveTo>
                <a:cubicBezTo>
                  <a:pt x="793845" y="394524"/>
                  <a:pt x="800354" y="388015"/>
                  <a:pt x="800354" y="379986"/>
                </a:cubicBezTo>
                <a:cubicBezTo>
                  <a:pt x="800354" y="371958"/>
                  <a:pt x="793845" y="365449"/>
                  <a:pt x="785817" y="365449"/>
                </a:cubicBezTo>
                <a:cubicBezTo>
                  <a:pt x="777788" y="365449"/>
                  <a:pt x="771280" y="371958"/>
                  <a:pt x="771280" y="379986"/>
                </a:cubicBezTo>
                <a:cubicBezTo>
                  <a:pt x="771280" y="388015"/>
                  <a:pt x="777788" y="394524"/>
                  <a:pt x="785817" y="394524"/>
                </a:cubicBezTo>
                <a:close/>
                <a:moveTo>
                  <a:pt x="734401" y="394524"/>
                </a:moveTo>
                <a:cubicBezTo>
                  <a:pt x="742430" y="394524"/>
                  <a:pt x="748938" y="388015"/>
                  <a:pt x="748938" y="379986"/>
                </a:cubicBezTo>
                <a:cubicBezTo>
                  <a:pt x="748938" y="371958"/>
                  <a:pt x="742430" y="365449"/>
                  <a:pt x="734401" y="365449"/>
                </a:cubicBezTo>
                <a:cubicBezTo>
                  <a:pt x="726373" y="365449"/>
                  <a:pt x="719864" y="371958"/>
                  <a:pt x="719864" y="379986"/>
                </a:cubicBezTo>
                <a:cubicBezTo>
                  <a:pt x="719864" y="388015"/>
                  <a:pt x="726373" y="394524"/>
                  <a:pt x="734401" y="394524"/>
                </a:cubicBezTo>
                <a:close/>
                <a:moveTo>
                  <a:pt x="682983" y="394524"/>
                </a:moveTo>
                <a:cubicBezTo>
                  <a:pt x="691012" y="394524"/>
                  <a:pt x="697521" y="388015"/>
                  <a:pt x="697521" y="379986"/>
                </a:cubicBezTo>
                <a:cubicBezTo>
                  <a:pt x="697521" y="371958"/>
                  <a:pt x="691012" y="365449"/>
                  <a:pt x="682983" y="365449"/>
                </a:cubicBezTo>
                <a:cubicBezTo>
                  <a:pt x="674955" y="365449"/>
                  <a:pt x="668446" y="371958"/>
                  <a:pt x="668446" y="379986"/>
                </a:cubicBezTo>
                <a:cubicBezTo>
                  <a:pt x="668446" y="388015"/>
                  <a:pt x="674955" y="394524"/>
                  <a:pt x="682983" y="394524"/>
                </a:cubicBezTo>
                <a:close/>
                <a:moveTo>
                  <a:pt x="631565" y="394524"/>
                </a:moveTo>
                <a:cubicBezTo>
                  <a:pt x="639593" y="394524"/>
                  <a:pt x="646102" y="388015"/>
                  <a:pt x="646102" y="379986"/>
                </a:cubicBezTo>
                <a:cubicBezTo>
                  <a:pt x="646102" y="371958"/>
                  <a:pt x="639593" y="365449"/>
                  <a:pt x="631565" y="365449"/>
                </a:cubicBezTo>
                <a:cubicBezTo>
                  <a:pt x="623536" y="365449"/>
                  <a:pt x="617027" y="371958"/>
                  <a:pt x="617027" y="379986"/>
                </a:cubicBezTo>
                <a:cubicBezTo>
                  <a:pt x="617027" y="388015"/>
                  <a:pt x="623536" y="394524"/>
                  <a:pt x="631565" y="394524"/>
                </a:cubicBezTo>
                <a:close/>
                <a:moveTo>
                  <a:pt x="528726" y="394524"/>
                </a:moveTo>
                <a:cubicBezTo>
                  <a:pt x="536754" y="394524"/>
                  <a:pt x="543263" y="388015"/>
                  <a:pt x="543263" y="379986"/>
                </a:cubicBezTo>
                <a:cubicBezTo>
                  <a:pt x="543263" y="371958"/>
                  <a:pt x="536754" y="365449"/>
                  <a:pt x="528726" y="365449"/>
                </a:cubicBezTo>
                <a:cubicBezTo>
                  <a:pt x="520697" y="365449"/>
                  <a:pt x="514189" y="371958"/>
                  <a:pt x="514189" y="379986"/>
                </a:cubicBezTo>
                <a:cubicBezTo>
                  <a:pt x="514189" y="388015"/>
                  <a:pt x="520697" y="394524"/>
                  <a:pt x="528726" y="394524"/>
                </a:cubicBezTo>
                <a:close/>
                <a:moveTo>
                  <a:pt x="425888" y="394524"/>
                </a:moveTo>
                <a:cubicBezTo>
                  <a:pt x="433917" y="394524"/>
                  <a:pt x="440425" y="388015"/>
                  <a:pt x="440425" y="379986"/>
                </a:cubicBezTo>
                <a:cubicBezTo>
                  <a:pt x="440425" y="371958"/>
                  <a:pt x="433917" y="365449"/>
                  <a:pt x="425888" y="365449"/>
                </a:cubicBezTo>
                <a:cubicBezTo>
                  <a:pt x="417860" y="365449"/>
                  <a:pt x="411351" y="371958"/>
                  <a:pt x="411351" y="379986"/>
                </a:cubicBezTo>
                <a:cubicBezTo>
                  <a:pt x="411351" y="388015"/>
                  <a:pt x="417860" y="394524"/>
                  <a:pt x="425888" y="394524"/>
                </a:cubicBezTo>
                <a:close/>
                <a:moveTo>
                  <a:pt x="374469" y="394524"/>
                </a:moveTo>
                <a:cubicBezTo>
                  <a:pt x="382498" y="394524"/>
                  <a:pt x="389006" y="388015"/>
                  <a:pt x="389006" y="379986"/>
                </a:cubicBezTo>
                <a:cubicBezTo>
                  <a:pt x="389006" y="371958"/>
                  <a:pt x="382498" y="365449"/>
                  <a:pt x="374469" y="365449"/>
                </a:cubicBezTo>
                <a:cubicBezTo>
                  <a:pt x="366441" y="365449"/>
                  <a:pt x="359932" y="371958"/>
                  <a:pt x="359932" y="379986"/>
                </a:cubicBezTo>
                <a:cubicBezTo>
                  <a:pt x="359932" y="388015"/>
                  <a:pt x="366441" y="394524"/>
                  <a:pt x="374469" y="394524"/>
                </a:cubicBezTo>
                <a:close/>
                <a:moveTo>
                  <a:pt x="271633" y="394524"/>
                </a:moveTo>
                <a:cubicBezTo>
                  <a:pt x="279661" y="394524"/>
                  <a:pt x="286170" y="388015"/>
                  <a:pt x="286170" y="379986"/>
                </a:cubicBezTo>
                <a:cubicBezTo>
                  <a:pt x="286170" y="371958"/>
                  <a:pt x="279661" y="365449"/>
                  <a:pt x="271633" y="365449"/>
                </a:cubicBezTo>
                <a:cubicBezTo>
                  <a:pt x="263604" y="365449"/>
                  <a:pt x="257095" y="371958"/>
                  <a:pt x="257095" y="379986"/>
                </a:cubicBezTo>
                <a:cubicBezTo>
                  <a:pt x="257095" y="388015"/>
                  <a:pt x="263604" y="394524"/>
                  <a:pt x="271633" y="394524"/>
                </a:cubicBezTo>
                <a:close/>
                <a:moveTo>
                  <a:pt x="168794" y="394524"/>
                </a:moveTo>
                <a:cubicBezTo>
                  <a:pt x="176822" y="394524"/>
                  <a:pt x="183331" y="388015"/>
                  <a:pt x="183331" y="379986"/>
                </a:cubicBezTo>
                <a:cubicBezTo>
                  <a:pt x="183331" y="371958"/>
                  <a:pt x="176822" y="365449"/>
                  <a:pt x="168794" y="365449"/>
                </a:cubicBezTo>
                <a:cubicBezTo>
                  <a:pt x="160765" y="365449"/>
                  <a:pt x="154257" y="371958"/>
                  <a:pt x="154257" y="379986"/>
                </a:cubicBezTo>
                <a:cubicBezTo>
                  <a:pt x="154257" y="388015"/>
                  <a:pt x="160765" y="394524"/>
                  <a:pt x="168794" y="394524"/>
                </a:cubicBezTo>
                <a:close/>
                <a:moveTo>
                  <a:pt x="117375" y="394524"/>
                </a:moveTo>
                <a:cubicBezTo>
                  <a:pt x="125404" y="394524"/>
                  <a:pt x="131912" y="388015"/>
                  <a:pt x="131912" y="379986"/>
                </a:cubicBezTo>
                <a:cubicBezTo>
                  <a:pt x="131912" y="371958"/>
                  <a:pt x="125404" y="365449"/>
                  <a:pt x="117375" y="365449"/>
                </a:cubicBezTo>
                <a:cubicBezTo>
                  <a:pt x="109346" y="365449"/>
                  <a:pt x="102838" y="371958"/>
                  <a:pt x="102838" y="379986"/>
                </a:cubicBezTo>
                <a:cubicBezTo>
                  <a:pt x="102838" y="388015"/>
                  <a:pt x="109346" y="394524"/>
                  <a:pt x="117375" y="394524"/>
                </a:cubicBezTo>
                <a:close/>
                <a:moveTo>
                  <a:pt x="65956" y="394524"/>
                </a:moveTo>
                <a:cubicBezTo>
                  <a:pt x="73985" y="394524"/>
                  <a:pt x="80493" y="388015"/>
                  <a:pt x="80493" y="379986"/>
                </a:cubicBezTo>
                <a:cubicBezTo>
                  <a:pt x="80493" y="371958"/>
                  <a:pt x="73985" y="365449"/>
                  <a:pt x="65956" y="365449"/>
                </a:cubicBezTo>
                <a:cubicBezTo>
                  <a:pt x="57928" y="365449"/>
                  <a:pt x="51419" y="371958"/>
                  <a:pt x="51419" y="379986"/>
                </a:cubicBezTo>
                <a:cubicBezTo>
                  <a:pt x="51419" y="388015"/>
                  <a:pt x="57928" y="394524"/>
                  <a:pt x="65956" y="394524"/>
                </a:cubicBezTo>
                <a:close/>
                <a:moveTo>
                  <a:pt x="14537" y="394524"/>
                </a:moveTo>
                <a:cubicBezTo>
                  <a:pt x="22566" y="394524"/>
                  <a:pt x="29074" y="388015"/>
                  <a:pt x="29074" y="379986"/>
                </a:cubicBezTo>
                <a:cubicBezTo>
                  <a:pt x="29074" y="371958"/>
                  <a:pt x="22566" y="365449"/>
                  <a:pt x="14537" y="365449"/>
                </a:cubicBezTo>
                <a:cubicBezTo>
                  <a:pt x="6509" y="365449"/>
                  <a:pt x="0" y="371958"/>
                  <a:pt x="0" y="379986"/>
                </a:cubicBezTo>
                <a:cubicBezTo>
                  <a:pt x="0" y="388015"/>
                  <a:pt x="6509" y="394524"/>
                  <a:pt x="14537" y="394524"/>
                </a:cubicBezTo>
                <a:close/>
                <a:moveTo>
                  <a:pt x="785817" y="449039"/>
                </a:moveTo>
                <a:cubicBezTo>
                  <a:pt x="793845" y="449039"/>
                  <a:pt x="800354" y="442530"/>
                  <a:pt x="800354" y="434502"/>
                </a:cubicBezTo>
                <a:cubicBezTo>
                  <a:pt x="800354" y="426473"/>
                  <a:pt x="793845" y="419965"/>
                  <a:pt x="785817" y="419965"/>
                </a:cubicBezTo>
                <a:cubicBezTo>
                  <a:pt x="777788" y="419965"/>
                  <a:pt x="771280" y="426473"/>
                  <a:pt x="771280" y="434502"/>
                </a:cubicBezTo>
                <a:cubicBezTo>
                  <a:pt x="771280" y="442530"/>
                  <a:pt x="777788" y="449039"/>
                  <a:pt x="785817" y="449039"/>
                </a:cubicBezTo>
                <a:close/>
                <a:moveTo>
                  <a:pt x="734401" y="449039"/>
                </a:moveTo>
                <a:cubicBezTo>
                  <a:pt x="742430" y="449039"/>
                  <a:pt x="748938" y="442530"/>
                  <a:pt x="748938" y="434502"/>
                </a:cubicBezTo>
                <a:cubicBezTo>
                  <a:pt x="748938" y="426473"/>
                  <a:pt x="742430" y="419965"/>
                  <a:pt x="734401" y="419965"/>
                </a:cubicBezTo>
                <a:cubicBezTo>
                  <a:pt x="726373" y="419965"/>
                  <a:pt x="719864" y="426473"/>
                  <a:pt x="719864" y="434502"/>
                </a:cubicBezTo>
                <a:cubicBezTo>
                  <a:pt x="719864" y="442530"/>
                  <a:pt x="726373" y="449039"/>
                  <a:pt x="734401" y="449039"/>
                </a:cubicBezTo>
                <a:close/>
                <a:moveTo>
                  <a:pt x="631565" y="449039"/>
                </a:moveTo>
                <a:cubicBezTo>
                  <a:pt x="639593" y="449039"/>
                  <a:pt x="646102" y="442530"/>
                  <a:pt x="646102" y="434502"/>
                </a:cubicBezTo>
                <a:cubicBezTo>
                  <a:pt x="646102" y="426473"/>
                  <a:pt x="639593" y="419965"/>
                  <a:pt x="631565" y="419965"/>
                </a:cubicBezTo>
                <a:cubicBezTo>
                  <a:pt x="623536" y="419965"/>
                  <a:pt x="617027" y="426473"/>
                  <a:pt x="617027" y="434502"/>
                </a:cubicBezTo>
                <a:cubicBezTo>
                  <a:pt x="617027" y="442530"/>
                  <a:pt x="623536" y="449039"/>
                  <a:pt x="631565" y="449039"/>
                </a:cubicBezTo>
                <a:close/>
                <a:moveTo>
                  <a:pt x="374469" y="449039"/>
                </a:moveTo>
                <a:cubicBezTo>
                  <a:pt x="382498" y="449039"/>
                  <a:pt x="389006" y="442530"/>
                  <a:pt x="389006" y="434502"/>
                </a:cubicBezTo>
                <a:cubicBezTo>
                  <a:pt x="389006" y="426473"/>
                  <a:pt x="382498" y="419965"/>
                  <a:pt x="374469" y="419965"/>
                </a:cubicBezTo>
                <a:cubicBezTo>
                  <a:pt x="366441" y="419965"/>
                  <a:pt x="359932" y="426473"/>
                  <a:pt x="359932" y="434502"/>
                </a:cubicBezTo>
                <a:cubicBezTo>
                  <a:pt x="359932" y="442530"/>
                  <a:pt x="366441" y="449039"/>
                  <a:pt x="374469" y="449039"/>
                </a:cubicBezTo>
                <a:close/>
                <a:moveTo>
                  <a:pt x="271633" y="449039"/>
                </a:moveTo>
                <a:cubicBezTo>
                  <a:pt x="279661" y="449039"/>
                  <a:pt x="286170" y="442530"/>
                  <a:pt x="286170" y="434502"/>
                </a:cubicBezTo>
                <a:cubicBezTo>
                  <a:pt x="286170" y="426473"/>
                  <a:pt x="279661" y="419965"/>
                  <a:pt x="271633" y="419965"/>
                </a:cubicBezTo>
                <a:cubicBezTo>
                  <a:pt x="263604" y="419965"/>
                  <a:pt x="257095" y="426473"/>
                  <a:pt x="257095" y="434502"/>
                </a:cubicBezTo>
                <a:cubicBezTo>
                  <a:pt x="257095" y="442530"/>
                  <a:pt x="263604" y="449039"/>
                  <a:pt x="271633" y="449039"/>
                </a:cubicBezTo>
                <a:close/>
                <a:moveTo>
                  <a:pt x="168794" y="449039"/>
                </a:moveTo>
                <a:cubicBezTo>
                  <a:pt x="176822" y="449039"/>
                  <a:pt x="183331" y="442530"/>
                  <a:pt x="183331" y="434502"/>
                </a:cubicBezTo>
                <a:cubicBezTo>
                  <a:pt x="183331" y="426473"/>
                  <a:pt x="176822" y="419965"/>
                  <a:pt x="168794" y="419965"/>
                </a:cubicBezTo>
                <a:cubicBezTo>
                  <a:pt x="160765" y="419965"/>
                  <a:pt x="154257" y="426473"/>
                  <a:pt x="154257" y="434502"/>
                </a:cubicBezTo>
                <a:cubicBezTo>
                  <a:pt x="154257" y="442530"/>
                  <a:pt x="160765" y="449039"/>
                  <a:pt x="168794" y="449039"/>
                </a:cubicBezTo>
                <a:close/>
                <a:moveTo>
                  <a:pt x="65956" y="449039"/>
                </a:moveTo>
                <a:cubicBezTo>
                  <a:pt x="73985" y="449039"/>
                  <a:pt x="80493" y="442530"/>
                  <a:pt x="80493" y="434502"/>
                </a:cubicBezTo>
                <a:cubicBezTo>
                  <a:pt x="80493" y="426473"/>
                  <a:pt x="73985" y="419965"/>
                  <a:pt x="65956" y="419965"/>
                </a:cubicBezTo>
                <a:cubicBezTo>
                  <a:pt x="57928" y="419965"/>
                  <a:pt x="51419" y="426473"/>
                  <a:pt x="51419" y="434502"/>
                </a:cubicBezTo>
                <a:cubicBezTo>
                  <a:pt x="51419" y="442530"/>
                  <a:pt x="57928" y="449039"/>
                  <a:pt x="65956" y="449039"/>
                </a:cubicBezTo>
                <a:close/>
                <a:moveTo>
                  <a:pt x="14537" y="449039"/>
                </a:moveTo>
                <a:cubicBezTo>
                  <a:pt x="22566" y="449039"/>
                  <a:pt x="29074" y="442530"/>
                  <a:pt x="29074" y="434502"/>
                </a:cubicBezTo>
                <a:cubicBezTo>
                  <a:pt x="29074" y="426473"/>
                  <a:pt x="22566" y="419965"/>
                  <a:pt x="14537" y="419965"/>
                </a:cubicBezTo>
                <a:cubicBezTo>
                  <a:pt x="6509" y="419965"/>
                  <a:pt x="0" y="426473"/>
                  <a:pt x="0" y="434502"/>
                </a:cubicBezTo>
                <a:cubicBezTo>
                  <a:pt x="0" y="442530"/>
                  <a:pt x="6509" y="449039"/>
                  <a:pt x="14537" y="449039"/>
                </a:cubicBezTo>
                <a:close/>
                <a:moveTo>
                  <a:pt x="734401" y="499515"/>
                </a:moveTo>
                <a:cubicBezTo>
                  <a:pt x="742430" y="499515"/>
                  <a:pt x="748938" y="493007"/>
                  <a:pt x="748938" y="484978"/>
                </a:cubicBezTo>
                <a:cubicBezTo>
                  <a:pt x="748938" y="476950"/>
                  <a:pt x="742430" y="470441"/>
                  <a:pt x="734401" y="470441"/>
                </a:cubicBezTo>
                <a:cubicBezTo>
                  <a:pt x="726373" y="470441"/>
                  <a:pt x="719864" y="476950"/>
                  <a:pt x="719864" y="484978"/>
                </a:cubicBezTo>
                <a:cubicBezTo>
                  <a:pt x="719864" y="493007"/>
                  <a:pt x="726373" y="499515"/>
                  <a:pt x="734401" y="499515"/>
                </a:cubicBezTo>
                <a:close/>
                <a:moveTo>
                  <a:pt x="631565" y="499515"/>
                </a:moveTo>
                <a:cubicBezTo>
                  <a:pt x="639593" y="499515"/>
                  <a:pt x="646102" y="493007"/>
                  <a:pt x="646102" y="484978"/>
                </a:cubicBezTo>
                <a:cubicBezTo>
                  <a:pt x="646102" y="476950"/>
                  <a:pt x="639593" y="470441"/>
                  <a:pt x="631565" y="470441"/>
                </a:cubicBezTo>
                <a:cubicBezTo>
                  <a:pt x="623536" y="470441"/>
                  <a:pt x="617027" y="476950"/>
                  <a:pt x="617027" y="484978"/>
                </a:cubicBezTo>
                <a:cubicBezTo>
                  <a:pt x="617027" y="493007"/>
                  <a:pt x="623536" y="499515"/>
                  <a:pt x="631565" y="499515"/>
                </a:cubicBezTo>
                <a:close/>
                <a:moveTo>
                  <a:pt x="374469" y="499515"/>
                </a:moveTo>
                <a:cubicBezTo>
                  <a:pt x="382498" y="499515"/>
                  <a:pt x="389006" y="493007"/>
                  <a:pt x="389006" y="484978"/>
                </a:cubicBezTo>
                <a:cubicBezTo>
                  <a:pt x="389006" y="476950"/>
                  <a:pt x="382498" y="470441"/>
                  <a:pt x="374469" y="470441"/>
                </a:cubicBezTo>
                <a:cubicBezTo>
                  <a:pt x="366441" y="470441"/>
                  <a:pt x="359932" y="476950"/>
                  <a:pt x="359932" y="484978"/>
                </a:cubicBezTo>
                <a:cubicBezTo>
                  <a:pt x="359932" y="493007"/>
                  <a:pt x="366441" y="499515"/>
                  <a:pt x="374469" y="499515"/>
                </a:cubicBezTo>
                <a:close/>
                <a:moveTo>
                  <a:pt x="168794" y="499515"/>
                </a:moveTo>
                <a:cubicBezTo>
                  <a:pt x="176822" y="499515"/>
                  <a:pt x="183331" y="493007"/>
                  <a:pt x="183331" y="484978"/>
                </a:cubicBezTo>
                <a:cubicBezTo>
                  <a:pt x="183331" y="476950"/>
                  <a:pt x="176822" y="470441"/>
                  <a:pt x="168794" y="470441"/>
                </a:cubicBezTo>
                <a:cubicBezTo>
                  <a:pt x="160765" y="470441"/>
                  <a:pt x="154257" y="476950"/>
                  <a:pt x="154257" y="484978"/>
                </a:cubicBezTo>
                <a:cubicBezTo>
                  <a:pt x="154257" y="493007"/>
                  <a:pt x="160765" y="499515"/>
                  <a:pt x="168794" y="499515"/>
                </a:cubicBezTo>
                <a:close/>
                <a:moveTo>
                  <a:pt x="14537" y="499515"/>
                </a:moveTo>
                <a:cubicBezTo>
                  <a:pt x="22566" y="499515"/>
                  <a:pt x="29074" y="493007"/>
                  <a:pt x="29074" y="484978"/>
                </a:cubicBezTo>
                <a:cubicBezTo>
                  <a:pt x="29074" y="476950"/>
                  <a:pt x="22566" y="470441"/>
                  <a:pt x="14537" y="470441"/>
                </a:cubicBezTo>
                <a:cubicBezTo>
                  <a:pt x="6509" y="470441"/>
                  <a:pt x="0" y="476950"/>
                  <a:pt x="0" y="484978"/>
                </a:cubicBezTo>
                <a:cubicBezTo>
                  <a:pt x="0" y="493007"/>
                  <a:pt x="6509" y="499515"/>
                  <a:pt x="14537" y="499515"/>
                </a:cubicBezTo>
                <a:close/>
                <a:moveTo>
                  <a:pt x="734401" y="552010"/>
                </a:moveTo>
                <a:cubicBezTo>
                  <a:pt x="742430" y="552010"/>
                  <a:pt x="748938" y="545501"/>
                  <a:pt x="748938" y="537473"/>
                </a:cubicBezTo>
                <a:cubicBezTo>
                  <a:pt x="748938" y="529444"/>
                  <a:pt x="742430" y="522935"/>
                  <a:pt x="734401" y="522935"/>
                </a:cubicBezTo>
                <a:cubicBezTo>
                  <a:pt x="726373" y="522935"/>
                  <a:pt x="719864" y="529444"/>
                  <a:pt x="719864" y="537473"/>
                </a:cubicBezTo>
                <a:cubicBezTo>
                  <a:pt x="719864" y="545501"/>
                  <a:pt x="726373" y="552010"/>
                  <a:pt x="734401" y="552010"/>
                </a:cubicBezTo>
                <a:close/>
                <a:moveTo>
                  <a:pt x="374469" y="552010"/>
                </a:moveTo>
                <a:cubicBezTo>
                  <a:pt x="382498" y="552010"/>
                  <a:pt x="389006" y="545501"/>
                  <a:pt x="389006" y="537473"/>
                </a:cubicBezTo>
                <a:cubicBezTo>
                  <a:pt x="389006" y="529444"/>
                  <a:pt x="382498" y="522935"/>
                  <a:pt x="374469" y="522935"/>
                </a:cubicBezTo>
                <a:cubicBezTo>
                  <a:pt x="366441" y="522935"/>
                  <a:pt x="359932" y="529444"/>
                  <a:pt x="359932" y="537473"/>
                </a:cubicBezTo>
                <a:cubicBezTo>
                  <a:pt x="359932" y="545501"/>
                  <a:pt x="366441" y="552010"/>
                  <a:pt x="374469" y="552010"/>
                </a:cubicBezTo>
                <a:close/>
              </a:path>
            </a:pathLst>
          </a:cu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noAutofit/>
          </a:bodyPr>
          <a:lstStyle/>
          <a:p>
            <a:pPr defTabSz="914126" eaLnBrk="0" hangingPunct="0"/>
            <a:endParaRPr lang="en-US" dirty="0" err="1">
              <a:latin typeface="Calibri" pitchFamily="34" charset="0"/>
            </a:endParaRPr>
          </a:p>
        </p:txBody>
      </p:sp>
    </p:spTree>
    <p:extLst>
      <p:ext uri="{BB962C8B-B14F-4D97-AF65-F5344CB8AC3E}">
        <p14:creationId xmlns:p14="http://schemas.microsoft.com/office/powerpoint/2010/main" val="290090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Rectangle 339">
            <a:extLst>
              <a:ext uri="{FF2B5EF4-FFF2-40B4-BE49-F238E27FC236}">
                <a16:creationId xmlns:a16="http://schemas.microsoft.com/office/drawing/2014/main" id="{B457FA11-5DE8-4F9C-A908-2007F8098D5F}"/>
              </a:ext>
            </a:extLst>
          </p:cNvPr>
          <p:cNvSpPr/>
          <p:nvPr/>
        </p:nvSpPr>
        <p:spPr bwMode="auto">
          <a:xfrm flipH="1" flipV="1">
            <a:off x="733189" y="1008859"/>
            <a:ext cx="10564593" cy="3034848"/>
          </a:xfrm>
          <a:prstGeom prst="rect">
            <a:avLst/>
          </a:prstGeom>
          <a:gradFill>
            <a:gsLst>
              <a:gs pos="0">
                <a:schemeClr val="tx1">
                  <a:lumMod val="50000"/>
                  <a:alpha val="0"/>
                </a:schemeClr>
              </a:gs>
              <a:gs pos="100000">
                <a:schemeClr val="tx1">
                  <a:lumMod val="50000"/>
                  <a:alpha val="9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fontAlgn="base" hangingPunct="0">
              <a:spcBef>
                <a:spcPct val="50000"/>
              </a:spcBef>
              <a:spcAft>
                <a:spcPct val="0"/>
              </a:spcAft>
            </a:pPr>
            <a:endParaRPr lang="en-US" dirty="0">
              <a:solidFill>
                <a:srgbClr val="231F20"/>
              </a:solidFill>
              <a:latin typeface="Calibri" pitchFamily="34" charset="0"/>
            </a:endParaRPr>
          </a:p>
        </p:txBody>
      </p:sp>
      <p:sp>
        <p:nvSpPr>
          <p:cNvPr id="4" name="Title 3"/>
          <p:cNvSpPr>
            <a:spLocks noGrp="1"/>
          </p:cNvSpPr>
          <p:nvPr>
            <p:ph type="title"/>
          </p:nvPr>
        </p:nvSpPr>
        <p:spPr/>
        <p:txBody>
          <a:bodyPr/>
          <a:lstStyle/>
          <a:p>
            <a:r>
              <a:rPr lang="en-US" dirty="0"/>
              <a:t>Real Time Capability Pyramid</a:t>
            </a:r>
          </a:p>
        </p:txBody>
      </p:sp>
      <p:sp>
        <p:nvSpPr>
          <p:cNvPr id="208" name="Freeform 6">
            <a:extLst>
              <a:ext uri="{FF2B5EF4-FFF2-40B4-BE49-F238E27FC236}">
                <a16:creationId xmlns:a16="http://schemas.microsoft.com/office/drawing/2014/main" id="{BE132A8D-372A-4D4E-A5AE-6053B33C347B}"/>
              </a:ext>
            </a:extLst>
          </p:cNvPr>
          <p:cNvSpPr>
            <a:spLocks/>
          </p:cNvSpPr>
          <p:nvPr/>
        </p:nvSpPr>
        <p:spPr bwMode="auto">
          <a:xfrm>
            <a:off x="5636828" y="1810138"/>
            <a:ext cx="943739" cy="818367"/>
          </a:xfrm>
          <a:custGeom>
            <a:avLst/>
            <a:gdLst>
              <a:gd name="T0" fmla="*/ 685 w 1370"/>
              <a:gd name="T1" fmla="*/ 0 h 1188"/>
              <a:gd name="T2" fmla="*/ 0 w 1370"/>
              <a:gd name="T3" fmla="*/ 1188 h 1188"/>
              <a:gd name="T4" fmla="*/ 1370 w 1370"/>
              <a:gd name="T5" fmla="*/ 1188 h 1188"/>
              <a:gd name="T6" fmla="*/ 685 w 1370"/>
              <a:gd name="T7" fmla="*/ 0 h 1188"/>
            </a:gdLst>
            <a:ahLst/>
            <a:cxnLst>
              <a:cxn ang="0">
                <a:pos x="T0" y="T1"/>
              </a:cxn>
              <a:cxn ang="0">
                <a:pos x="T2" y="T3"/>
              </a:cxn>
              <a:cxn ang="0">
                <a:pos x="T4" y="T5"/>
              </a:cxn>
              <a:cxn ang="0">
                <a:pos x="T6" y="T7"/>
              </a:cxn>
            </a:cxnLst>
            <a:rect l="0" t="0" r="r" b="b"/>
            <a:pathLst>
              <a:path w="1370" h="1188">
                <a:moveTo>
                  <a:pt x="685" y="0"/>
                </a:moveTo>
                <a:lnTo>
                  <a:pt x="0" y="1188"/>
                </a:lnTo>
                <a:lnTo>
                  <a:pt x="1370" y="1188"/>
                </a:lnTo>
                <a:lnTo>
                  <a:pt x="685" y="0"/>
                </a:lnTo>
                <a:close/>
              </a:path>
            </a:pathLst>
          </a:custGeom>
          <a:solidFill>
            <a:srgbClr val="FFC000"/>
          </a:solidFill>
          <a:ln w="19050" cap="flat">
            <a:noFill/>
            <a:prstDash val="solid"/>
            <a:miter lim="800000"/>
            <a:headEnd/>
            <a:tailEnd/>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11" name="Freeform 7">
            <a:extLst>
              <a:ext uri="{FF2B5EF4-FFF2-40B4-BE49-F238E27FC236}">
                <a16:creationId xmlns:a16="http://schemas.microsoft.com/office/drawing/2014/main" id="{897C0BE1-1C08-48DF-BF4B-C0484F40BF11}"/>
              </a:ext>
            </a:extLst>
          </p:cNvPr>
          <p:cNvSpPr>
            <a:spLocks/>
          </p:cNvSpPr>
          <p:nvPr/>
        </p:nvSpPr>
        <p:spPr bwMode="auto">
          <a:xfrm>
            <a:off x="3577615" y="5104203"/>
            <a:ext cx="5062162" cy="1092766"/>
          </a:xfrm>
          <a:custGeom>
            <a:avLst/>
            <a:gdLst>
              <a:gd name="T0" fmla="*/ 0 w 5457"/>
              <a:gd name="T1" fmla="*/ 1178 h 1178"/>
              <a:gd name="T2" fmla="*/ 5457 w 5457"/>
              <a:gd name="T3" fmla="*/ 1178 h 1178"/>
              <a:gd name="T4" fmla="*/ 4777 w 5457"/>
              <a:gd name="T5" fmla="*/ 0 h 1178"/>
              <a:gd name="T6" fmla="*/ 681 w 5457"/>
              <a:gd name="T7" fmla="*/ 0 h 1178"/>
              <a:gd name="T8" fmla="*/ 0 w 5457"/>
              <a:gd name="T9" fmla="*/ 1178 h 1178"/>
            </a:gdLst>
            <a:ahLst/>
            <a:cxnLst>
              <a:cxn ang="0">
                <a:pos x="T0" y="T1"/>
              </a:cxn>
              <a:cxn ang="0">
                <a:pos x="T2" y="T3"/>
              </a:cxn>
              <a:cxn ang="0">
                <a:pos x="T4" y="T5"/>
              </a:cxn>
              <a:cxn ang="0">
                <a:pos x="T6" y="T7"/>
              </a:cxn>
              <a:cxn ang="0">
                <a:pos x="T8" y="T9"/>
              </a:cxn>
            </a:cxnLst>
            <a:rect l="0" t="0" r="r" b="b"/>
            <a:pathLst>
              <a:path w="5457" h="1178">
                <a:moveTo>
                  <a:pt x="0" y="1178"/>
                </a:moveTo>
                <a:lnTo>
                  <a:pt x="5457" y="1178"/>
                </a:lnTo>
                <a:lnTo>
                  <a:pt x="4777" y="0"/>
                </a:lnTo>
                <a:lnTo>
                  <a:pt x="681" y="0"/>
                </a:lnTo>
                <a:lnTo>
                  <a:pt x="0" y="1178"/>
                </a:lnTo>
                <a:close/>
              </a:path>
            </a:pathLst>
          </a:custGeom>
          <a:solidFill>
            <a:schemeClr val="accent4">
              <a:lumMod val="60000"/>
              <a:lumOff val="40000"/>
            </a:schemeClr>
          </a:solidFill>
          <a:ln w="19050" cap="flat">
            <a:solidFill>
              <a:schemeClr val="accent2"/>
            </a:solidFill>
            <a:prstDash val="solid"/>
            <a:miter lim="800000"/>
            <a:headEnd/>
            <a:tailEnd/>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12" name="Freeform 8">
            <a:extLst>
              <a:ext uri="{FF2B5EF4-FFF2-40B4-BE49-F238E27FC236}">
                <a16:creationId xmlns:a16="http://schemas.microsoft.com/office/drawing/2014/main" id="{9AB51D36-2562-4C61-B082-8CD694B42F6A}"/>
              </a:ext>
            </a:extLst>
          </p:cNvPr>
          <p:cNvSpPr>
            <a:spLocks/>
          </p:cNvSpPr>
          <p:nvPr/>
        </p:nvSpPr>
        <p:spPr bwMode="auto">
          <a:xfrm>
            <a:off x="4209344" y="4005870"/>
            <a:ext cx="3799637" cy="1098332"/>
          </a:xfrm>
          <a:custGeom>
            <a:avLst/>
            <a:gdLst>
              <a:gd name="T0" fmla="*/ 685 w 4096"/>
              <a:gd name="T1" fmla="*/ 0 h 1184"/>
              <a:gd name="T2" fmla="*/ 0 w 4096"/>
              <a:gd name="T3" fmla="*/ 1184 h 1184"/>
              <a:gd name="T4" fmla="*/ 4096 w 4096"/>
              <a:gd name="T5" fmla="*/ 1184 h 1184"/>
              <a:gd name="T6" fmla="*/ 3411 w 4096"/>
              <a:gd name="T7" fmla="*/ 0 h 1184"/>
              <a:gd name="T8" fmla="*/ 685 w 4096"/>
              <a:gd name="T9" fmla="*/ 0 h 1184"/>
            </a:gdLst>
            <a:ahLst/>
            <a:cxnLst>
              <a:cxn ang="0">
                <a:pos x="T0" y="T1"/>
              </a:cxn>
              <a:cxn ang="0">
                <a:pos x="T2" y="T3"/>
              </a:cxn>
              <a:cxn ang="0">
                <a:pos x="T4" y="T5"/>
              </a:cxn>
              <a:cxn ang="0">
                <a:pos x="T6" y="T7"/>
              </a:cxn>
              <a:cxn ang="0">
                <a:pos x="T8" y="T9"/>
              </a:cxn>
            </a:cxnLst>
            <a:rect l="0" t="0" r="r" b="b"/>
            <a:pathLst>
              <a:path w="4096" h="1184">
                <a:moveTo>
                  <a:pt x="685" y="0"/>
                </a:moveTo>
                <a:lnTo>
                  <a:pt x="0" y="1184"/>
                </a:lnTo>
                <a:lnTo>
                  <a:pt x="4096" y="1184"/>
                </a:lnTo>
                <a:lnTo>
                  <a:pt x="3411" y="0"/>
                </a:lnTo>
                <a:lnTo>
                  <a:pt x="685" y="0"/>
                </a:lnTo>
                <a:close/>
              </a:path>
            </a:pathLst>
          </a:custGeom>
          <a:solidFill>
            <a:schemeClr val="accent5">
              <a:lumMod val="25000"/>
              <a:lumOff val="75000"/>
            </a:schemeClr>
          </a:solidFill>
          <a:ln w="19050" cap="flat">
            <a:solidFill>
              <a:schemeClr val="accent2"/>
            </a:solidFill>
            <a:prstDash val="solid"/>
            <a:miter lim="800000"/>
            <a:headEnd/>
            <a:tailEnd/>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13" name="Freeform 9">
            <a:extLst>
              <a:ext uri="{FF2B5EF4-FFF2-40B4-BE49-F238E27FC236}">
                <a16:creationId xmlns:a16="http://schemas.microsoft.com/office/drawing/2014/main" id="{6E9BE82C-CA7E-4E3B-8B7E-7C0A34A2D8D9}"/>
              </a:ext>
            </a:extLst>
          </p:cNvPr>
          <p:cNvSpPr>
            <a:spLocks/>
          </p:cNvSpPr>
          <p:nvPr/>
        </p:nvSpPr>
        <p:spPr bwMode="auto">
          <a:xfrm>
            <a:off x="4840142" y="2912178"/>
            <a:ext cx="2538039" cy="1093694"/>
          </a:xfrm>
          <a:custGeom>
            <a:avLst/>
            <a:gdLst>
              <a:gd name="T0" fmla="*/ 2736 w 2736"/>
              <a:gd name="T1" fmla="*/ 1179 h 1179"/>
              <a:gd name="T2" fmla="*/ 2053 w 2736"/>
              <a:gd name="T3" fmla="*/ 0 h 1179"/>
              <a:gd name="T4" fmla="*/ 683 w 2736"/>
              <a:gd name="T5" fmla="*/ 0 h 1179"/>
              <a:gd name="T6" fmla="*/ 0 w 2736"/>
              <a:gd name="T7" fmla="*/ 1179 h 1179"/>
              <a:gd name="T8" fmla="*/ 2736 w 2736"/>
              <a:gd name="T9" fmla="*/ 1179 h 1179"/>
            </a:gdLst>
            <a:ahLst/>
            <a:cxnLst>
              <a:cxn ang="0">
                <a:pos x="T0" y="T1"/>
              </a:cxn>
              <a:cxn ang="0">
                <a:pos x="T2" y="T3"/>
              </a:cxn>
              <a:cxn ang="0">
                <a:pos x="T4" y="T5"/>
              </a:cxn>
              <a:cxn ang="0">
                <a:pos x="T6" y="T7"/>
              </a:cxn>
              <a:cxn ang="0">
                <a:pos x="T8" y="T9"/>
              </a:cxn>
            </a:cxnLst>
            <a:rect l="0" t="0" r="r" b="b"/>
            <a:pathLst>
              <a:path w="2736" h="1179">
                <a:moveTo>
                  <a:pt x="2736" y="1179"/>
                </a:moveTo>
                <a:lnTo>
                  <a:pt x="2053" y="0"/>
                </a:lnTo>
                <a:lnTo>
                  <a:pt x="683" y="0"/>
                </a:lnTo>
                <a:lnTo>
                  <a:pt x="0" y="1179"/>
                </a:lnTo>
                <a:lnTo>
                  <a:pt x="2736" y="1179"/>
                </a:lnTo>
                <a:close/>
              </a:path>
            </a:pathLst>
          </a:custGeom>
          <a:solidFill>
            <a:schemeClr val="accent5">
              <a:lumMod val="10000"/>
              <a:lumOff val="90000"/>
            </a:schemeClr>
          </a:solidFill>
          <a:ln w="19050" cap="flat">
            <a:solidFill>
              <a:schemeClr val="accent2"/>
            </a:solidFill>
            <a:prstDash val="solid"/>
            <a:miter lim="800000"/>
            <a:headEnd/>
            <a:tailEnd/>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nvGrpSpPr>
          <p:cNvPr id="214" name="Group 213">
            <a:extLst>
              <a:ext uri="{FF2B5EF4-FFF2-40B4-BE49-F238E27FC236}">
                <a16:creationId xmlns:a16="http://schemas.microsoft.com/office/drawing/2014/main" id="{A67A5B8F-61BC-4680-AC7D-9BA433F49791}"/>
              </a:ext>
            </a:extLst>
          </p:cNvPr>
          <p:cNvGrpSpPr>
            <a:grpSpLocks noChangeAspect="1"/>
          </p:cNvGrpSpPr>
          <p:nvPr/>
        </p:nvGrpSpPr>
        <p:grpSpPr>
          <a:xfrm>
            <a:off x="4870602" y="1576641"/>
            <a:ext cx="602357" cy="456962"/>
            <a:chOff x="3538064" y="-475934"/>
            <a:chExt cx="406619" cy="308471"/>
          </a:xfrm>
        </p:grpSpPr>
        <p:sp>
          <p:nvSpPr>
            <p:cNvPr id="215" name="Rectangle 86">
              <a:extLst>
                <a:ext uri="{FF2B5EF4-FFF2-40B4-BE49-F238E27FC236}">
                  <a16:creationId xmlns:a16="http://schemas.microsoft.com/office/drawing/2014/main" id="{DC4F38ED-97C5-4CCD-A271-79AE03B4C7E5}"/>
                </a:ext>
              </a:extLst>
            </p:cNvPr>
            <p:cNvSpPr>
              <a:spLocks noChangeArrowheads="1"/>
            </p:cNvSpPr>
            <p:nvPr/>
          </p:nvSpPr>
          <p:spPr bwMode="auto">
            <a:xfrm>
              <a:off x="3594149" y="-377784"/>
              <a:ext cx="131801" cy="92541"/>
            </a:xfrm>
            <a:prstGeom prst="rect">
              <a:avLst/>
            </a:prstGeom>
            <a:solidFill>
              <a:srgbClr val="4949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16" name="Freeform 87">
              <a:extLst>
                <a:ext uri="{FF2B5EF4-FFF2-40B4-BE49-F238E27FC236}">
                  <a16:creationId xmlns:a16="http://schemas.microsoft.com/office/drawing/2014/main" id="{E82FD651-ECB2-4D89-B926-F99ED83CF95D}"/>
                </a:ext>
              </a:extLst>
            </p:cNvPr>
            <p:cNvSpPr>
              <a:spLocks/>
            </p:cNvSpPr>
            <p:nvPr/>
          </p:nvSpPr>
          <p:spPr bwMode="auto">
            <a:xfrm>
              <a:off x="3594149" y="-268417"/>
              <a:ext cx="305665" cy="19630"/>
            </a:xfrm>
            <a:custGeom>
              <a:avLst/>
              <a:gdLst>
                <a:gd name="T0" fmla="*/ 126 w 130"/>
                <a:gd name="T1" fmla="*/ 0 h 8"/>
                <a:gd name="T2" fmla="*/ 4 w 130"/>
                <a:gd name="T3" fmla="*/ 0 h 8"/>
                <a:gd name="T4" fmla="*/ 0 w 130"/>
                <a:gd name="T5" fmla="*/ 4 h 8"/>
                <a:gd name="T6" fmla="*/ 4 w 130"/>
                <a:gd name="T7" fmla="*/ 8 h 8"/>
                <a:gd name="T8" fmla="*/ 126 w 130"/>
                <a:gd name="T9" fmla="*/ 8 h 8"/>
                <a:gd name="T10" fmla="*/ 130 w 130"/>
                <a:gd name="T11" fmla="*/ 4 h 8"/>
                <a:gd name="T12" fmla="*/ 126 w 13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0" h="8">
                  <a:moveTo>
                    <a:pt x="126" y="0"/>
                  </a:moveTo>
                  <a:cubicBezTo>
                    <a:pt x="4" y="0"/>
                    <a:pt x="4" y="0"/>
                    <a:pt x="4" y="0"/>
                  </a:cubicBezTo>
                  <a:cubicBezTo>
                    <a:pt x="2" y="0"/>
                    <a:pt x="0" y="2"/>
                    <a:pt x="0" y="4"/>
                  </a:cubicBezTo>
                  <a:cubicBezTo>
                    <a:pt x="0" y="6"/>
                    <a:pt x="2" y="8"/>
                    <a:pt x="4" y="8"/>
                  </a:cubicBezTo>
                  <a:cubicBezTo>
                    <a:pt x="126" y="8"/>
                    <a:pt x="126" y="8"/>
                    <a:pt x="126" y="8"/>
                  </a:cubicBezTo>
                  <a:cubicBezTo>
                    <a:pt x="128" y="8"/>
                    <a:pt x="130" y="6"/>
                    <a:pt x="130" y="4"/>
                  </a:cubicBezTo>
                  <a:cubicBezTo>
                    <a:pt x="130" y="2"/>
                    <a:pt x="128" y="0"/>
                    <a:pt x="126" y="0"/>
                  </a:cubicBezTo>
                  <a:close/>
                </a:path>
              </a:pathLst>
            </a:custGeom>
            <a:solidFill>
              <a:srgbClr val="7B889A">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17" name="Freeform 88">
              <a:extLst>
                <a:ext uri="{FF2B5EF4-FFF2-40B4-BE49-F238E27FC236}">
                  <a16:creationId xmlns:a16="http://schemas.microsoft.com/office/drawing/2014/main" id="{3FEB1D8C-7DA3-418B-A357-BF2241C4ED30}"/>
                </a:ext>
              </a:extLst>
            </p:cNvPr>
            <p:cNvSpPr>
              <a:spLocks/>
            </p:cNvSpPr>
            <p:nvPr/>
          </p:nvSpPr>
          <p:spPr bwMode="auto">
            <a:xfrm>
              <a:off x="3594149" y="-231962"/>
              <a:ext cx="241167" cy="19630"/>
            </a:xfrm>
            <a:custGeom>
              <a:avLst/>
              <a:gdLst>
                <a:gd name="T0" fmla="*/ 98 w 102"/>
                <a:gd name="T1" fmla="*/ 0 h 8"/>
                <a:gd name="T2" fmla="*/ 4 w 102"/>
                <a:gd name="T3" fmla="*/ 0 h 8"/>
                <a:gd name="T4" fmla="*/ 0 w 102"/>
                <a:gd name="T5" fmla="*/ 4 h 8"/>
                <a:gd name="T6" fmla="*/ 4 w 102"/>
                <a:gd name="T7" fmla="*/ 8 h 8"/>
                <a:gd name="T8" fmla="*/ 98 w 102"/>
                <a:gd name="T9" fmla="*/ 8 h 8"/>
                <a:gd name="T10" fmla="*/ 102 w 102"/>
                <a:gd name="T11" fmla="*/ 4 h 8"/>
                <a:gd name="T12" fmla="*/ 98 w 10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02" h="8">
                  <a:moveTo>
                    <a:pt x="98" y="0"/>
                  </a:moveTo>
                  <a:cubicBezTo>
                    <a:pt x="4" y="0"/>
                    <a:pt x="4" y="0"/>
                    <a:pt x="4" y="0"/>
                  </a:cubicBezTo>
                  <a:cubicBezTo>
                    <a:pt x="2" y="0"/>
                    <a:pt x="0" y="2"/>
                    <a:pt x="0" y="4"/>
                  </a:cubicBezTo>
                  <a:cubicBezTo>
                    <a:pt x="0" y="6"/>
                    <a:pt x="2" y="8"/>
                    <a:pt x="4" y="8"/>
                  </a:cubicBezTo>
                  <a:cubicBezTo>
                    <a:pt x="98" y="8"/>
                    <a:pt x="98" y="8"/>
                    <a:pt x="98" y="8"/>
                  </a:cubicBezTo>
                  <a:cubicBezTo>
                    <a:pt x="100" y="8"/>
                    <a:pt x="102" y="6"/>
                    <a:pt x="102" y="4"/>
                  </a:cubicBezTo>
                  <a:cubicBezTo>
                    <a:pt x="102" y="2"/>
                    <a:pt x="100" y="0"/>
                    <a:pt x="98" y="0"/>
                  </a:cubicBezTo>
                  <a:close/>
                </a:path>
              </a:pathLst>
            </a:custGeom>
            <a:solidFill>
              <a:srgbClr val="7B889A">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18" name="Freeform 89">
              <a:extLst>
                <a:ext uri="{FF2B5EF4-FFF2-40B4-BE49-F238E27FC236}">
                  <a16:creationId xmlns:a16="http://schemas.microsoft.com/office/drawing/2014/main" id="{1DF62A20-960A-4A5F-92CB-942A0EC2AF2D}"/>
                </a:ext>
              </a:extLst>
            </p:cNvPr>
            <p:cNvSpPr>
              <a:spLocks/>
            </p:cNvSpPr>
            <p:nvPr/>
          </p:nvSpPr>
          <p:spPr bwMode="auto">
            <a:xfrm>
              <a:off x="3751188" y="-372176"/>
              <a:ext cx="103758" cy="16826"/>
            </a:xfrm>
            <a:custGeom>
              <a:avLst/>
              <a:gdLst>
                <a:gd name="T0" fmla="*/ 4 w 44"/>
                <a:gd name="T1" fmla="*/ 8 h 8"/>
                <a:gd name="T2" fmla="*/ 40 w 44"/>
                <a:gd name="T3" fmla="*/ 8 h 8"/>
                <a:gd name="T4" fmla="*/ 44 w 44"/>
                <a:gd name="T5" fmla="*/ 4 h 8"/>
                <a:gd name="T6" fmla="*/ 40 w 44"/>
                <a:gd name="T7" fmla="*/ 0 h 8"/>
                <a:gd name="T8" fmla="*/ 4 w 44"/>
                <a:gd name="T9" fmla="*/ 0 h 8"/>
                <a:gd name="T10" fmla="*/ 0 w 44"/>
                <a:gd name="T11" fmla="*/ 4 h 8"/>
                <a:gd name="T12" fmla="*/ 4 w 4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4" h="8">
                  <a:moveTo>
                    <a:pt x="4" y="8"/>
                  </a:moveTo>
                  <a:cubicBezTo>
                    <a:pt x="40" y="8"/>
                    <a:pt x="40" y="8"/>
                    <a:pt x="40" y="8"/>
                  </a:cubicBezTo>
                  <a:cubicBezTo>
                    <a:pt x="42" y="8"/>
                    <a:pt x="44" y="6"/>
                    <a:pt x="44" y="4"/>
                  </a:cubicBezTo>
                  <a:cubicBezTo>
                    <a:pt x="44" y="2"/>
                    <a:pt x="42" y="0"/>
                    <a:pt x="40" y="0"/>
                  </a:cubicBezTo>
                  <a:cubicBezTo>
                    <a:pt x="4" y="0"/>
                    <a:pt x="4" y="0"/>
                    <a:pt x="4" y="0"/>
                  </a:cubicBezTo>
                  <a:cubicBezTo>
                    <a:pt x="2" y="0"/>
                    <a:pt x="0" y="2"/>
                    <a:pt x="0" y="4"/>
                  </a:cubicBezTo>
                  <a:cubicBezTo>
                    <a:pt x="0" y="6"/>
                    <a:pt x="2" y="8"/>
                    <a:pt x="4" y="8"/>
                  </a:cubicBezTo>
                  <a:close/>
                </a:path>
              </a:pathLst>
            </a:custGeom>
            <a:solidFill>
              <a:srgbClr val="7B889A">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19" name="Freeform 90">
              <a:extLst>
                <a:ext uri="{FF2B5EF4-FFF2-40B4-BE49-F238E27FC236}">
                  <a16:creationId xmlns:a16="http://schemas.microsoft.com/office/drawing/2014/main" id="{A79CA9C5-6006-4169-8007-226A8ADCB6E2}"/>
                </a:ext>
              </a:extLst>
            </p:cNvPr>
            <p:cNvSpPr>
              <a:spLocks/>
            </p:cNvSpPr>
            <p:nvPr/>
          </p:nvSpPr>
          <p:spPr bwMode="auto">
            <a:xfrm>
              <a:off x="3751188" y="-338524"/>
              <a:ext cx="148626" cy="19630"/>
            </a:xfrm>
            <a:custGeom>
              <a:avLst/>
              <a:gdLst>
                <a:gd name="T0" fmla="*/ 4 w 63"/>
                <a:gd name="T1" fmla="*/ 8 h 8"/>
                <a:gd name="T2" fmla="*/ 59 w 63"/>
                <a:gd name="T3" fmla="*/ 8 h 8"/>
                <a:gd name="T4" fmla="*/ 63 w 63"/>
                <a:gd name="T5" fmla="*/ 4 h 8"/>
                <a:gd name="T6" fmla="*/ 59 w 63"/>
                <a:gd name="T7" fmla="*/ 0 h 8"/>
                <a:gd name="T8" fmla="*/ 4 w 63"/>
                <a:gd name="T9" fmla="*/ 0 h 8"/>
                <a:gd name="T10" fmla="*/ 0 w 63"/>
                <a:gd name="T11" fmla="*/ 4 h 8"/>
                <a:gd name="T12" fmla="*/ 4 w 6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3" h="8">
                  <a:moveTo>
                    <a:pt x="4" y="8"/>
                  </a:moveTo>
                  <a:cubicBezTo>
                    <a:pt x="59" y="8"/>
                    <a:pt x="59" y="8"/>
                    <a:pt x="59" y="8"/>
                  </a:cubicBezTo>
                  <a:cubicBezTo>
                    <a:pt x="61" y="8"/>
                    <a:pt x="63" y="6"/>
                    <a:pt x="63" y="4"/>
                  </a:cubicBezTo>
                  <a:cubicBezTo>
                    <a:pt x="63" y="2"/>
                    <a:pt x="61" y="0"/>
                    <a:pt x="59" y="0"/>
                  </a:cubicBezTo>
                  <a:cubicBezTo>
                    <a:pt x="4" y="0"/>
                    <a:pt x="4" y="0"/>
                    <a:pt x="4" y="0"/>
                  </a:cubicBezTo>
                  <a:cubicBezTo>
                    <a:pt x="2" y="0"/>
                    <a:pt x="0" y="2"/>
                    <a:pt x="0" y="4"/>
                  </a:cubicBezTo>
                  <a:cubicBezTo>
                    <a:pt x="0" y="6"/>
                    <a:pt x="2" y="8"/>
                    <a:pt x="4" y="8"/>
                  </a:cubicBezTo>
                  <a:close/>
                </a:path>
              </a:pathLst>
            </a:custGeom>
            <a:solidFill>
              <a:srgbClr val="7B889A">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20" name="Freeform 91">
              <a:extLst>
                <a:ext uri="{FF2B5EF4-FFF2-40B4-BE49-F238E27FC236}">
                  <a16:creationId xmlns:a16="http://schemas.microsoft.com/office/drawing/2014/main" id="{3603840E-C01C-4947-9459-A4C3C6F4AFB2}"/>
                </a:ext>
              </a:extLst>
            </p:cNvPr>
            <p:cNvSpPr>
              <a:spLocks/>
            </p:cNvSpPr>
            <p:nvPr/>
          </p:nvSpPr>
          <p:spPr bwMode="auto">
            <a:xfrm>
              <a:off x="3751188" y="-302069"/>
              <a:ext cx="123388" cy="16826"/>
            </a:xfrm>
            <a:custGeom>
              <a:avLst/>
              <a:gdLst>
                <a:gd name="T0" fmla="*/ 4 w 52"/>
                <a:gd name="T1" fmla="*/ 8 h 8"/>
                <a:gd name="T2" fmla="*/ 49 w 52"/>
                <a:gd name="T3" fmla="*/ 8 h 8"/>
                <a:gd name="T4" fmla="*/ 52 w 52"/>
                <a:gd name="T5" fmla="*/ 4 h 8"/>
                <a:gd name="T6" fmla="*/ 49 w 52"/>
                <a:gd name="T7" fmla="*/ 0 h 8"/>
                <a:gd name="T8" fmla="*/ 4 w 52"/>
                <a:gd name="T9" fmla="*/ 0 h 8"/>
                <a:gd name="T10" fmla="*/ 0 w 52"/>
                <a:gd name="T11" fmla="*/ 4 h 8"/>
                <a:gd name="T12" fmla="*/ 4 w 5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2" h="8">
                  <a:moveTo>
                    <a:pt x="4" y="8"/>
                  </a:moveTo>
                  <a:cubicBezTo>
                    <a:pt x="49" y="8"/>
                    <a:pt x="49" y="8"/>
                    <a:pt x="49" y="8"/>
                  </a:cubicBezTo>
                  <a:cubicBezTo>
                    <a:pt x="51" y="8"/>
                    <a:pt x="52" y="6"/>
                    <a:pt x="52" y="4"/>
                  </a:cubicBezTo>
                  <a:cubicBezTo>
                    <a:pt x="52" y="2"/>
                    <a:pt x="51" y="0"/>
                    <a:pt x="49" y="0"/>
                  </a:cubicBezTo>
                  <a:cubicBezTo>
                    <a:pt x="4" y="0"/>
                    <a:pt x="4" y="0"/>
                    <a:pt x="4" y="0"/>
                  </a:cubicBezTo>
                  <a:cubicBezTo>
                    <a:pt x="2" y="0"/>
                    <a:pt x="0" y="2"/>
                    <a:pt x="0" y="4"/>
                  </a:cubicBezTo>
                  <a:cubicBezTo>
                    <a:pt x="0" y="6"/>
                    <a:pt x="2" y="8"/>
                    <a:pt x="4" y="8"/>
                  </a:cubicBezTo>
                  <a:close/>
                </a:path>
              </a:pathLst>
            </a:custGeom>
            <a:solidFill>
              <a:srgbClr val="7B889A">
                <a:lumMod val="25000"/>
                <a:lumOff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21" name="Freeform 92">
              <a:extLst>
                <a:ext uri="{FF2B5EF4-FFF2-40B4-BE49-F238E27FC236}">
                  <a16:creationId xmlns:a16="http://schemas.microsoft.com/office/drawing/2014/main" id="{2C66DC80-736D-470A-AD7E-7CC958B21FAF}"/>
                </a:ext>
              </a:extLst>
            </p:cNvPr>
            <p:cNvSpPr>
              <a:spLocks noEditPoints="1"/>
            </p:cNvSpPr>
            <p:nvPr/>
          </p:nvSpPr>
          <p:spPr bwMode="auto">
            <a:xfrm>
              <a:off x="3538064" y="-475934"/>
              <a:ext cx="406619" cy="308471"/>
            </a:xfrm>
            <a:custGeom>
              <a:avLst/>
              <a:gdLst>
                <a:gd name="T0" fmla="*/ 145 w 145"/>
                <a:gd name="T1" fmla="*/ 0 h 110"/>
                <a:gd name="T2" fmla="*/ 0 w 145"/>
                <a:gd name="T3" fmla="*/ 0 h 110"/>
                <a:gd name="T4" fmla="*/ 0 w 145"/>
                <a:gd name="T5" fmla="*/ 110 h 110"/>
                <a:gd name="T6" fmla="*/ 0 w 145"/>
                <a:gd name="T7" fmla="*/ 110 h 110"/>
                <a:gd name="T8" fmla="*/ 0 w 145"/>
                <a:gd name="T9" fmla="*/ 110 h 110"/>
                <a:gd name="T10" fmla="*/ 145 w 145"/>
                <a:gd name="T11" fmla="*/ 110 h 110"/>
                <a:gd name="T12" fmla="*/ 145 w 145"/>
                <a:gd name="T13" fmla="*/ 0 h 110"/>
                <a:gd name="T14" fmla="*/ 15 w 145"/>
                <a:gd name="T15" fmla="*/ 9 h 110"/>
                <a:gd name="T16" fmla="*/ 117 w 145"/>
                <a:gd name="T17" fmla="*/ 9 h 110"/>
                <a:gd name="T18" fmla="*/ 117 w 145"/>
                <a:gd name="T19" fmla="*/ 17 h 110"/>
                <a:gd name="T20" fmla="*/ 15 w 145"/>
                <a:gd name="T21" fmla="*/ 17 h 110"/>
                <a:gd name="T22" fmla="*/ 15 w 145"/>
                <a:gd name="T23" fmla="*/ 9 h 110"/>
                <a:gd name="T24" fmla="*/ 8 w 145"/>
                <a:gd name="T25" fmla="*/ 25 h 110"/>
                <a:gd name="T26" fmla="*/ 138 w 145"/>
                <a:gd name="T27" fmla="*/ 25 h 110"/>
                <a:gd name="T28" fmla="*/ 138 w 145"/>
                <a:gd name="T29" fmla="*/ 104 h 110"/>
                <a:gd name="T30" fmla="*/ 8 w 145"/>
                <a:gd name="T31" fmla="*/ 104 h 110"/>
                <a:gd name="T32" fmla="*/ 8 w 145"/>
                <a:gd name="T33" fmla="*/ 2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110">
                  <a:moveTo>
                    <a:pt x="145" y="0"/>
                  </a:moveTo>
                  <a:lnTo>
                    <a:pt x="0" y="0"/>
                  </a:lnTo>
                  <a:lnTo>
                    <a:pt x="0" y="110"/>
                  </a:lnTo>
                  <a:lnTo>
                    <a:pt x="0" y="110"/>
                  </a:lnTo>
                  <a:lnTo>
                    <a:pt x="0" y="110"/>
                  </a:lnTo>
                  <a:lnTo>
                    <a:pt x="145" y="110"/>
                  </a:lnTo>
                  <a:lnTo>
                    <a:pt x="145" y="0"/>
                  </a:lnTo>
                  <a:close/>
                  <a:moveTo>
                    <a:pt x="15" y="9"/>
                  </a:moveTo>
                  <a:lnTo>
                    <a:pt x="117" y="9"/>
                  </a:lnTo>
                  <a:lnTo>
                    <a:pt x="117" y="17"/>
                  </a:lnTo>
                  <a:lnTo>
                    <a:pt x="15" y="17"/>
                  </a:lnTo>
                  <a:lnTo>
                    <a:pt x="15" y="9"/>
                  </a:lnTo>
                  <a:close/>
                  <a:moveTo>
                    <a:pt x="8" y="25"/>
                  </a:moveTo>
                  <a:lnTo>
                    <a:pt x="138" y="25"/>
                  </a:lnTo>
                  <a:lnTo>
                    <a:pt x="138" y="104"/>
                  </a:lnTo>
                  <a:lnTo>
                    <a:pt x="8" y="104"/>
                  </a:lnTo>
                  <a:lnTo>
                    <a:pt x="8" y="25"/>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grpSp>
        <p:nvGrpSpPr>
          <p:cNvPr id="222" name="Group 221">
            <a:extLst>
              <a:ext uri="{FF2B5EF4-FFF2-40B4-BE49-F238E27FC236}">
                <a16:creationId xmlns:a16="http://schemas.microsoft.com/office/drawing/2014/main" id="{15990E7B-3B0A-407D-AD6A-3DBBEC2A8DD6}"/>
              </a:ext>
            </a:extLst>
          </p:cNvPr>
          <p:cNvGrpSpPr>
            <a:grpSpLocks noChangeAspect="1"/>
          </p:cNvGrpSpPr>
          <p:nvPr/>
        </p:nvGrpSpPr>
        <p:grpSpPr>
          <a:xfrm>
            <a:off x="6725811" y="1576641"/>
            <a:ext cx="390808" cy="456962"/>
            <a:chOff x="1108075" y="1541463"/>
            <a:chExt cx="506413" cy="592137"/>
          </a:xfrm>
        </p:grpSpPr>
        <p:sp>
          <p:nvSpPr>
            <p:cNvPr id="223" name="Freeform 15">
              <a:extLst>
                <a:ext uri="{FF2B5EF4-FFF2-40B4-BE49-F238E27FC236}">
                  <a16:creationId xmlns:a16="http://schemas.microsoft.com/office/drawing/2014/main" id="{09983EE8-BA63-44B1-9F88-51F2C84218BB}"/>
                </a:ext>
              </a:extLst>
            </p:cNvPr>
            <p:cNvSpPr>
              <a:spLocks noEditPoints="1"/>
            </p:cNvSpPr>
            <p:nvPr/>
          </p:nvSpPr>
          <p:spPr bwMode="auto">
            <a:xfrm>
              <a:off x="1163638" y="1654175"/>
              <a:ext cx="368300" cy="366712"/>
            </a:xfrm>
            <a:custGeom>
              <a:avLst/>
              <a:gdLst>
                <a:gd name="T0" fmla="*/ 49 w 98"/>
                <a:gd name="T1" fmla="*/ 0 h 98"/>
                <a:gd name="T2" fmla="*/ 0 w 98"/>
                <a:gd name="T3" fmla="*/ 49 h 98"/>
                <a:gd name="T4" fmla="*/ 49 w 98"/>
                <a:gd name="T5" fmla="*/ 98 h 98"/>
                <a:gd name="T6" fmla="*/ 98 w 98"/>
                <a:gd name="T7" fmla="*/ 49 h 98"/>
                <a:gd name="T8" fmla="*/ 49 w 98"/>
                <a:gd name="T9" fmla="*/ 0 h 98"/>
                <a:gd name="T10" fmla="*/ 71 w 98"/>
                <a:gd name="T11" fmla="*/ 87 h 98"/>
                <a:gd name="T12" fmla="*/ 69 w 98"/>
                <a:gd name="T13" fmla="*/ 83 h 98"/>
                <a:gd name="T14" fmla="*/ 66 w 98"/>
                <a:gd name="T15" fmla="*/ 84 h 98"/>
                <a:gd name="T16" fmla="*/ 68 w 98"/>
                <a:gd name="T17" fmla="*/ 88 h 98"/>
                <a:gd name="T18" fmla="*/ 51 w 98"/>
                <a:gd name="T19" fmla="*/ 92 h 98"/>
                <a:gd name="T20" fmla="*/ 51 w 98"/>
                <a:gd name="T21" fmla="*/ 88 h 98"/>
                <a:gd name="T22" fmla="*/ 48 w 98"/>
                <a:gd name="T23" fmla="*/ 88 h 98"/>
                <a:gd name="T24" fmla="*/ 48 w 98"/>
                <a:gd name="T25" fmla="*/ 92 h 98"/>
                <a:gd name="T26" fmla="*/ 29 w 98"/>
                <a:gd name="T27" fmla="*/ 88 h 98"/>
                <a:gd name="T28" fmla="*/ 31 w 98"/>
                <a:gd name="T29" fmla="*/ 83 h 98"/>
                <a:gd name="T30" fmla="*/ 28 w 98"/>
                <a:gd name="T31" fmla="*/ 82 h 98"/>
                <a:gd name="T32" fmla="*/ 26 w 98"/>
                <a:gd name="T33" fmla="*/ 86 h 98"/>
                <a:gd name="T34" fmla="*/ 13 w 98"/>
                <a:gd name="T35" fmla="*/ 73 h 98"/>
                <a:gd name="T36" fmla="*/ 17 w 98"/>
                <a:gd name="T37" fmla="*/ 71 h 98"/>
                <a:gd name="T38" fmla="*/ 16 w 98"/>
                <a:gd name="T39" fmla="*/ 68 h 98"/>
                <a:gd name="T40" fmla="*/ 12 w 98"/>
                <a:gd name="T41" fmla="*/ 71 h 98"/>
                <a:gd name="T42" fmla="*/ 6 w 98"/>
                <a:gd name="T43" fmla="*/ 51 h 98"/>
                <a:gd name="T44" fmla="*/ 11 w 98"/>
                <a:gd name="T45" fmla="*/ 51 h 98"/>
                <a:gd name="T46" fmla="*/ 11 w 98"/>
                <a:gd name="T47" fmla="*/ 48 h 98"/>
                <a:gd name="T48" fmla="*/ 6 w 98"/>
                <a:gd name="T49" fmla="*/ 48 h 98"/>
                <a:gd name="T50" fmla="*/ 10 w 98"/>
                <a:gd name="T51" fmla="*/ 30 h 98"/>
                <a:gd name="T52" fmla="*/ 15 w 98"/>
                <a:gd name="T53" fmla="*/ 32 h 98"/>
                <a:gd name="T54" fmla="*/ 16 w 98"/>
                <a:gd name="T55" fmla="*/ 29 h 98"/>
                <a:gd name="T56" fmla="*/ 12 w 98"/>
                <a:gd name="T57" fmla="*/ 27 h 98"/>
                <a:gd name="T58" fmla="*/ 26 w 98"/>
                <a:gd name="T59" fmla="*/ 12 h 98"/>
                <a:gd name="T60" fmla="*/ 29 w 98"/>
                <a:gd name="T61" fmla="*/ 17 h 98"/>
                <a:gd name="T62" fmla="*/ 32 w 98"/>
                <a:gd name="T63" fmla="*/ 15 h 98"/>
                <a:gd name="T64" fmla="*/ 29 w 98"/>
                <a:gd name="T65" fmla="*/ 11 h 98"/>
                <a:gd name="T66" fmla="*/ 48 w 98"/>
                <a:gd name="T67" fmla="*/ 6 h 98"/>
                <a:gd name="T68" fmla="*/ 48 w 98"/>
                <a:gd name="T69" fmla="*/ 11 h 98"/>
                <a:gd name="T70" fmla="*/ 51 w 98"/>
                <a:gd name="T71" fmla="*/ 11 h 98"/>
                <a:gd name="T72" fmla="*/ 51 w 98"/>
                <a:gd name="T73" fmla="*/ 6 h 98"/>
                <a:gd name="T74" fmla="*/ 69 w 98"/>
                <a:gd name="T75" fmla="*/ 11 h 98"/>
                <a:gd name="T76" fmla="*/ 67 w 98"/>
                <a:gd name="T77" fmla="*/ 15 h 98"/>
                <a:gd name="T78" fmla="*/ 70 w 98"/>
                <a:gd name="T79" fmla="*/ 17 h 98"/>
                <a:gd name="T80" fmla="*/ 72 w 98"/>
                <a:gd name="T81" fmla="*/ 13 h 98"/>
                <a:gd name="T82" fmla="*/ 85 w 98"/>
                <a:gd name="T83" fmla="*/ 25 h 98"/>
                <a:gd name="T84" fmla="*/ 81 w 98"/>
                <a:gd name="T85" fmla="*/ 27 h 98"/>
                <a:gd name="T86" fmla="*/ 83 w 98"/>
                <a:gd name="T87" fmla="*/ 30 h 98"/>
                <a:gd name="T88" fmla="*/ 87 w 98"/>
                <a:gd name="T89" fmla="*/ 28 h 98"/>
                <a:gd name="T90" fmla="*/ 92 w 98"/>
                <a:gd name="T91" fmla="*/ 48 h 98"/>
                <a:gd name="T92" fmla="*/ 88 w 98"/>
                <a:gd name="T93" fmla="*/ 48 h 98"/>
                <a:gd name="T94" fmla="*/ 88 w 98"/>
                <a:gd name="T95" fmla="*/ 51 h 98"/>
                <a:gd name="T96" fmla="*/ 92 w 98"/>
                <a:gd name="T97" fmla="*/ 51 h 98"/>
                <a:gd name="T98" fmla="*/ 88 w 98"/>
                <a:gd name="T99" fmla="*/ 68 h 98"/>
                <a:gd name="T100" fmla="*/ 84 w 98"/>
                <a:gd name="T101" fmla="*/ 66 h 98"/>
                <a:gd name="T102" fmla="*/ 82 w 98"/>
                <a:gd name="T103" fmla="*/ 69 h 98"/>
                <a:gd name="T104" fmla="*/ 86 w 98"/>
                <a:gd name="T105" fmla="*/ 71 h 98"/>
                <a:gd name="T106" fmla="*/ 71 w 98"/>
                <a:gd name="T107" fmla="*/ 8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8">
                  <a:moveTo>
                    <a:pt x="49" y="0"/>
                  </a:moveTo>
                  <a:cubicBezTo>
                    <a:pt x="22" y="0"/>
                    <a:pt x="0" y="22"/>
                    <a:pt x="0" y="49"/>
                  </a:cubicBezTo>
                  <a:cubicBezTo>
                    <a:pt x="0" y="76"/>
                    <a:pt x="22" y="98"/>
                    <a:pt x="49" y="98"/>
                  </a:cubicBezTo>
                  <a:cubicBezTo>
                    <a:pt x="76" y="98"/>
                    <a:pt x="98" y="76"/>
                    <a:pt x="98" y="49"/>
                  </a:cubicBezTo>
                  <a:cubicBezTo>
                    <a:pt x="98" y="22"/>
                    <a:pt x="76" y="0"/>
                    <a:pt x="49" y="0"/>
                  </a:cubicBezTo>
                  <a:close/>
                  <a:moveTo>
                    <a:pt x="71" y="87"/>
                  </a:moveTo>
                  <a:cubicBezTo>
                    <a:pt x="69" y="83"/>
                    <a:pt x="69" y="83"/>
                    <a:pt x="69" y="83"/>
                  </a:cubicBezTo>
                  <a:cubicBezTo>
                    <a:pt x="66" y="84"/>
                    <a:pt x="66" y="84"/>
                    <a:pt x="66" y="84"/>
                  </a:cubicBezTo>
                  <a:cubicBezTo>
                    <a:pt x="68" y="88"/>
                    <a:pt x="68" y="88"/>
                    <a:pt x="68" y="88"/>
                  </a:cubicBezTo>
                  <a:cubicBezTo>
                    <a:pt x="63" y="91"/>
                    <a:pt x="57" y="92"/>
                    <a:pt x="51" y="92"/>
                  </a:cubicBezTo>
                  <a:cubicBezTo>
                    <a:pt x="51" y="88"/>
                    <a:pt x="51" y="88"/>
                    <a:pt x="51" y="88"/>
                  </a:cubicBezTo>
                  <a:cubicBezTo>
                    <a:pt x="48" y="88"/>
                    <a:pt x="48" y="88"/>
                    <a:pt x="48" y="88"/>
                  </a:cubicBezTo>
                  <a:cubicBezTo>
                    <a:pt x="48" y="92"/>
                    <a:pt x="48" y="92"/>
                    <a:pt x="48" y="92"/>
                  </a:cubicBezTo>
                  <a:cubicBezTo>
                    <a:pt x="41" y="92"/>
                    <a:pt x="35" y="90"/>
                    <a:pt x="29" y="88"/>
                  </a:cubicBezTo>
                  <a:cubicBezTo>
                    <a:pt x="31" y="83"/>
                    <a:pt x="31" y="83"/>
                    <a:pt x="31" y="83"/>
                  </a:cubicBezTo>
                  <a:cubicBezTo>
                    <a:pt x="28" y="82"/>
                    <a:pt x="28" y="82"/>
                    <a:pt x="28" y="82"/>
                  </a:cubicBezTo>
                  <a:cubicBezTo>
                    <a:pt x="26" y="86"/>
                    <a:pt x="26" y="86"/>
                    <a:pt x="26" y="86"/>
                  </a:cubicBezTo>
                  <a:cubicBezTo>
                    <a:pt x="21" y="83"/>
                    <a:pt x="17" y="78"/>
                    <a:pt x="13" y="73"/>
                  </a:cubicBezTo>
                  <a:cubicBezTo>
                    <a:pt x="17" y="71"/>
                    <a:pt x="17" y="71"/>
                    <a:pt x="17" y="71"/>
                  </a:cubicBezTo>
                  <a:cubicBezTo>
                    <a:pt x="16" y="68"/>
                    <a:pt x="16" y="68"/>
                    <a:pt x="16" y="68"/>
                  </a:cubicBezTo>
                  <a:cubicBezTo>
                    <a:pt x="12" y="71"/>
                    <a:pt x="12" y="71"/>
                    <a:pt x="12" y="71"/>
                  </a:cubicBezTo>
                  <a:cubicBezTo>
                    <a:pt x="8" y="65"/>
                    <a:pt x="6" y="58"/>
                    <a:pt x="6" y="51"/>
                  </a:cubicBezTo>
                  <a:cubicBezTo>
                    <a:pt x="11" y="51"/>
                    <a:pt x="11" y="51"/>
                    <a:pt x="11" y="51"/>
                  </a:cubicBezTo>
                  <a:cubicBezTo>
                    <a:pt x="11" y="48"/>
                    <a:pt x="11" y="48"/>
                    <a:pt x="11" y="48"/>
                  </a:cubicBezTo>
                  <a:cubicBezTo>
                    <a:pt x="6" y="48"/>
                    <a:pt x="6" y="48"/>
                    <a:pt x="6" y="48"/>
                  </a:cubicBezTo>
                  <a:cubicBezTo>
                    <a:pt x="6" y="41"/>
                    <a:pt x="8" y="35"/>
                    <a:pt x="10" y="30"/>
                  </a:cubicBezTo>
                  <a:cubicBezTo>
                    <a:pt x="15" y="32"/>
                    <a:pt x="15" y="32"/>
                    <a:pt x="15" y="32"/>
                  </a:cubicBezTo>
                  <a:cubicBezTo>
                    <a:pt x="16" y="29"/>
                    <a:pt x="16" y="29"/>
                    <a:pt x="16" y="29"/>
                  </a:cubicBezTo>
                  <a:cubicBezTo>
                    <a:pt x="12" y="27"/>
                    <a:pt x="12" y="27"/>
                    <a:pt x="12" y="27"/>
                  </a:cubicBezTo>
                  <a:cubicBezTo>
                    <a:pt x="16" y="21"/>
                    <a:pt x="21" y="16"/>
                    <a:pt x="26" y="12"/>
                  </a:cubicBezTo>
                  <a:cubicBezTo>
                    <a:pt x="29" y="17"/>
                    <a:pt x="29" y="17"/>
                    <a:pt x="29" y="17"/>
                  </a:cubicBezTo>
                  <a:cubicBezTo>
                    <a:pt x="32" y="15"/>
                    <a:pt x="32" y="15"/>
                    <a:pt x="32" y="15"/>
                  </a:cubicBezTo>
                  <a:cubicBezTo>
                    <a:pt x="29" y="11"/>
                    <a:pt x="29" y="11"/>
                    <a:pt x="29" y="11"/>
                  </a:cubicBezTo>
                  <a:cubicBezTo>
                    <a:pt x="35" y="8"/>
                    <a:pt x="41" y="6"/>
                    <a:pt x="48" y="6"/>
                  </a:cubicBezTo>
                  <a:cubicBezTo>
                    <a:pt x="48" y="11"/>
                    <a:pt x="48" y="11"/>
                    <a:pt x="48" y="11"/>
                  </a:cubicBezTo>
                  <a:cubicBezTo>
                    <a:pt x="51" y="11"/>
                    <a:pt x="51" y="11"/>
                    <a:pt x="51" y="11"/>
                  </a:cubicBezTo>
                  <a:cubicBezTo>
                    <a:pt x="51" y="6"/>
                    <a:pt x="51" y="6"/>
                    <a:pt x="51" y="6"/>
                  </a:cubicBezTo>
                  <a:cubicBezTo>
                    <a:pt x="58" y="6"/>
                    <a:pt x="64" y="8"/>
                    <a:pt x="69" y="11"/>
                  </a:cubicBezTo>
                  <a:cubicBezTo>
                    <a:pt x="67" y="15"/>
                    <a:pt x="67" y="15"/>
                    <a:pt x="67" y="15"/>
                  </a:cubicBezTo>
                  <a:cubicBezTo>
                    <a:pt x="70" y="17"/>
                    <a:pt x="70" y="17"/>
                    <a:pt x="70" y="17"/>
                  </a:cubicBezTo>
                  <a:cubicBezTo>
                    <a:pt x="72" y="13"/>
                    <a:pt x="72" y="13"/>
                    <a:pt x="72" y="13"/>
                  </a:cubicBezTo>
                  <a:cubicBezTo>
                    <a:pt x="77" y="16"/>
                    <a:pt x="82" y="20"/>
                    <a:pt x="85" y="25"/>
                  </a:cubicBezTo>
                  <a:cubicBezTo>
                    <a:pt x="81" y="27"/>
                    <a:pt x="81" y="27"/>
                    <a:pt x="81" y="27"/>
                  </a:cubicBezTo>
                  <a:cubicBezTo>
                    <a:pt x="83" y="30"/>
                    <a:pt x="83" y="30"/>
                    <a:pt x="83" y="30"/>
                  </a:cubicBezTo>
                  <a:cubicBezTo>
                    <a:pt x="87" y="28"/>
                    <a:pt x="87" y="28"/>
                    <a:pt x="87" y="28"/>
                  </a:cubicBezTo>
                  <a:cubicBezTo>
                    <a:pt x="90" y="34"/>
                    <a:pt x="92" y="41"/>
                    <a:pt x="92" y="48"/>
                  </a:cubicBezTo>
                  <a:cubicBezTo>
                    <a:pt x="88" y="48"/>
                    <a:pt x="88" y="48"/>
                    <a:pt x="88" y="48"/>
                  </a:cubicBezTo>
                  <a:cubicBezTo>
                    <a:pt x="88" y="51"/>
                    <a:pt x="88" y="51"/>
                    <a:pt x="88" y="51"/>
                  </a:cubicBezTo>
                  <a:cubicBezTo>
                    <a:pt x="92" y="51"/>
                    <a:pt x="92" y="51"/>
                    <a:pt x="92" y="51"/>
                  </a:cubicBezTo>
                  <a:cubicBezTo>
                    <a:pt x="92" y="57"/>
                    <a:pt x="91" y="63"/>
                    <a:pt x="88" y="68"/>
                  </a:cubicBezTo>
                  <a:cubicBezTo>
                    <a:pt x="84" y="66"/>
                    <a:pt x="84" y="66"/>
                    <a:pt x="84" y="66"/>
                  </a:cubicBezTo>
                  <a:cubicBezTo>
                    <a:pt x="82" y="69"/>
                    <a:pt x="82" y="69"/>
                    <a:pt x="82" y="69"/>
                  </a:cubicBezTo>
                  <a:cubicBezTo>
                    <a:pt x="86" y="71"/>
                    <a:pt x="86" y="71"/>
                    <a:pt x="86" y="71"/>
                  </a:cubicBezTo>
                  <a:cubicBezTo>
                    <a:pt x="83" y="78"/>
                    <a:pt x="77" y="83"/>
                    <a:pt x="71" y="87"/>
                  </a:cubicBezTo>
                  <a:close/>
                </a:path>
              </a:pathLst>
            </a:custGeom>
            <a:solidFill>
              <a:srgbClr val="494991">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24" name="Freeform 16">
              <a:extLst>
                <a:ext uri="{FF2B5EF4-FFF2-40B4-BE49-F238E27FC236}">
                  <a16:creationId xmlns:a16="http://schemas.microsoft.com/office/drawing/2014/main" id="{808204CE-FCAB-4E2F-BE7C-9243BA6E8854}"/>
                </a:ext>
              </a:extLst>
            </p:cNvPr>
            <p:cNvSpPr>
              <a:spLocks noEditPoints="1"/>
            </p:cNvSpPr>
            <p:nvPr/>
          </p:nvSpPr>
          <p:spPr bwMode="auto">
            <a:xfrm>
              <a:off x="1108075" y="1541463"/>
              <a:ext cx="506413" cy="592137"/>
            </a:xfrm>
            <a:custGeom>
              <a:avLst/>
              <a:gdLst>
                <a:gd name="T0" fmla="*/ 127 w 135"/>
                <a:gd name="T1" fmla="*/ 64 h 158"/>
                <a:gd name="T2" fmla="*/ 121 w 135"/>
                <a:gd name="T3" fmla="*/ 48 h 158"/>
                <a:gd name="T4" fmla="*/ 128 w 135"/>
                <a:gd name="T5" fmla="*/ 45 h 158"/>
                <a:gd name="T6" fmla="*/ 134 w 135"/>
                <a:gd name="T7" fmla="*/ 61 h 158"/>
                <a:gd name="T8" fmla="*/ 127 w 135"/>
                <a:gd name="T9" fmla="*/ 64 h 158"/>
                <a:gd name="T10" fmla="*/ 135 w 135"/>
                <a:gd name="T11" fmla="*/ 75 h 158"/>
                <a:gd name="T12" fmla="*/ 134 w 135"/>
                <a:gd name="T13" fmla="*/ 68 h 158"/>
                <a:gd name="T14" fmla="*/ 127 w 135"/>
                <a:gd name="T15" fmla="*/ 69 h 158"/>
                <a:gd name="T16" fmla="*/ 128 w 135"/>
                <a:gd name="T17" fmla="*/ 76 h 158"/>
                <a:gd name="T18" fmla="*/ 135 w 135"/>
                <a:gd name="T19" fmla="*/ 75 h 158"/>
                <a:gd name="T20" fmla="*/ 111 w 135"/>
                <a:gd name="T21" fmla="*/ 122 h 158"/>
                <a:gd name="T22" fmla="*/ 111 w 135"/>
                <a:gd name="T23" fmla="*/ 155 h 158"/>
                <a:gd name="T24" fmla="*/ 108 w 135"/>
                <a:gd name="T25" fmla="*/ 158 h 158"/>
                <a:gd name="T26" fmla="*/ 21 w 135"/>
                <a:gd name="T27" fmla="*/ 158 h 158"/>
                <a:gd name="T28" fmla="*/ 17 w 135"/>
                <a:gd name="T29" fmla="*/ 155 h 158"/>
                <a:gd name="T30" fmla="*/ 17 w 135"/>
                <a:gd name="T31" fmla="*/ 122 h 158"/>
                <a:gd name="T32" fmla="*/ 0 w 135"/>
                <a:gd name="T33" fmla="*/ 79 h 158"/>
                <a:gd name="T34" fmla="*/ 17 w 135"/>
                <a:gd name="T35" fmla="*/ 36 h 158"/>
                <a:gd name="T36" fmla="*/ 17 w 135"/>
                <a:gd name="T37" fmla="*/ 4 h 158"/>
                <a:gd name="T38" fmla="*/ 21 w 135"/>
                <a:gd name="T39" fmla="*/ 0 h 158"/>
                <a:gd name="T40" fmla="*/ 108 w 135"/>
                <a:gd name="T41" fmla="*/ 0 h 158"/>
                <a:gd name="T42" fmla="*/ 111 w 135"/>
                <a:gd name="T43" fmla="*/ 4 h 158"/>
                <a:gd name="T44" fmla="*/ 111 w 135"/>
                <a:gd name="T45" fmla="*/ 36 h 158"/>
                <a:gd name="T46" fmla="*/ 128 w 135"/>
                <a:gd name="T47" fmla="*/ 79 h 158"/>
                <a:gd name="T48" fmla="*/ 111 w 135"/>
                <a:gd name="T49" fmla="*/ 122 h 158"/>
                <a:gd name="T50" fmla="*/ 24 w 135"/>
                <a:gd name="T51" fmla="*/ 30 h 158"/>
                <a:gd name="T52" fmla="*/ 64 w 135"/>
                <a:gd name="T53" fmla="*/ 16 h 158"/>
                <a:gd name="T54" fmla="*/ 104 w 135"/>
                <a:gd name="T55" fmla="*/ 30 h 158"/>
                <a:gd name="T56" fmla="*/ 104 w 135"/>
                <a:gd name="T57" fmla="*/ 7 h 158"/>
                <a:gd name="T58" fmla="*/ 24 w 135"/>
                <a:gd name="T59" fmla="*/ 7 h 158"/>
                <a:gd name="T60" fmla="*/ 24 w 135"/>
                <a:gd name="T61" fmla="*/ 30 h 158"/>
                <a:gd name="T62" fmla="*/ 7 w 135"/>
                <a:gd name="T63" fmla="*/ 79 h 158"/>
                <a:gd name="T64" fmla="*/ 64 w 135"/>
                <a:gd name="T65" fmla="*/ 136 h 158"/>
                <a:gd name="T66" fmla="*/ 121 w 135"/>
                <a:gd name="T67" fmla="*/ 79 h 158"/>
                <a:gd name="T68" fmla="*/ 64 w 135"/>
                <a:gd name="T69" fmla="*/ 22 h 158"/>
                <a:gd name="T70" fmla="*/ 7 w 135"/>
                <a:gd name="T71" fmla="*/ 79 h 158"/>
                <a:gd name="T72" fmla="*/ 104 w 135"/>
                <a:gd name="T73" fmla="*/ 152 h 158"/>
                <a:gd name="T74" fmla="*/ 104 w 135"/>
                <a:gd name="T75" fmla="*/ 129 h 158"/>
                <a:gd name="T76" fmla="*/ 64 w 135"/>
                <a:gd name="T77" fmla="*/ 143 h 158"/>
                <a:gd name="T78" fmla="*/ 24 w 135"/>
                <a:gd name="T79" fmla="*/ 128 h 158"/>
                <a:gd name="T80" fmla="*/ 24 w 135"/>
                <a:gd name="T81" fmla="*/ 152 h 158"/>
                <a:gd name="T82" fmla="*/ 104 w 135"/>
                <a:gd name="T83" fmla="*/ 1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158">
                  <a:moveTo>
                    <a:pt x="127" y="64"/>
                  </a:moveTo>
                  <a:cubicBezTo>
                    <a:pt x="121" y="48"/>
                    <a:pt x="121" y="48"/>
                    <a:pt x="121" y="48"/>
                  </a:cubicBezTo>
                  <a:cubicBezTo>
                    <a:pt x="128" y="45"/>
                    <a:pt x="128" y="45"/>
                    <a:pt x="128" y="45"/>
                  </a:cubicBezTo>
                  <a:cubicBezTo>
                    <a:pt x="134" y="61"/>
                    <a:pt x="134" y="61"/>
                    <a:pt x="134" y="61"/>
                  </a:cubicBezTo>
                  <a:lnTo>
                    <a:pt x="127" y="64"/>
                  </a:lnTo>
                  <a:close/>
                  <a:moveTo>
                    <a:pt x="135" y="75"/>
                  </a:moveTo>
                  <a:cubicBezTo>
                    <a:pt x="134" y="68"/>
                    <a:pt x="134" y="68"/>
                    <a:pt x="134" y="68"/>
                  </a:cubicBezTo>
                  <a:cubicBezTo>
                    <a:pt x="127" y="69"/>
                    <a:pt x="127" y="69"/>
                    <a:pt x="127" y="69"/>
                  </a:cubicBezTo>
                  <a:cubicBezTo>
                    <a:pt x="128" y="76"/>
                    <a:pt x="128" y="76"/>
                    <a:pt x="128" y="76"/>
                  </a:cubicBezTo>
                  <a:lnTo>
                    <a:pt x="135" y="75"/>
                  </a:lnTo>
                  <a:close/>
                  <a:moveTo>
                    <a:pt x="111" y="122"/>
                  </a:moveTo>
                  <a:cubicBezTo>
                    <a:pt x="111" y="155"/>
                    <a:pt x="111" y="155"/>
                    <a:pt x="111" y="155"/>
                  </a:cubicBezTo>
                  <a:cubicBezTo>
                    <a:pt x="108" y="158"/>
                    <a:pt x="108" y="158"/>
                    <a:pt x="108" y="158"/>
                  </a:cubicBezTo>
                  <a:cubicBezTo>
                    <a:pt x="21" y="158"/>
                    <a:pt x="21" y="158"/>
                    <a:pt x="21" y="158"/>
                  </a:cubicBezTo>
                  <a:cubicBezTo>
                    <a:pt x="17" y="155"/>
                    <a:pt x="17" y="155"/>
                    <a:pt x="17" y="155"/>
                  </a:cubicBezTo>
                  <a:cubicBezTo>
                    <a:pt x="17" y="122"/>
                    <a:pt x="17" y="122"/>
                    <a:pt x="17" y="122"/>
                  </a:cubicBezTo>
                  <a:cubicBezTo>
                    <a:pt x="7" y="111"/>
                    <a:pt x="0" y="96"/>
                    <a:pt x="0" y="79"/>
                  </a:cubicBezTo>
                  <a:cubicBezTo>
                    <a:pt x="0" y="63"/>
                    <a:pt x="7" y="48"/>
                    <a:pt x="17" y="36"/>
                  </a:cubicBezTo>
                  <a:cubicBezTo>
                    <a:pt x="17" y="4"/>
                    <a:pt x="17" y="4"/>
                    <a:pt x="17" y="4"/>
                  </a:cubicBezTo>
                  <a:cubicBezTo>
                    <a:pt x="21" y="0"/>
                    <a:pt x="21" y="0"/>
                    <a:pt x="21" y="0"/>
                  </a:cubicBezTo>
                  <a:cubicBezTo>
                    <a:pt x="108" y="0"/>
                    <a:pt x="108" y="0"/>
                    <a:pt x="108" y="0"/>
                  </a:cubicBezTo>
                  <a:cubicBezTo>
                    <a:pt x="111" y="4"/>
                    <a:pt x="111" y="4"/>
                    <a:pt x="111" y="4"/>
                  </a:cubicBezTo>
                  <a:cubicBezTo>
                    <a:pt x="111" y="36"/>
                    <a:pt x="111" y="36"/>
                    <a:pt x="111" y="36"/>
                  </a:cubicBezTo>
                  <a:cubicBezTo>
                    <a:pt x="122" y="48"/>
                    <a:pt x="128" y="63"/>
                    <a:pt x="128" y="79"/>
                  </a:cubicBezTo>
                  <a:cubicBezTo>
                    <a:pt x="128" y="96"/>
                    <a:pt x="121" y="111"/>
                    <a:pt x="111" y="122"/>
                  </a:cubicBezTo>
                  <a:close/>
                  <a:moveTo>
                    <a:pt x="24" y="30"/>
                  </a:moveTo>
                  <a:cubicBezTo>
                    <a:pt x="35" y="21"/>
                    <a:pt x="49" y="16"/>
                    <a:pt x="64" y="16"/>
                  </a:cubicBezTo>
                  <a:cubicBezTo>
                    <a:pt x="80" y="16"/>
                    <a:pt x="93" y="21"/>
                    <a:pt x="104" y="30"/>
                  </a:cubicBezTo>
                  <a:cubicBezTo>
                    <a:pt x="104" y="7"/>
                    <a:pt x="104" y="7"/>
                    <a:pt x="104" y="7"/>
                  </a:cubicBezTo>
                  <a:cubicBezTo>
                    <a:pt x="24" y="7"/>
                    <a:pt x="24" y="7"/>
                    <a:pt x="24" y="7"/>
                  </a:cubicBezTo>
                  <a:lnTo>
                    <a:pt x="24" y="30"/>
                  </a:lnTo>
                  <a:close/>
                  <a:moveTo>
                    <a:pt x="7" y="79"/>
                  </a:moveTo>
                  <a:cubicBezTo>
                    <a:pt x="7" y="111"/>
                    <a:pt x="33" y="136"/>
                    <a:pt x="64" y="136"/>
                  </a:cubicBezTo>
                  <a:cubicBezTo>
                    <a:pt x="96" y="136"/>
                    <a:pt x="121" y="111"/>
                    <a:pt x="121" y="79"/>
                  </a:cubicBezTo>
                  <a:cubicBezTo>
                    <a:pt x="121" y="48"/>
                    <a:pt x="96" y="22"/>
                    <a:pt x="64" y="22"/>
                  </a:cubicBezTo>
                  <a:cubicBezTo>
                    <a:pt x="33" y="22"/>
                    <a:pt x="7" y="48"/>
                    <a:pt x="7" y="79"/>
                  </a:cubicBezTo>
                  <a:close/>
                  <a:moveTo>
                    <a:pt x="104" y="152"/>
                  </a:moveTo>
                  <a:cubicBezTo>
                    <a:pt x="104" y="129"/>
                    <a:pt x="104" y="129"/>
                    <a:pt x="104" y="129"/>
                  </a:cubicBezTo>
                  <a:cubicBezTo>
                    <a:pt x="93" y="137"/>
                    <a:pt x="80" y="143"/>
                    <a:pt x="64" y="143"/>
                  </a:cubicBezTo>
                  <a:cubicBezTo>
                    <a:pt x="49" y="143"/>
                    <a:pt x="35" y="137"/>
                    <a:pt x="24" y="128"/>
                  </a:cubicBezTo>
                  <a:cubicBezTo>
                    <a:pt x="24" y="152"/>
                    <a:pt x="24" y="152"/>
                    <a:pt x="24" y="152"/>
                  </a:cubicBezTo>
                  <a:lnTo>
                    <a:pt x="104" y="152"/>
                  </a:lnTo>
                  <a:close/>
                </a:path>
              </a:pathLst>
            </a:custGeom>
            <a:solidFill>
              <a:srgbClr val="494991"/>
            </a:solidFill>
            <a:ln w="9525">
              <a:solidFill>
                <a:srgbClr val="494991"/>
              </a:solidFill>
              <a:round/>
              <a:headEnd/>
              <a:tailEnd/>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25" name="Freeform 17">
              <a:extLst>
                <a:ext uri="{FF2B5EF4-FFF2-40B4-BE49-F238E27FC236}">
                  <a16:creationId xmlns:a16="http://schemas.microsoft.com/office/drawing/2014/main" id="{971A0454-1916-49B6-856D-627C726A2C8D}"/>
                </a:ext>
              </a:extLst>
            </p:cNvPr>
            <p:cNvSpPr>
              <a:spLocks noEditPoints="1"/>
            </p:cNvSpPr>
            <p:nvPr/>
          </p:nvSpPr>
          <p:spPr bwMode="auto">
            <a:xfrm>
              <a:off x="1228725" y="1747838"/>
              <a:ext cx="239713" cy="184150"/>
            </a:xfrm>
            <a:custGeom>
              <a:avLst/>
              <a:gdLst>
                <a:gd name="T0" fmla="*/ 38 w 64"/>
                <a:gd name="T1" fmla="*/ 43 h 49"/>
                <a:gd name="T2" fmla="*/ 32 w 64"/>
                <a:gd name="T3" fmla="*/ 49 h 49"/>
                <a:gd name="T4" fmla="*/ 26 w 64"/>
                <a:gd name="T5" fmla="*/ 43 h 49"/>
                <a:gd name="T6" fmla="*/ 32 w 64"/>
                <a:gd name="T7" fmla="*/ 41 h 49"/>
                <a:gd name="T8" fmla="*/ 38 w 64"/>
                <a:gd name="T9" fmla="*/ 43 h 49"/>
                <a:gd name="T10" fmla="*/ 46 w 64"/>
                <a:gd name="T11" fmla="*/ 35 h 49"/>
                <a:gd name="T12" fmla="*/ 18 w 64"/>
                <a:gd name="T13" fmla="*/ 35 h 49"/>
                <a:gd name="T14" fmla="*/ 21 w 64"/>
                <a:gd name="T15" fmla="*/ 38 h 49"/>
                <a:gd name="T16" fmla="*/ 43 w 64"/>
                <a:gd name="T17" fmla="*/ 38 h 49"/>
                <a:gd name="T18" fmla="*/ 46 w 64"/>
                <a:gd name="T19" fmla="*/ 35 h 49"/>
                <a:gd name="T20" fmla="*/ 55 w 64"/>
                <a:gd name="T21" fmla="*/ 26 h 49"/>
                <a:gd name="T22" fmla="*/ 31 w 64"/>
                <a:gd name="T23" fmla="*/ 16 h 49"/>
                <a:gd name="T24" fmla="*/ 9 w 64"/>
                <a:gd name="T25" fmla="*/ 26 h 49"/>
                <a:gd name="T26" fmla="*/ 13 w 64"/>
                <a:gd name="T27" fmla="*/ 29 h 49"/>
                <a:gd name="T28" fmla="*/ 31 w 64"/>
                <a:gd name="T29" fmla="*/ 21 h 49"/>
                <a:gd name="T30" fmla="*/ 51 w 64"/>
                <a:gd name="T31" fmla="*/ 30 h 49"/>
                <a:gd name="T32" fmla="*/ 55 w 64"/>
                <a:gd name="T33" fmla="*/ 26 h 49"/>
                <a:gd name="T34" fmla="*/ 64 w 64"/>
                <a:gd name="T35" fmla="*/ 17 h 49"/>
                <a:gd name="T36" fmla="*/ 0 w 64"/>
                <a:gd name="T37" fmla="*/ 17 h 49"/>
                <a:gd name="T38" fmla="*/ 3 w 64"/>
                <a:gd name="T39" fmla="*/ 20 h 49"/>
                <a:gd name="T40" fmla="*/ 60 w 64"/>
                <a:gd name="T41" fmla="*/ 20 h 49"/>
                <a:gd name="T42" fmla="*/ 64 w 64"/>
                <a:gd name="T43"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49">
                  <a:moveTo>
                    <a:pt x="38" y="43"/>
                  </a:moveTo>
                  <a:cubicBezTo>
                    <a:pt x="32" y="49"/>
                    <a:pt x="32" y="49"/>
                    <a:pt x="32" y="49"/>
                  </a:cubicBezTo>
                  <a:cubicBezTo>
                    <a:pt x="26" y="43"/>
                    <a:pt x="26" y="43"/>
                    <a:pt x="26" y="43"/>
                  </a:cubicBezTo>
                  <a:cubicBezTo>
                    <a:pt x="28" y="42"/>
                    <a:pt x="30" y="41"/>
                    <a:pt x="32" y="41"/>
                  </a:cubicBezTo>
                  <a:cubicBezTo>
                    <a:pt x="34" y="41"/>
                    <a:pt x="36" y="42"/>
                    <a:pt x="38" y="43"/>
                  </a:cubicBezTo>
                  <a:close/>
                  <a:moveTo>
                    <a:pt x="46" y="35"/>
                  </a:moveTo>
                  <a:cubicBezTo>
                    <a:pt x="38" y="27"/>
                    <a:pt x="26" y="27"/>
                    <a:pt x="18" y="35"/>
                  </a:cubicBezTo>
                  <a:cubicBezTo>
                    <a:pt x="21" y="38"/>
                    <a:pt x="21" y="38"/>
                    <a:pt x="21" y="38"/>
                  </a:cubicBezTo>
                  <a:cubicBezTo>
                    <a:pt x="27" y="32"/>
                    <a:pt x="36" y="32"/>
                    <a:pt x="43" y="38"/>
                  </a:cubicBezTo>
                  <a:lnTo>
                    <a:pt x="46" y="35"/>
                  </a:lnTo>
                  <a:close/>
                  <a:moveTo>
                    <a:pt x="55" y="26"/>
                  </a:moveTo>
                  <a:cubicBezTo>
                    <a:pt x="48" y="20"/>
                    <a:pt x="40" y="16"/>
                    <a:pt x="31" y="16"/>
                  </a:cubicBezTo>
                  <a:cubicBezTo>
                    <a:pt x="23" y="16"/>
                    <a:pt x="15" y="20"/>
                    <a:pt x="9" y="26"/>
                  </a:cubicBezTo>
                  <a:cubicBezTo>
                    <a:pt x="13" y="29"/>
                    <a:pt x="13" y="29"/>
                    <a:pt x="13" y="29"/>
                  </a:cubicBezTo>
                  <a:cubicBezTo>
                    <a:pt x="18" y="24"/>
                    <a:pt x="24" y="21"/>
                    <a:pt x="31" y="21"/>
                  </a:cubicBezTo>
                  <a:cubicBezTo>
                    <a:pt x="39" y="21"/>
                    <a:pt x="46" y="24"/>
                    <a:pt x="51" y="30"/>
                  </a:cubicBezTo>
                  <a:lnTo>
                    <a:pt x="55" y="26"/>
                  </a:lnTo>
                  <a:close/>
                  <a:moveTo>
                    <a:pt x="64" y="17"/>
                  </a:moveTo>
                  <a:cubicBezTo>
                    <a:pt x="46" y="0"/>
                    <a:pt x="18" y="0"/>
                    <a:pt x="0" y="17"/>
                  </a:cubicBezTo>
                  <a:cubicBezTo>
                    <a:pt x="3" y="20"/>
                    <a:pt x="3" y="20"/>
                    <a:pt x="3" y="20"/>
                  </a:cubicBezTo>
                  <a:cubicBezTo>
                    <a:pt x="19" y="5"/>
                    <a:pt x="45" y="5"/>
                    <a:pt x="60" y="20"/>
                  </a:cubicBezTo>
                  <a:lnTo>
                    <a:pt x="64" y="17"/>
                  </a:lnTo>
                  <a:close/>
                </a:path>
              </a:pathLst>
            </a:custGeom>
            <a:solidFill>
              <a:srgbClr val="231F20"/>
            </a:solidFill>
            <a:ln w="9525">
              <a:solidFill>
                <a:srgbClr val="231F20"/>
              </a:solidFill>
              <a:round/>
              <a:headEnd/>
              <a:tailEnd/>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grpSp>
        <p:nvGrpSpPr>
          <p:cNvPr id="226" name="Group 4">
            <a:extLst>
              <a:ext uri="{FF2B5EF4-FFF2-40B4-BE49-F238E27FC236}">
                <a16:creationId xmlns:a16="http://schemas.microsoft.com/office/drawing/2014/main" id="{6BAB3F53-179F-40E3-AA81-9623B39E674C}"/>
              </a:ext>
            </a:extLst>
          </p:cNvPr>
          <p:cNvGrpSpPr>
            <a:grpSpLocks noChangeAspect="1"/>
          </p:cNvGrpSpPr>
          <p:nvPr/>
        </p:nvGrpSpPr>
        <p:grpSpPr bwMode="auto">
          <a:xfrm>
            <a:off x="8219649" y="1576641"/>
            <a:ext cx="715060" cy="456962"/>
            <a:chOff x="-3347" y="930"/>
            <a:chExt cx="338" cy="216"/>
          </a:xfrm>
        </p:grpSpPr>
        <p:sp>
          <p:nvSpPr>
            <p:cNvPr id="227" name="AutoShape 3">
              <a:extLst>
                <a:ext uri="{FF2B5EF4-FFF2-40B4-BE49-F238E27FC236}">
                  <a16:creationId xmlns:a16="http://schemas.microsoft.com/office/drawing/2014/main" id="{2ABA5675-0389-4294-B466-17AF695FA1EA}"/>
                </a:ext>
              </a:extLst>
            </p:cNvPr>
            <p:cNvSpPr>
              <a:spLocks noChangeAspect="1" noChangeArrowheads="1" noTextEdit="1"/>
            </p:cNvSpPr>
            <p:nvPr/>
          </p:nvSpPr>
          <p:spPr bwMode="auto">
            <a:xfrm>
              <a:off x="-3347" y="930"/>
              <a:ext cx="33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28" name="Freeform 5">
              <a:extLst>
                <a:ext uri="{FF2B5EF4-FFF2-40B4-BE49-F238E27FC236}">
                  <a16:creationId xmlns:a16="http://schemas.microsoft.com/office/drawing/2014/main" id="{B686DDF2-E6A2-4BBE-8670-19B200C9215B}"/>
                </a:ext>
              </a:extLst>
            </p:cNvPr>
            <p:cNvSpPr>
              <a:spLocks/>
            </p:cNvSpPr>
            <p:nvPr/>
          </p:nvSpPr>
          <p:spPr bwMode="auto">
            <a:xfrm>
              <a:off x="-3253" y="1033"/>
              <a:ext cx="198" cy="105"/>
            </a:xfrm>
            <a:custGeom>
              <a:avLst/>
              <a:gdLst>
                <a:gd name="T0" fmla="*/ 175 w 238"/>
                <a:gd name="T1" fmla="*/ 37 h 126"/>
                <a:gd name="T2" fmla="*/ 238 w 238"/>
                <a:gd name="T3" fmla="*/ 126 h 126"/>
                <a:gd name="T4" fmla="*/ 190 w 238"/>
                <a:gd name="T5" fmla="*/ 126 h 126"/>
                <a:gd name="T6" fmla="*/ 178 w 238"/>
                <a:gd name="T7" fmla="*/ 100 h 126"/>
                <a:gd name="T8" fmla="*/ 178 w 238"/>
                <a:gd name="T9" fmla="*/ 126 h 126"/>
                <a:gd name="T10" fmla="*/ 58 w 238"/>
                <a:gd name="T11" fmla="*/ 126 h 126"/>
                <a:gd name="T12" fmla="*/ 58 w 238"/>
                <a:gd name="T13" fmla="*/ 101 h 126"/>
                <a:gd name="T14" fmla="*/ 46 w 238"/>
                <a:gd name="T15" fmla="*/ 126 h 126"/>
                <a:gd name="T16" fmla="*/ 0 w 238"/>
                <a:gd name="T17" fmla="*/ 126 h 126"/>
                <a:gd name="T18" fmla="*/ 45 w 238"/>
                <a:gd name="T19" fmla="*/ 47 h 126"/>
                <a:gd name="T20" fmla="*/ 175 w 238"/>
                <a:gd name="T21"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126">
                  <a:moveTo>
                    <a:pt x="175" y="37"/>
                  </a:moveTo>
                  <a:cubicBezTo>
                    <a:pt x="175" y="37"/>
                    <a:pt x="220" y="60"/>
                    <a:pt x="238" y="126"/>
                  </a:cubicBezTo>
                  <a:cubicBezTo>
                    <a:pt x="190" y="126"/>
                    <a:pt x="190" y="126"/>
                    <a:pt x="190" y="126"/>
                  </a:cubicBezTo>
                  <a:cubicBezTo>
                    <a:pt x="187" y="117"/>
                    <a:pt x="183" y="108"/>
                    <a:pt x="178" y="100"/>
                  </a:cubicBezTo>
                  <a:cubicBezTo>
                    <a:pt x="178" y="107"/>
                    <a:pt x="178" y="116"/>
                    <a:pt x="178" y="126"/>
                  </a:cubicBezTo>
                  <a:cubicBezTo>
                    <a:pt x="58" y="126"/>
                    <a:pt x="58" y="126"/>
                    <a:pt x="58" y="126"/>
                  </a:cubicBezTo>
                  <a:cubicBezTo>
                    <a:pt x="58" y="101"/>
                    <a:pt x="58" y="101"/>
                    <a:pt x="58" y="101"/>
                  </a:cubicBezTo>
                  <a:cubicBezTo>
                    <a:pt x="54" y="106"/>
                    <a:pt x="48" y="117"/>
                    <a:pt x="46" y="126"/>
                  </a:cubicBezTo>
                  <a:cubicBezTo>
                    <a:pt x="0" y="126"/>
                    <a:pt x="0" y="126"/>
                    <a:pt x="0" y="126"/>
                  </a:cubicBezTo>
                  <a:cubicBezTo>
                    <a:pt x="4" y="74"/>
                    <a:pt x="45" y="47"/>
                    <a:pt x="45" y="47"/>
                  </a:cubicBezTo>
                  <a:cubicBezTo>
                    <a:pt x="45" y="47"/>
                    <a:pt x="105" y="0"/>
                    <a:pt x="175" y="37"/>
                  </a:cubicBezTo>
                  <a:close/>
                </a:path>
              </a:pathLst>
            </a:custGeom>
            <a:solidFill>
              <a:srgbClr val="FFFFFF"/>
            </a:solidFill>
            <a:ln w="20638" cap="flat">
              <a:solidFill>
                <a:srgbClr val="494991"/>
              </a:solidFill>
              <a:prstDash val="solid"/>
              <a:miter lim="800000"/>
              <a:headEnd/>
              <a:tailEnd/>
            </a:ln>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29" name="Freeform 6">
              <a:extLst>
                <a:ext uri="{FF2B5EF4-FFF2-40B4-BE49-F238E27FC236}">
                  <a16:creationId xmlns:a16="http://schemas.microsoft.com/office/drawing/2014/main" id="{B4ED5AE9-FED9-4651-9A26-F589404F4AD2}"/>
                </a:ext>
              </a:extLst>
            </p:cNvPr>
            <p:cNvSpPr>
              <a:spLocks/>
            </p:cNvSpPr>
            <p:nvPr/>
          </p:nvSpPr>
          <p:spPr bwMode="auto">
            <a:xfrm>
              <a:off x="-3190" y="960"/>
              <a:ext cx="72" cy="73"/>
            </a:xfrm>
            <a:custGeom>
              <a:avLst/>
              <a:gdLst>
                <a:gd name="T0" fmla="*/ 0 w 86"/>
                <a:gd name="T1" fmla="*/ 43 h 87"/>
                <a:gd name="T2" fmla="*/ 16 w 86"/>
                <a:gd name="T3" fmla="*/ 77 h 87"/>
                <a:gd name="T4" fmla="*/ 43 w 86"/>
                <a:gd name="T5" fmla="*/ 87 h 87"/>
                <a:gd name="T6" fmla="*/ 69 w 86"/>
                <a:gd name="T7" fmla="*/ 78 h 87"/>
                <a:gd name="T8" fmla="*/ 86 w 86"/>
                <a:gd name="T9" fmla="*/ 43 h 87"/>
                <a:gd name="T10" fmla="*/ 43 w 86"/>
                <a:gd name="T11" fmla="*/ 0 h 87"/>
                <a:gd name="T12" fmla="*/ 0 w 86"/>
                <a:gd name="T13" fmla="*/ 43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43"/>
                  </a:moveTo>
                  <a:cubicBezTo>
                    <a:pt x="0" y="57"/>
                    <a:pt x="6" y="69"/>
                    <a:pt x="16" y="77"/>
                  </a:cubicBezTo>
                  <a:cubicBezTo>
                    <a:pt x="24" y="83"/>
                    <a:pt x="33" y="87"/>
                    <a:pt x="43" y="87"/>
                  </a:cubicBezTo>
                  <a:cubicBezTo>
                    <a:pt x="53" y="87"/>
                    <a:pt x="62" y="83"/>
                    <a:pt x="69" y="78"/>
                  </a:cubicBezTo>
                  <a:cubicBezTo>
                    <a:pt x="79" y="70"/>
                    <a:pt x="86" y="57"/>
                    <a:pt x="86" y="43"/>
                  </a:cubicBezTo>
                  <a:cubicBezTo>
                    <a:pt x="86" y="20"/>
                    <a:pt x="67" y="0"/>
                    <a:pt x="43" y="0"/>
                  </a:cubicBezTo>
                  <a:cubicBezTo>
                    <a:pt x="19" y="0"/>
                    <a:pt x="0" y="20"/>
                    <a:pt x="0" y="43"/>
                  </a:cubicBezTo>
                  <a:close/>
                </a:path>
              </a:pathLst>
            </a:custGeom>
            <a:solidFill>
              <a:srgbClr val="FFFFFF"/>
            </a:solidFill>
            <a:ln w="20638" cap="flat">
              <a:solidFill>
                <a:srgbClr val="494991"/>
              </a:solidFill>
              <a:prstDash val="solid"/>
              <a:miter lim="800000"/>
              <a:headEnd/>
              <a:tailEnd/>
            </a:ln>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30" name="Freeform 11">
              <a:extLst>
                <a:ext uri="{FF2B5EF4-FFF2-40B4-BE49-F238E27FC236}">
                  <a16:creationId xmlns:a16="http://schemas.microsoft.com/office/drawing/2014/main" id="{DEE06F6E-9834-42E9-B6F5-597E4AD21ABD}"/>
                </a:ext>
              </a:extLst>
            </p:cNvPr>
            <p:cNvSpPr>
              <a:spLocks/>
            </p:cNvSpPr>
            <p:nvPr/>
          </p:nvSpPr>
          <p:spPr bwMode="auto">
            <a:xfrm>
              <a:off x="-3339" y="965"/>
              <a:ext cx="110" cy="91"/>
            </a:xfrm>
            <a:custGeom>
              <a:avLst/>
              <a:gdLst>
                <a:gd name="T0" fmla="*/ 121 w 132"/>
                <a:gd name="T1" fmla="*/ 78 h 108"/>
                <a:gd name="T2" fmla="*/ 107 w 132"/>
                <a:gd name="T3" fmla="*/ 78 h 108"/>
                <a:gd name="T4" fmla="*/ 107 w 132"/>
                <a:gd name="T5" fmla="*/ 108 h 108"/>
                <a:gd name="T6" fmla="*/ 77 w 132"/>
                <a:gd name="T7" fmla="*/ 78 h 108"/>
                <a:gd name="T8" fmla="*/ 36 w 132"/>
                <a:gd name="T9" fmla="*/ 78 h 108"/>
                <a:gd name="T10" fmla="*/ 10 w 132"/>
                <a:gd name="T11" fmla="*/ 78 h 108"/>
                <a:gd name="T12" fmla="*/ 0 w 132"/>
                <a:gd name="T13" fmla="*/ 68 h 108"/>
                <a:gd name="T14" fmla="*/ 0 w 132"/>
                <a:gd name="T15" fmla="*/ 10 h 108"/>
                <a:gd name="T16" fmla="*/ 10 w 132"/>
                <a:gd name="T17" fmla="*/ 0 h 108"/>
                <a:gd name="T18" fmla="*/ 121 w 132"/>
                <a:gd name="T19" fmla="*/ 0 h 108"/>
                <a:gd name="T20" fmla="*/ 132 w 132"/>
                <a:gd name="T21" fmla="*/ 10 h 108"/>
                <a:gd name="T22" fmla="*/ 132 w 132"/>
                <a:gd name="T23" fmla="*/ 68 h 108"/>
                <a:gd name="T24" fmla="*/ 121 w 132"/>
                <a:gd name="T25"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08">
                  <a:moveTo>
                    <a:pt x="121" y="78"/>
                  </a:moveTo>
                  <a:cubicBezTo>
                    <a:pt x="107" y="78"/>
                    <a:pt x="107" y="78"/>
                    <a:pt x="107" y="78"/>
                  </a:cubicBezTo>
                  <a:cubicBezTo>
                    <a:pt x="107" y="108"/>
                    <a:pt x="107" y="108"/>
                    <a:pt x="107" y="108"/>
                  </a:cubicBezTo>
                  <a:cubicBezTo>
                    <a:pt x="77" y="78"/>
                    <a:pt x="77" y="78"/>
                    <a:pt x="77" y="78"/>
                  </a:cubicBezTo>
                  <a:cubicBezTo>
                    <a:pt x="36" y="78"/>
                    <a:pt x="36" y="78"/>
                    <a:pt x="36" y="78"/>
                  </a:cubicBezTo>
                  <a:cubicBezTo>
                    <a:pt x="10" y="78"/>
                    <a:pt x="10" y="78"/>
                    <a:pt x="10" y="78"/>
                  </a:cubicBezTo>
                  <a:cubicBezTo>
                    <a:pt x="4" y="78"/>
                    <a:pt x="0" y="74"/>
                    <a:pt x="0" y="68"/>
                  </a:cubicBezTo>
                  <a:cubicBezTo>
                    <a:pt x="0" y="10"/>
                    <a:pt x="0" y="10"/>
                    <a:pt x="0" y="10"/>
                  </a:cubicBezTo>
                  <a:cubicBezTo>
                    <a:pt x="0" y="5"/>
                    <a:pt x="4" y="0"/>
                    <a:pt x="10" y="0"/>
                  </a:cubicBezTo>
                  <a:cubicBezTo>
                    <a:pt x="121" y="0"/>
                    <a:pt x="121" y="0"/>
                    <a:pt x="121" y="0"/>
                  </a:cubicBezTo>
                  <a:cubicBezTo>
                    <a:pt x="127" y="0"/>
                    <a:pt x="132" y="5"/>
                    <a:pt x="132" y="10"/>
                  </a:cubicBezTo>
                  <a:cubicBezTo>
                    <a:pt x="132" y="68"/>
                    <a:pt x="132" y="68"/>
                    <a:pt x="132" y="68"/>
                  </a:cubicBezTo>
                  <a:cubicBezTo>
                    <a:pt x="132" y="74"/>
                    <a:pt x="127" y="78"/>
                    <a:pt x="121" y="78"/>
                  </a:cubicBezTo>
                  <a:close/>
                </a:path>
              </a:pathLst>
            </a:custGeom>
            <a:solidFill>
              <a:srgbClr val="FFFFFF"/>
            </a:solidFill>
            <a:ln w="20638" cap="flat">
              <a:solidFill>
                <a:schemeClr val="accent6"/>
              </a:solidFill>
              <a:prstDash val="solid"/>
              <a:miter lim="800000"/>
              <a:headEnd/>
              <a:tailEnd/>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31" name="Rectangle 12">
              <a:extLst>
                <a:ext uri="{FF2B5EF4-FFF2-40B4-BE49-F238E27FC236}">
                  <a16:creationId xmlns:a16="http://schemas.microsoft.com/office/drawing/2014/main" id="{A5F2EFCD-2B63-41D9-B17D-B84A9D67C731}"/>
                </a:ext>
              </a:extLst>
            </p:cNvPr>
            <p:cNvSpPr>
              <a:spLocks noChangeArrowheads="1"/>
            </p:cNvSpPr>
            <p:nvPr/>
          </p:nvSpPr>
          <p:spPr bwMode="auto">
            <a:xfrm>
              <a:off x="-3320" y="981"/>
              <a:ext cx="72" cy="13"/>
            </a:xfrm>
            <a:prstGeom prst="rect">
              <a:avLst/>
            </a:prstGeom>
            <a:solidFill>
              <a:srgbClr val="4949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32" name="Rectangle 13">
              <a:extLst>
                <a:ext uri="{FF2B5EF4-FFF2-40B4-BE49-F238E27FC236}">
                  <a16:creationId xmlns:a16="http://schemas.microsoft.com/office/drawing/2014/main" id="{B2372880-98C4-4E24-98F1-8EEA39C8BD90}"/>
                </a:ext>
              </a:extLst>
            </p:cNvPr>
            <p:cNvSpPr>
              <a:spLocks noChangeArrowheads="1"/>
            </p:cNvSpPr>
            <p:nvPr/>
          </p:nvSpPr>
          <p:spPr bwMode="auto">
            <a:xfrm>
              <a:off x="-3320" y="1000"/>
              <a:ext cx="46" cy="14"/>
            </a:xfrm>
            <a:prstGeom prst="rect">
              <a:avLst/>
            </a:prstGeom>
            <a:solidFill>
              <a:srgbClr val="494991">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grpSp>
        <p:nvGrpSpPr>
          <p:cNvPr id="233" name="Group 232">
            <a:extLst>
              <a:ext uri="{FF2B5EF4-FFF2-40B4-BE49-F238E27FC236}">
                <a16:creationId xmlns:a16="http://schemas.microsoft.com/office/drawing/2014/main" id="{1514D8D3-1530-4597-8A49-0016F2586239}"/>
              </a:ext>
            </a:extLst>
          </p:cNvPr>
          <p:cNvGrpSpPr>
            <a:grpSpLocks noChangeAspect="1"/>
          </p:cNvGrpSpPr>
          <p:nvPr/>
        </p:nvGrpSpPr>
        <p:grpSpPr>
          <a:xfrm>
            <a:off x="3298469" y="1576641"/>
            <a:ext cx="511893" cy="456962"/>
            <a:chOff x="5589588" y="3367087"/>
            <a:chExt cx="1020763" cy="911226"/>
          </a:xfrm>
          <a:solidFill>
            <a:srgbClr val="494991"/>
          </a:solidFill>
        </p:grpSpPr>
        <p:sp>
          <p:nvSpPr>
            <p:cNvPr id="237" name="Freeform 23">
              <a:extLst>
                <a:ext uri="{FF2B5EF4-FFF2-40B4-BE49-F238E27FC236}">
                  <a16:creationId xmlns:a16="http://schemas.microsoft.com/office/drawing/2014/main" id="{4878FC82-6667-4BBC-831B-F2755F96453F}"/>
                </a:ext>
              </a:extLst>
            </p:cNvPr>
            <p:cNvSpPr>
              <a:spLocks/>
            </p:cNvSpPr>
            <p:nvPr/>
          </p:nvSpPr>
          <p:spPr bwMode="auto">
            <a:xfrm>
              <a:off x="5694363" y="4098925"/>
              <a:ext cx="754063" cy="179388"/>
            </a:xfrm>
            <a:custGeom>
              <a:avLst/>
              <a:gdLst>
                <a:gd name="T0" fmla="*/ 6 w 201"/>
                <a:gd name="T1" fmla="*/ 20 h 48"/>
                <a:gd name="T2" fmla="*/ 6 w 201"/>
                <a:gd name="T3" fmla="*/ 20 h 48"/>
                <a:gd name="T4" fmla="*/ 7 w 201"/>
                <a:gd name="T5" fmla="*/ 21 h 48"/>
                <a:gd name="T6" fmla="*/ 8 w 201"/>
                <a:gd name="T7" fmla="*/ 23 h 48"/>
                <a:gd name="T8" fmla="*/ 9 w 201"/>
                <a:gd name="T9" fmla="*/ 24 h 48"/>
                <a:gd name="T10" fmla="*/ 10 w 201"/>
                <a:gd name="T11" fmla="*/ 25 h 48"/>
                <a:gd name="T12" fmla="*/ 11 w 201"/>
                <a:gd name="T13" fmla="*/ 25 h 48"/>
                <a:gd name="T14" fmla="*/ 14 w 201"/>
                <a:gd name="T15" fmla="*/ 26 h 48"/>
                <a:gd name="T16" fmla="*/ 24 w 201"/>
                <a:gd name="T17" fmla="*/ 26 h 48"/>
                <a:gd name="T18" fmla="*/ 23 w 201"/>
                <a:gd name="T19" fmla="*/ 31 h 48"/>
                <a:gd name="T20" fmla="*/ 40 w 201"/>
                <a:gd name="T21" fmla="*/ 48 h 48"/>
                <a:gd name="T22" fmla="*/ 57 w 201"/>
                <a:gd name="T23" fmla="*/ 31 h 48"/>
                <a:gd name="T24" fmla="*/ 56 w 201"/>
                <a:gd name="T25" fmla="*/ 26 h 48"/>
                <a:gd name="T26" fmla="*/ 146 w 201"/>
                <a:gd name="T27" fmla="*/ 26 h 48"/>
                <a:gd name="T28" fmla="*/ 145 w 201"/>
                <a:gd name="T29" fmla="*/ 31 h 48"/>
                <a:gd name="T30" fmla="*/ 162 w 201"/>
                <a:gd name="T31" fmla="*/ 48 h 48"/>
                <a:gd name="T32" fmla="*/ 179 w 201"/>
                <a:gd name="T33" fmla="*/ 31 h 48"/>
                <a:gd name="T34" fmla="*/ 178 w 201"/>
                <a:gd name="T35" fmla="*/ 26 h 48"/>
                <a:gd name="T36" fmla="*/ 192 w 201"/>
                <a:gd name="T37" fmla="*/ 26 h 48"/>
                <a:gd name="T38" fmla="*/ 201 w 201"/>
                <a:gd name="T39" fmla="*/ 18 h 48"/>
                <a:gd name="T40" fmla="*/ 192 w 201"/>
                <a:gd name="T41" fmla="*/ 9 h 48"/>
                <a:gd name="T42" fmla="*/ 21 w 201"/>
                <a:gd name="T43" fmla="*/ 9 h 48"/>
                <a:gd name="T44" fmla="*/ 18 w 201"/>
                <a:gd name="T45" fmla="*/ 0 h 48"/>
                <a:gd name="T46" fmla="*/ 0 w 201"/>
                <a:gd name="T47" fmla="*/ 0 h 48"/>
                <a:gd name="T48" fmla="*/ 6 w 201"/>
                <a:gd name="T49"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1" h="48">
                  <a:moveTo>
                    <a:pt x="6" y="20"/>
                  </a:moveTo>
                  <a:cubicBezTo>
                    <a:pt x="6" y="20"/>
                    <a:pt x="6" y="20"/>
                    <a:pt x="6" y="20"/>
                  </a:cubicBezTo>
                  <a:cubicBezTo>
                    <a:pt x="6" y="21"/>
                    <a:pt x="7" y="21"/>
                    <a:pt x="7" y="21"/>
                  </a:cubicBezTo>
                  <a:cubicBezTo>
                    <a:pt x="7" y="22"/>
                    <a:pt x="7" y="22"/>
                    <a:pt x="8" y="23"/>
                  </a:cubicBezTo>
                  <a:cubicBezTo>
                    <a:pt x="8" y="23"/>
                    <a:pt x="8" y="24"/>
                    <a:pt x="9" y="24"/>
                  </a:cubicBezTo>
                  <a:cubicBezTo>
                    <a:pt x="9" y="24"/>
                    <a:pt x="10" y="25"/>
                    <a:pt x="10" y="25"/>
                  </a:cubicBezTo>
                  <a:cubicBezTo>
                    <a:pt x="10" y="25"/>
                    <a:pt x="11" y="25"/>
                    <a:pt x="11" y="25"/>
                  </a:cubicBezTo>
                  <a:cubicBezTo>
                    <a:pt x="12" y="26"/>
                    <a:pt x="13" y="26"/>
                    <a:pt x="14" y="26"/>
                  </a:cubicBezTo>
                  <a:cubicBezTo>
                    <a:pt x="24" y="26"/>
                    <a:pt x="24" y="26"/>
                    <a:pt x="24" y="26"/>
                  </a:cubicBezTo>
                  <a:cubicBezTo>
                    <a:pt x="23" y="28"/>
                    <a:pt x="23" y="29"/>
                    <a:pt x="23" y="31"/>
                  </a:cubicBezTo>
                  <a:cubicBezTo>
                    <a:pt x="23" y="40"/>
                    <a:pt x="30" y="48"/>
                    <a:pt x="40" y="48"/>
                  </a:cubicBezTo>
                  <a:cubicBezTo>
                    <a:pt x="49" y="48"/>
                    <a:pt x="57" y="40"/>
                    <a:pt x="57" y="31"/>
                  </a:cubicBezTo>
                  <a:cubicBezTo>
                    <a:pt x="57" y="29"/>
                    <a:pt x="56" y="28"/>
                    <a:pt x="56" y="26"/>
                  </a:cubicBezTo>
                  <a:cubicBezTo>
                    <a:pt x="146" y="26"/>
                    <a:pt x="146" y="26"/>
                    <a:pt x="146" y="26"/>
                  </a:cubicBezTo>
                  <a:cubicBezTo>
                    <a:pt x="146" y="28"/>
                    <a:pt x="145" y="29"/>
                    <a:pt x="145" y="31"/>
                  </a:cubicBezTo>
                  <a:cubicBezTo>
                    <a:pt x="145" y="40"/>
                    <a:pt x="153" y="48"/>
                    <a:pt x="162" y="48"/>
                  </a:cubicBezTo>
                  <a:cubicBezTo>
                    <a:pt x="172" y="48"/>
                    <a:pt x="179" y="40"/>
                    <a:pt x="179" y="31"/>
                  </a:cubicBezTo>
                  <a:cubicBezTo>
                    <a:pt x="179" y="29"/>
                    <a:pt x="179" y="28"/>
                    <a:pt x="178" y="26"/>
                  </a:cubicBezTo>
                  <a:cubicBezTo>
                    <a:pt x="192" y="26"/>
                    <a:pt x="192" y="26"/>
                    <a:pt x="192" y="26"/>
                  </a:cubicBezTo>
                  <a:cubicBezTo>
                    <a:pt x="197" y="26"/>
                    <a:pt x="201" y="22"/>
                    <a:pt x="201" y="18"/>
                  </a:cubicBezTo>
                  <a:cubicBezTo>
                    <a:pt x="201" y="13"/>
                    <a:pt x="197" y="9"/>
                    <a:pt x="192" y="9"/>
                  </a:cubicBezTo>
                  <a:cubicBezTo>
                    <a:pt x="21" y="9"/>
                    <a:pt x="21" y="9"/>
                    <a:pt x="21" y="9"/>
                  </a:cubicBezTo>
                  <a:cubicBezTo>
                    <a:pt x="18" y="0"/>
                    <a:pt x="18" y="0"/>
                    <a:pt x="18" y="0"/>
                  </a:cubicBezTo>
                  <a:cubicBezTo>
                    <a:pt x="0" y="0"/>
                    <a:pt x="0" y="0"/>
                    <a:pt x="0" y="0"/>
                  </a:cubicBez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38" name="Freeform 24">
              <a:extLst>
                <a:ext uri="{FF2B5EF4-FFF2-40B4-BE49-F238E27FC236}">
                  <a16:creationId xmlns:a16="http://schemas.microsoft.com/office/drawing/2014/main" id="{FAB86A4A-4EE8-4BFA-8B3D-EC1AD309D472}"/>
                </a:ext>
              </a:extLst>
            </p:cNvPr>
            <p:cNvSpPr>
              <a:spLocks noEditPoints="1"/>
            </p:cNvSpPr>
            <p:nvPr/>
          </p:nvSpPr>
          <p:spPr bwMode="auto">
            <a:xfrm>
              <a:off x="5589588" y="3367087"/>
              <a:ext cx="1020763" cy="701675"/>
            </a:xfrm>
            <a:custGeom>
              <a:avLst/>
              <a:gdLst>
                <a:gd name="T0" fmla="*/ 271 w 272"/>
                <a:gd name="T1" fmla="*/ 7 h 187"/>
                <a:gd name="T2" fmla="*/ 260 w 272"/>
                <a:gd name="T3" fmla="*/ 1 h 187"/>
                <a:gd name="T4" fmla="*/ 227 w 272"/>
                <a:gd name="T5" fmla="*/ 10 h 187"/>
                <a:gd name="T6" fmla="*/ 220 w 272"/>
                <a:gd name="T7" fmla="*/ 16 h 187"/>
                <a:gd name="T8" fmla="*/ 216 w 272"/>
                <a:gd name="T9" fmla="*/ 44 h 187"/>
                <a:gd name="T10" fmla="*/ 7 w 272"/>
                <a:gd name="T11" fmla="*/ 69 h 187"/>
                <a:gd name="T12" fmla="*/ 7 w 272"/>
                <a:gd name="T13" fmla="*/ 69 h 187"/>
                <a:gd name="T14" fmla="*/ 6 w 272"/>
                <a:gd name="T15" fmla="*/ 69 h 187"/>
                <a:gd name="T16" fmla="*/ 5 w 272"/>
                <a:gd name="T17" fmla="*/ 69 h 187"/>
                <a:gd name="T18" fmla="*/ 4 w 272"/>
                <a:gd name="T19" fmla="*/ 70 h 187"/>
                <a:gd name="T20" fmla="*/ 2 w 272"/>
                <a:gd name="T21" fmla="*/ 72 h 187"/>
                <a:gd name="T22" fmla="*/ 1 w 272"/>
                <a:gd name="T23" fmla="*/ 72 h 187"/>
                <a:gd name="T24" fmla="*/ 1 w 272"/>
                <a:gd name="T25" fmla="*/ 72 h 187"/>
                <a:gd name="T26" fmla="*/ 0 w 272"/>
                <a:gd name="T27" fmla="*/ 75 h 187"/>
                <a:gd name="T28" fmla="*/ 0 w 272"/>
                <a:gd name="T29" fmla="*/ 76 h 187"/>
                <a:gd name="T30" fmla="*/ 0 w 272"/>
                <a:gd name="T31" fmla="*/ 79 h 187"/>
                <a:gd name="T32" fmla="*/ 25 w 272"/>
                <a:gd name="T33" fmla="*/ 181 h 187"/>
                <a:gd name="T34" fmla="*/ 27 w 272"/>
                <a:gd name="T35" fmla="*/ 187 h 187"/>
                <a:gd name="T36" fmla="*/ 45 w 272"/>
                <a:gd name="T37" fmla="*/ 187 h 187"/>
                <a:gd name="T38" fmla="*/ 44 w 272"/>
                <a:gd name="T39" fmla="*/ 187 h 187"/>
                <a:gd name="T40" fmla="*/ 203 w 272"/>
                <a:gd name="T41" fmla="*/ 187 h 187"/>
                <a:gd name="T42" fmla="*/ 206 w 272"/>
                <a:gd name="T43" fmla="*/ 187 h 187"/>
                <a:gd name="T44" fmla="*/ 207 w 272"/>
                <a:gd name="T45" fmla="*/ 186 h 187"/>
                <a:gd name="T46" fmla="*/ 209 w 272"/>
                <a:gd name="T47" fmla="*/ 185 h 187"/>
                <a:gd name="T48" fmla="*/ 210 w 272"/>
                <a:gd name="T49" fmla="*/ 184 h 187"/>
                <a:gd name="T50" fmla="*/ 211 w 272"/>
                <a:gd name="T51" fmla="*/ 183 h 187"/>
                <a:gd name="T52" fmla="*/ 211 w 272"/>
                <a:gd name="T53" fmla="*/ 181 h 187"/>
                <a:gd name="T54" fmla="*/ 212 w 272"/>
                <a:gd name="T55" fmla="*/ 180 h 187"/>
                <a:gd name="T56" fmla="*/ 212 w 272"/>
                <a:gd name="T57" fmla="*/ 180 h 187"/>
                <a:gd name="T58" fmla="*/ 212 w 272"/>
                <a:gd name="T59" fmla="*/ 180 h 187"/>
                <a:gd name="T60" fmla="*/ 236 w 272"/>
                <a:gd name="T61" fmla="*/ 25 h 187"/>
                <a:gd name="T62" fmla="*/ 265 w 272"/>
                <a:gd name="T63" fmla="*/ 18 h 187"/>
                <a:gd name="T64" fmla="*/ 271 w 272"/>
                <a:gd name="T65" fmla="*/ 7 h 187"/>
                <a:gd name="T66" fmla="*/ 40 w 272"/>
                <a:gd name="T67" fmla="*/ 170 h 187"/>
                <a:gd name="T68" fmla="*/ 19 w 272"/>
                <a:gd name="T69" fmla="*/ 84 h 187"/>
                <a:gd name="T70" fmla="*/ 45 w 272"/>
                <a:gd name="T71" fmla="*/ 81 h 187"/>
                <a:gd name="T72" fmla="*/ 58 w 272"/>
                <a:gd name="T73" fmla="*/ 170 h 187"/>
                <a:gd name="T74" fmla="*/ 40 w 272"/>
                <a:gd name="T75" fmla="*/ 170 h 187"/>
                <a:gd name="T76" fmla="*/ 75 w 272"/>
                <a:gd name="T77" fmla="*/ 170 h 187"/>
                <a:gd name="T78" fmla="*/ 62 w 272"/>
                <a:gd name="T79" fmla="*/ 79 h 187"/>
                <a:gd name="T80" fmla="*/ 88 w 272"/>
                <a:gd name="T81" fmla="*/ 76 h 187"/>
                <a:gd name="T82" fmla="*/ 93 w 272"/>
                <a:gd name="T83" fmla="*/ 170 h 187"/>
                <a:gd name="T84" fmla="*/ 75 w 272"/>
                <a:gd name="T85" fmla="*/ 170 h 187"/>
                <a:gd name="T86" fmla="*/ 127 w 272"/>
                <a:gd name="T87" fmla="*/ 170 h 187"/>
                <a:gd name="T88" fmla="*/ 110 w 272"/>
                <a:gd name="T89" fmla="*/ 170 h 187"/>
                <a:gd name="T90" fmla="*/ 105 w 272"/>
                <a:gd name="T91" fmla="*/ 74 h 187"/>
                <a:gd name="T92" fmla="*/ 132 w 272"/>
                <a:gd name="T93" fmla="*/ 71 h 187"/>
                <a:gd name="T94" fmla="*/ 127 w 272"/>
                <a:gd name="T95" fmla="*/ 170 h 187"/>
                <a:gd name="T96" fmla="*/ 162 w 272"/>
                <a:gd name="T97" fmla="*/ 170 h 187"/>
                <a:gd name="T98" fmla="*/ 144 w 272"/>
                <a:gd name="T99" fmla="*/ 170 h 187"/>
                <a:gd name="T100" fmla="*/ 149 w 272"/>
                <a:gd name="T101" fmla="*/ 69 h 187"/>
                <a:gd name="T102" fmla="*/ 175 w 272"/>
                <a:gd name="T103" fmla="*/ 66 h 187"/>
                <a:gd name="T104" fmla="*/ 162 w 272"/>
                <a:gd name="T105" fmla="*/ 170 h 187"/>
                <a:gd name="T106" fmla="*/ 196 w 272"/>
                <a:gd name="T107" fmla="*/ 170 h 187"/>
                <a:gd name="T108" fmla="*/ 179 w 272"/>
                <a:gd name="T109" fmla="*/ 170 h 187"/>
                <a:gd name="T110" fmla="*/ 192 w 272"/>
                <a:gd name="T111" fmla="*/ 64 h 187"/>
                <a:gd name="T112" fmla="*/ 210 w 272"/>
                <a:gd name="T113" fmla="*/ 61 h 187"/>
                <a:gd name="T114" fmla="*/ 196 w 272"/>
                <a:gd name="T115"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2" h="187">
                  <a:moveTo>
                    <a:pt x="271" y="7"/>
                  </a:moveTo>
                  <a:cubicBezTo>
                    <a:pt x="270" y="3"/>
                    <a:pt x="265" y="0"/>
                    <a:pt x="260" y="1"/>
                  </a:cubicBezTo>
                  <a:cubicBezTo>
                    <a:pt x="227" y="10"/>
                    <a:pt x="227" y="10"/>
                    <a:pt x="227" y="10"/>
                  </a:cubicBezTo>
                  <a:cubicBezTo>
                    <a:pt x="223" y="10"/>
                    <a:pt x="221" y="13"/>
                    <a:pt x="220" y="16"/>
                  </a:cubicBezTo>
                  <a:cubicBezTo>
                    <a:pt x="216" y="44"/>
                    <a:pt x="216" y="44"/>
                    <a:pt x="216" y="44"/>
                  </a:cubicBezTo>
                  <a:cubicBezTo>
                    <a:pt x="7" y="69"/>
                    <a:pt x="7" y="69"/>
                    <a:pt x="7" y="69"/>
                  </a:cubicBezTo>
                  <a:cubicBezTo>
                    <a:pt x="7" y="69"/>
                    <a:pt x="7" y="69"/>
                    <a:pt x="7" y="69"/>
                  </a:cubicBezTo>
                  <a:cubicBezTo>
                    <a:pt x="7" y="69"/>
                    <a:pt x="6" y="69"/>
                    <a:pt x="6" y="69"/>
                  </a:cubicBezTo>
                  <a:cubicBezTo>
                    <a:pt x="6" y="69"/>
                    <a:pt x="5" y="69"/>
                    <a:pt x="5" y="69"/>
                  </a:cubicBezTo>
                  <a:cubicBezTo>
                    <a:pt x="4" y="70"/>
                    <a:pt x="4" y="70"/>
                    <a:pt x="4" y="70"/>
                  </a:cubicBezTo>
                  <a:cubicBezTo>
                    <a:pt x="3" y="70"/>
                    <a:pt x="2" y="71"/>
                    <a:pt x="2" y="72"/>
                  </a:cubicBezTo>
                  <a:cubicBezTo>
                    <a:pt x="2" y="72"/>
                    <a:pt x="1" y="72"/>
                    <a:pt x="1" y="72"/>
                  </a:cubicBezTo>
                  <a:cubicBezTo>
                    <a:pt x="1" y="72"/>
                    <a:pt x="1" y="72"/>
                    <a:pt x="1" y="72"/>
                  </a:cubicBezTo>
                  <a:cubicBezTo>
                    <a:pt x="1" y="73"/>
                    <a:pt x="0" y="74"/>
                    <a:pt x="0" y="75"/>
                  </a:cubicBezTo>
                  <a:cubicBezTo>
                    <a:pt x="0" y="75"/>
                    <a:pt x="0" y="75"/>
                    <a:pt x="0" y="76"/>
                  </a:cubicBezTo>
                  <a:cubicBezTo>
                    <a:pt x="0" y="77"/>
                    <a:pt x="0" y="78"/>
                    <a:pt x="0" y="79"/>
                  </a:cubicBezTo>
                  <a:cubicBezTo>
                    <a:pt x="25" y="181"/>
                    <a:pt x="25" y="181"/>
                    <a:pt x="25" y="181"/>
                  </a:cubicBezTo>
                  <a:cubicBezTo>
                    <a:pt x="27" y="187"/>
                    <a:pt x="27" y="187"/>
                    <a:pt x="27" y="187"/>
                  </a:cubicBezTo>
                  <a:cubicBezTo>
                    <a:pt x="45" y="187"/>
                    <a:pt x="45" y="187"/>
                    <a:pt x="45" y="187"/>
                  </a:cubicBezTo>
                  <a:cubicBezTo>
                    <a:pt x="44" y="187"/>
                    <a:pt x="44" y="187"/>
                    <a:pt x="44" y="187"/>
                  </a:cubicBezTo>
                  <a:cubicBezTo>
                    <a:pt x="203" y="187"/>
                    <a:pt x="203" y="187"/>
                    <a:pt x="203" y="187"/>
                  </a:cubicBezTo>
                  <a:cubicBezTo>
                    <a:pt x="204" y="187"/>
                    <a:pt x="205" y="187"/>
                    <a:pt x="206" y="187"/>
                  </a:cubicBezTo>
                  <a:cubicBezTo>
                    <a:pt x="207" y="186"/>
                    <a:pt x="207" y="186"/>
                    <a:pt x="207" y="186"/>
                  </a:cubicBezTo>
                  <a:cubicBezTo>
                    <a:pt x="208" y="186"/>
                    <a:pt x="208" y="185"/>
                    <a:pt x="209" y="185"/>
                  </a:cubicBezTo>
                  <a:cubicBezTo>
                    <a:pt x="209" y="185"/>
                    <a:pt x="209" y="184"/>
                    <a:pt x="210" y="184"/>
                  </a:cubicBezTo>
                  <a:cubicBezTo>
                    <a:pt x="210" y="184"/>
                    <a:pt x="210" y="183"/>
                    <a:pt x="211" y="183"/>
                  </a:cubicBezTo>
                  <a:cubicBezTo>
                    <a:pt x="211" y="182"/>
                    <a:pt x="211" y="182"/>
                    <a:pt x="211" y="181"/>
                  </a:cubicBezTo>
                  <a:cubicBezTo>
                    <a:pt x="211" y="181"/>
                    <a:pt x="211" y="180"/>
                    <a:pt x="212" y="180"/>
                  </a:cubicBezTo>
                  <a:cubicBezTo>
                    <a:pt x="212" y="180"/>
                    <a:pt x="212" y="180"/>
                    <a:pt x="212" y="180"/>
                  </a:cubicBezTo>
                  <a:cubicBezTo>
                    <a:pt x="212" y="180"/>
                    <a:pt x="212" y="180"/>
                    <a:pt x="212" y="180"/>
                  </a:cubicBezTo>
                  <a:cubicBezTo>
                    <a:pt x="236" y="25"/>
                    <a:pt x="236" y="25"/>
                    <a:pt x="236" y="25"/>
                  </a:cubicBezTo>
                  <a:cubicBezTo>
                    <a:pt x="265" y="18"/>
                    <a:pt x="265" y="18"/>
                    <a:pt x="265" y="18"/>
                  </a:cubicBezTo>
                  <a:cubicBezTo>
                    <a:pt x="269" y="16"/>
                    <a:pt x="272" y="12"/>
                    <a:pt x="271" y="7"/>
                  </a:cubicBezTo>
                  <a:close/>
                  <a:moveTo>
                    <a:pt x="40" y="170"/>
                  </a:moveTo>
                  <a:cubicBezTo>
                    <a:pt x="19" y="84"/>
                    <a:pt x="19" y="84"/>
                    <a:pt x="19" y="84"/>
                  </a:cubicBezTo>
                  <a:cubicBezTo>
                    <a:pt x="45" y="81"/>
                    <a:pt x="45" y="81"/>
                    <a:pt x="45" y="81"/>
                  </a:cubicBezTo>
                  <a:cubicBezTo>
                    <a:pt x="58" y="170"/>
                    <a:pt x="58" y="170"/>
                    <a:pt x="58" y="170"/>
                  </a:cubicBezTo>
                  <a:lnTo>
                    <a:pt x="40" y="170"/>
                  </a:lnTo>
                  <a:close/>
                  <a:moveTo>
                    <a:pt x="75" y="170"/>
                  </a:moveTo>
                  <a:cubicBezTo>
                    <a:pt x="62" y="79"/>
                    <a:pt x="62" y="79"/>
                    <a:pt x="62" y="79"/>
                  </a:cubicBezTo>
                  <a:cubicBezTo>
                    <a:pt x="88" y="76"/>
                    <a:pt x="88" y="76"/>
                    <a:pt x="88" y="76"/>
                  </a:cubicBezTo>
                  <a:cubicBezTo>
                    <a:pt x="93" y="170"/>
                    <a:pt x="93" y="170"/>
                    <a:pt x="93" y="170"/>
                  </a:cubicBezTo>
                  <a:lnTo>
                    <a:pt x="75" y="170"/>
                  </a:lnTo>
                  <a:close/>
                  <a:moveTo>
                    <a:pt x="127" y="170"/>
                  </a:moveTo>
                  <a:cubicBezTo>
                    <a:pt x="110" y="170"/>
                    <a:pt x="110" y="170"/>
                    <a:pt x="110" y="170"/>
                  </a:cubicBezTo>
                  <a:cubicBezTo>
                    <a:pt x="105" y="74"/>
                    <a:pt x="105" y="74"/>
                    <a:pt x="105" y="74"/>
                  </a:cubicBezTo>
                  <a:cubicBezTo>
                    <a:pt x="132" y="71"/>
                    <a:pt x="132" y="71"/>
                    <a:pt x="132" y="71"/>
                  </a:cubicBezTo>
                  <a:lnTo>
                    <a:pt x="127" y="170"/>
                  </a:lnTo>
                  <a:close/>
                  <a:moveTo>
                    <a:pt x="162" y="170"/>
                  </a:moveTo>
                  <a:cubicBezTo>
                    <a:pt x="144" y="170"/>
                    <a:pt x="144" y="170"/>
                    <a:pt x="144" y="170"/>
                  </a:cubicBezTo>
                  <a:cubicBezTo>
                    <a:pt x="149" y="69"/>
                    <a:pt x="149" y="69"/>
                    <a:pt x="149" y="69"/>
                  </a:cubicBezTo>
                  <a:cubicBezTo>
                    <a:pt x="175" y="66"/>
                    <a:pt x="175" y="66"/>
                    <a:pt x="175" y="66"/>
                  </a:cubicBezTo>
                  <a:lnTo>
                    <a:pt x="162" y="170"/>
                  </a:lnTo>
                  <a:close/>
                  <a:moveTo>
                    <a:pt x="196" y="170"/>
                  </a:moveTo>
                  <a:cubicBezTo>
                    <a:pt x="179" y="170"/>
                    <a:pt x="179" y="170"/>
                    <a:pt x="179" y="170"/>
                  </a:cubicBezTo>
                  <a:cubicBezTo>
                    <a:pt x="192" y="64"/>
                    <a:pt x="192" y="64"/>
                    <a:pt x="192" y="64"/>
                  </a:cubicBezTo>
                  <a:cubicBezTo>
                    <a:pt x="210" y="61"/>
                    <a:pt x="210" y="61"/>
                    <a:pt x="210" y="61"/>
                  </a:cubicBezTo>
                  <a:lnTo>
                    <a:pt x="196" y="17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grpSp>
        <p:nvGrpSpPr>
          <p:cNvPr id="239" name="Group 238">
            <a:extLst>
              <a:ext uri="{FF2B5EF4-FFF2-40B4-BE49-F238E27FC236}">
                <a16:creationId xmlns:a16="http://schemas.microsoft.com/office/drawing/2014/main" id="{5B044551-7853-454B-A4DC-9E370180646F}"/>
              </a:ext>
            </a:extLst>
          </p:cNvPr>
          <p:cNvGrpSpPr>
            <a:grpSpLocks noChangeAspect="1"/>
          </p:cNvGrpSpPr>
          <p:nvPr/>
        </p:nvGrpSpPr>
        <p:grpSpPr>
          <a:xfrm>
            <a:off x="4173718" y="1576641"/>
            <a:ext cx="277943" cy="456962"/>
            <a:chOff x="469900" y="1796987"/>
            <a:chExt cx="820738" cy="1349375"/>
          </a:xfrm>
          <a:solidFill>
            <a:srgbClr val="0081DF"/>
          </a:solidFill>
        </p:grpSpPr>
        <p:sp>
          <p:nvSpPr>
            <p:cNvPr id="240" name="Freeform 29">
              <a:extLst>
                <a:ext uri="{FF2B5EF4-FFF2-40B4-BE49-F238E27FC236}">
                  <a16:creationId xmlns:a16="http://schemas.microsoft.com/office/drawing/2014/main" id="{A052B3AF-2E35-438B-8642-D751A0089801}"/>
                </a:ext>
              </a:extLst>
            </p:cNvPr>
            <p:cNvSpPr>
              <a:spLocks/>
            </p:cNvSpPr>
            <p:nvPr/>
          </p:nvSpPr>
          <p:spPr bwMode="auto">
            <a:xfrm>
              <a:off x="604838" y="1989075"/>
              <a:ext cx="550863" cy="922338"/>
            </a:xfrm>
            <a:custGeom>
              <a:avLst/>
              <a:gdLst>
                <a:gd name="T0" fmla="*/ 147 w 147"/>
                <a:gd name="T1" fmla="*/ 246 h 246"/>
                <a:gd name="T2" fmla="*/ 0 w 147"/>
                <a:gd name="T3" fmla="*/ 246 h 246"/>
                <a:gd name="T4" fmla="*/ 0 w 147"/>
                <a:gd name="T5" fmla="*/ 246 h 246"/>
                <a:gd name="T6" fmla="*/ 0 w 147"/>
                <a:gd name="T7" fmla="*/ 0 h 246"/>
                <a:gd name="T8" fmla="*/ 147 w 147"/>
                <a:gd name="T9" fmla="*/ 0 h 246"/>
                <a:gd name="T10" fmla="*/ 147 w 147"/>
                <a:gd name="T11" fmla="*/ 246 h 246"/>
              </a:gdLst>
              <a:ahLst/>
              <a:cxnLst>
                <a:cxn ang="0">
                  <a:pos x="T0" y="T1"/>
                </a:cxn>
                <a:cxn ang="0">
                  <a:pos x="T2" y="T3"/>
                </a:cxn>
                <a:cxn ang="0">
                  <a:pos x="T4" y="T5"/>
                </a:cxn>
                <a:cxn ang="0">
                  <a:pos x="T6" y="T7"/>
                </a:cxn>
                <a:cxn ang="0">
                  <a:pos x="T8" y="T9"/>
                </a:cxn>
                <a:cxn ang="0">
                  <a:pos x="T10" y="T11"/>
                </a:cxn>
              </a:cxnLst>
              <a:rect l="0" t="0" r="r" b="b"/>
              <a:pathLst>
                <a:path w="147" h="246">
                  <a:moveTo>
                    <a:pt x="147" y="246"/>
                  </a:moveTo>
                  <a:cubicBezTo>
                    <a:pt x="147" y="246"/>
                    <a:pt x="0" y="246"/>
                    <a:pt x="0" y="246"/>
                  </a:cubicBezTo>
                  <a:cubicBezTo>
                    <a:pt x="0" y="246"/>
                    <a:pt x="0" y="246"/>
                    <a:pt x="0" y="246"/>
                  </a:cubicBezTo>
                  <a:cubicBezTo>
                    <a:pt x="0" y="0"/>
                    <a:pt x="0" y="0"/>
                    <a:pt x="0" y="0"/>
                  </a:cubicBezTo>
                  <a:cubicBezTo>
                    <a:pt x="147" y="0"/>
                    <a:pt x="147" y="0"/>
                    <a:pt x="147" y="0"/>
                  </a:cubicBezTo>
                  <a:lnTo>
                    <a:pt x="147"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41" name="Freeform 30">
              <a:extLst>
                <a:ext uri="{FF2B5EF4-FFF2-40B4-BE49-F238E27FC236}">
                  <a16:creationId xmlns:a16="http://schemas.microsoft.com/office/drawing/2014/main" id="{EAB39185-B021-421A-8D76-975FD444F102}"/>
                </a:ext>
              </a:extLst>
            </p:cNvPr>
            <p:cNvSpPr>
              <a:spLocks noEditPoints="1"/>
            </p:cNvSpPr>
            <p:nvPr/>
          </p:nvSpPr>
          <p:spPr bwMode="auto">
            <a:xfrm>
              <a:off x="469900" y="1796987"/>
              <a:ext cx="820738" cy="1349375"/>
            </a:xfrm>
            <a:custGeom>
              <a:avLst/>
              <a:gdLst>
                <a:gd name="T0" fmla="*/ 204 w 219"/>
                <a:gd name="T1" fmla="*/ 360 h 360"/>
                <a:gd name="T2" fmla="*/ 14 w 219"/>
                <a:gd name="T3" fmla="*/ 360 h 360"/>
                <a:gd name="T4" fmla="*/ 0 w 219"/>
                <a:gd name="T5" fmla="*/ 345 h 360"/>
                <a:gd name="T6" fmla="*/ 0 w 219"/>
                <a:gd name="T7" fmla="*/ 14 h 360"/>
                <a:gd name="T8" fmla="*/ 14 w 219"/>
                <a:gd name="T9" fmla="*/ 0 h 360"/>
                <a:gd name="T10" fmla="*/ 204 w 219"/>
                <a:gd name="T11" fmla="*/ 0 h 360"/>
                <a:gd name="T12" fmla="*/ 219 w 219"/>
                <a:gd name="T13" fmla="*/ 14 h 360"/>
                <a:gd name="T14" fmla="*/ 219 w 219"/>
                <a:gd name="T15" fmla="*/ 345 h 360"/>
                <a:gd name="T16" fmla="*/ 204 w 219"/>
                <a:gd name="T17" fmla="*/ 360 h 360"/>
                <a:gd name="T18" fmla="*/ 20 w 219"/>
                <a:gd name="T19" fmla="*/ 340 h 360"/>
                <a:gd name="T20" fmla="*/ 199 w 219"/>
                <a:gd name="T21" fmla="*/ 340 h 360"/>
                <a:gd name="T22" fmla="*/ 199 w 219"/>
                <a:gd name="T23" fmla="*/ 19 h 360"/>
                <a:gd name="T24" fmla="*/ 20 w 219"/>
                <a:gd name="T25" fmla="*/ 19 h 360"/>
                <a:gd name="T26" fmla="*/ 20 w 219"/>
                <a:gd name="T27" fmla="*/ 340 h 360"/>
                <a:gd name="T28" fmla="*/ 109 w 219"/>
                <a:gd name="T29" fmla="*/ 303 h 360"/>
                <a:gd name="T30" fmla="*/ 95 w 219"/>
                <a:gd name="T31" fmla="*/ 318 h 360"/>
                <a:gd name="T32" fmla="*/ 109 w 219"/>
                <a:gd name="T33" fmla="*/ 333 h 360"/>
                <a:gd name="T34" fmla="*/ 124 w 219"/>
                <a:gd name="T35" fmla="*/ 318 h 360"/>
                <a:gd name="T36" fmla="*/ 109 w 219"/>
                <a:gd name="T37" fmla="*/ 303 h 360"/>
                <a:gd name="T38" fmla="*/ 109 w 219"/>
                <a:gd name="T39" fmla="*/ 31 h 360"/>
                <a:gd name="T40" fmla="*/ 105 w 219"/>
                <a:gd name="T41" fmla="*/ 35 h 360"/>
                <a:gd name="T42" fmla="*/ 109 w 219"/>
                <a:gd name="T43" fmla="*/ 39 h 360"/>
                <a:gd name="T44" fmla="*/ 114 w 219"/>
                <a:gd name="T45" fmla="*/ 35 h 360"/>
                <a:gd name="T46" fmla="*/ 109 w 219"/>
                <a:gd name="T47" fmla="*/ 3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9" h="360">
                  <a:moveTo>
                    <a:pt x="204" y="360"/>
                  </a:moveTo>
                  <a:cubicBezTo>
                    <a:pt x="14" y="360"/>
                    <a:pt x="14" y="360"/>
                    <a:pt x="14" y="360"/>
                  </a:cubicBezTo>
                  <a:cubicBezTo>
                    <a:pt x="7" y="360"/>
                    <a:pt x="0" y="353"/>
                    <a:pt x="0" y="345"/>
                  </a:cubicBezTo>
                  <a:cubicBezTo>
                    <a:pt x="0" y="14"/>
                    <a:pt x="0" y="14"/>
                    <a:pt x="0" y="14"/>
                  </a:cubicBezTo>
                  <a:cubicBezTo>
                    <a:pt x="0" y="6"/>
                    <a:pt x="7" y="0"/>
                    <a:pt x="14" y="0"/>
                  </a:cubicBezTo>
                  <a:cubicBezTo>
                    <a:pt x="204" y="0"/>
                    <a:pt x="204" y="0"/>
                    <a:pt x="204" y="0"/>
                  </a:cubicBezTo>
                  <a:cubicBezTo>
                    <a:pt x="212" y="0"/>
                    <a:pt x="219" y="6"/>
                    <a:pt x="219" y="14"/>
                  </a:cubicBezTo>
                  <a:cubicBezTo>
                    <a:pt x="219" y="345"/>
                    <a:pt x="219" y="345"/>
                    <a:pt x="219" y="345"/>
                  </a:cubicBezTo>
                  <a:cubicBezTo>
                    <a:pt x="219" y="353"/>
                    <a:pt x="212" y="360"/>
                    <a:pt x="204" y="360"/>
                  </a:cubicBezTo>
                  <a:close/>
                  <a:moveTo>
                    <a:pt x="20" y="340"/>
                  </a:moveTo>
                  <a:cubicBezTo>
                    <a:pt x="199" y="340"/>
                    <a:pt x="199" y="340"/>
                    <a:pt x="199" y="340"/>
                  </a:cubicBezTo>
                  <a:cubicBezTo>
                    <a:pt x="199" y="19"/>
                    <a:pt x="199" y="19"/>
                    <a:pt x="199" y="19"/>
                  </a:cubicBezTo>
                  <a:cubicBezTo>
                    <a:pt x="20" y="19"/>
                    <a:pt x="20" y="19"/>
                    <a:pt x="20" y="19"/>
                  </a:cubicBezTo>
                  <a:lnTo>
                    <a:pt x="20" y="340"/>
                  </a:lnTo>
                  <a:close/>
                  <a:moveTo>
                    <a:pt x="109" y="303"/>
                  </a:moveTo>
                  <a:cubicBezTo>
                    <a:pt x="101" y="303"/>
                    <a:pt x="95" y="310"/>
                    <a:pt x="95" y="318"/>
                  </a:cubicBezTo>
                  <a:cubicBezTo>
                    <a:pt x="95" y="326"/>
                    <a:pt x="101" y="333"/>
                    <a:pt x="109" y="333"/>
                  </a:cubicBezTo>
                  <a:cubicBezTo>
                    <a:pt x="118" y="333"/>
                    <a:pt x="124" y="326"/>
                    <a:pt x="124" y="318"/>
                  </a:cubicBezTo>
                  <a:cubicBezTo>
                    <a:pt x="124" y="310"/>
                    <a:pt x="118" y="303"/>
                    <a:pt x="109" y="303"/>
                  </a:cubicBezTo>
                  <a:close/>
                  <a:moveTo>
                    <a:pt x="109" y="31"/>
                  </a:moveTo>
                  <a:cubicBezTo>
                    <a:pt x="107" y="31"/>
                    <a:pt x="105" y="33"/>
                    <a:pt x="105" y="35"/>
                  </a:cubicBezTo>
                  <a:cubicBezTo>
                    <a:pt x="105" y="37"/>
                    <a:pt x="107" y="39"/>
                    <a:pt x="109" y="39"/>
                  </a:cubicBezTo>
                  <a:cubicBezTo>
                    <a:pt x="112" y="39"/>
                    <a:pt x="114" y="37"/>
                    <a:pt x="114" y="35"/>
                  </a:cubicBezTo>
                  <a:cubicBezTo>
                    <a:pt x="114" y="33"/>
                    <a:pt x="112" y="31"/>
                    <a:pt x="10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42" name="Freeform 31">
              <a:extLst>
                <a:ext uri="{FF2B5EF4-FFF2-40B4-BE49-F238E27FC236}">
                  <a16:creationId xmlns:a16="http://schemas.microsoft.com/office/drawing/2014/main" id="{252E444A-E544-4DC1-B525-2C160F5ED6D0}"/>
                </a:ext>
              </a:extLst>
            </p:cNvPr>
            <p:cNvSpPr>
              <a:spLocks/>
            </p:cNvSpPr>
            <p:nvPr/>
          </p:nvSpPr>
          <p:spPr bwMode="auto">
            <a:xfrm>
              <a:off x="654050" y="2041462"/>
              <a:ext cx="127000" cy="130175"/>
            </a:xfrm>
            <a:custGeom>
              <a:avLst/>
              <a:gdLst>
                <a:gd name="T0" fmla="*/ 33 w 34"/>
                <a:gd name="T1" fmla="*/ 35 h 35"/>
                <a:gd name="T2" fmla="*/ 1 w 34"/>
                <a:gd name="T3" fmla="*/ 35 h 35"/>
                <a:gd name="T4" fmla="*/ 0 w 34"/>
                <a:gd name="T5" fmla="*/ 33 h 35"/>
                <a:gd name="T6" fmla="*/ 0 w 34"/>
                <a:gd name="T7" fmla="*/ 2 h 35"/>
                <a:gd name="T8" fmla="*/ 1 w 34"/>
                <a:gd name="T9" fmla="*/ 0 h 35"/>
                <a:gd name="T10" fmla="*/ 33 w 34"/>
                <a:gd name="T11" fmla="*/ 0 h 35"/>
                <a:gd name="T12" fmla="*/ 34 w 34"/>
                <a:gd name="T13" fmla="*/ 2 h 35"/>
                <a:gd name="T14" fmla="*/ 34 w 34"/>
                <a:gd name="T15" fmla="*/ 33 h 35"/>
                <a:gd name="T16" fmla="*/ 33 w 3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5">
                  <a:moveTo>
                    <a:pt x="33" y="35"/>
                  </a:moveTo>
                  <a:cubicBezTo>
                    <a:pt x="1" y="35"/>
                    <a:pt x="1" y="35"/>
                    <a:pt x="1" y="35"/>
                  </a:cubicBezTo>
                  <a:cubicBezTo>
                    <a:pt x="1" y="35"/>
                    <a:pt x="0" y="34"/>
                    <a:pt x="0" y="33"/>
                  </a:cubicBezTo>
                  <a:cubicBezTo>
                    <a:pt x="0" y="2"/>
                    <a:pt x="0" y="2"/>
                    <a:pt x="0" y="2"/>
                  </a:cubicBezTo>
                  <a:cubicBezTo>
                    <a:pt x="0" y="1"/>
                    <a:pt x="1" y="0"/>
                    <a:pt x="1" y="0"/>
                  </a:cubicBezTo>
                  <a:cubicBezTo>
                    <a:pt x="33" y="0"/>
                    <a:pt x="33" y="0"/>
                    <a:pt x="33" y="0"/>
                  </a:cubicBezTo>
                  <a:cubicBezTo>
                    <a:pt x="34" y="0"/>
                    <a:pt x="34" y="1"/>
                    <a:pt x="34" y="2"/>
                  </a:cubicBezTo>
                  <a:cubicBezTo>
                    <a:pt x="34" y="33"/>
                    <a:pt x="34" y="33"/>
                    <a:pt x="34" y="33"/>
                  </a:cubicBezTo>
                  <a:cubicBezTo>
                    <a:pt x="34" y="34"/>
                    <a:pt x="34" y="35"/>
                    <a:pt x="3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grpSp>
        <p:nvGrpSpPr>
          <p:cNvPr id="243" name="Group 242">
            <a:extLst>
              <a:ext uri="{FF2B5EF4-FFF2-40B4-BE49-F238E27FC236}">
                <a16:creationId xmlns:a16="http://schemas.microsoft.com/office/drawing/2014/main" id="{3F07B72E-E99A-4759-AA6B-7C86C636EBBB}"/>
              </a:ext>
            </a:extLst>
          </p:cNvPr>
          <p:cNvGrpSpPr>
            <a:grpSpLocks noChangeAspect="1"/>
          </p:cNvGrpSpPr>
          <p:nvPr/>
        </p:nvGrpSpPr>
        <p:grpSpPr>
          <a:xfrm>
            <a:off x="7479978" y="1576641"/>
            <a:ext cx="421463" cy="456962"/>
            <a:chOff x="10983624" y="2201430"/>
            <a:chExt cx="885825" cy="960438"/>
          </a:xfrm>
        </p:grpSpPr>
        <p:sp>
          <p:nvSpPr>
            <p:cNvPr id="244" name="Freeform 36">
              <a:extLst>
                <a:ext uri="{FF2B5EF4-FFF2-40B4-BE49-F238E27FC236}">
                  <a16:creationId xmlns:a16="http://schemas.microsoft.com/office/drawing/2014/main" id="{FA3E7C2D-8971-4956-AF3A-3C29E9640EF8}"/>
                </a:ext>
              </a:extLst>
            </p:cNvPr>
            <p:cNvSpPr>
              <a:spLocks noEditPoints="1"/>
            </p:cNvSpPr>
            <p:nvPr/>
          </p:nvSpPr>
          <p:spPr bwMode="auto">
            <a:xfrm>
              <a:off x="10983624" y="2201430"/>
              <a:ext cx="885825" cy="960438"/>
            </a:xfrm>
            <a:custGeom>
              <a:avLst/>
              <a:gdLst>
                <a:gd name="T0" fmla="*/ 185 w 236"/>
                <a:gd name="T1" fmla="*/ 183 h 256"/>
                <a:gd name="T2" fmla="*/ 51 w 236"/>
                <a:gd name="T3" fmla="*/ 183 h 256"/>
                <a:gd name="T4" fmla="*/ 43 w 236"/>
                <a:gd name="T5" fmla="*/ 175 h 256"/>
                <a:gd name="T6" fmla="*/ 51 w 236"/>
                <a:gd name="T7" fmla="*/ 167 h 256"/>
                <a:gd name="T8" fmla="*/ 185 w 236"/>
                <a:gd name="T9" fmla="*/ 167 h 256"/>
                <a:gd name="T10" fmla="*/ 193 w 236"/>
                <a:gd name="T11" fmla="*/ 175 h 256"/>
                <a:gd name="T12" fmla="*/ 185 w 236"/>
                <a:gd name="T13" fmla="*/ 183 h 256"/>
                <a:gd name="T14" fmla="*/ 236 w 236"/>
                <a:gd name="T15" fmla="*/ 0 h 256"/>
                <a:gd name="T16" fmla="*/ 0 w 236"/>
                <a:gd name="T17" fmla="*/ 0 h 256"/>
                <a:gd name="T18" fmla="*/ 0 w 236"/>
                <a:gd name="T19" fmla="*/ 256 h 256"/>
                <a:gd name="T20" fmla="*/ 236 w 236"/>
                <a:gd name="T21" fmla="*/ 256 h 256"/>
                <a:gd name="T22" fmla="*/ 236 w 236"/>
                <a:gd name="T23" fmla="*/ 0 h 256"/>
                <a:gd name="T24" fmla="*/ 16 w 236"/>
                <a:gd name="T25" fmla="*/ 16 h 256"/>
                <a:gd name="T26" fmla="*/ 220 w 236"/>
                <a:gd name="T27" fmla="*/ 16 h 256"/>
                <a:gd name="T28" fmla="*/ 220 w 236"/>
                <a:gd name="T29" fmla="*/ 240 h 256"/>
                <a:gd name="T30" fmla="*/ 16 w 236"/>
                <a:gd name="T31" fmla="*/ 240 h 256"/>
                <a:gd name="T32" fmla="*/ 16 w 236"/>
                <a:gd name="T33" fmla="*/ 1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56">
                  <a:moveTo>
                    <a:pt x="185" y="183"/>
                  </a:moveTo>
                  <a:cubicBezTo>
                    <a:pt x="51" y="183"/>
                    <a:pt x="51" y="183"/>
                    <a:pt x="51" y="183"/>
                  </a:cubicBezTo>
                  <a:cubicBezTo>
                    <a:pt x="47" y="183"/>
                    <a:pt x="43" y="179"/>
                    <a:pt x="43" y="175"/>
                  </a:cubicBezTo>
                  <a:cubicBezTo>
                    <a:pt x="43" y="170"/>
                    <a:pt x="47" y="167"/>
                    <a:pt x="51" y="167"/>
                  </a:cubicBezTo>
                  <a:cubicBezTo>
                    <a:pt x="185" y="167"/>
                    <a:pt x="185" y="167"/>
                    <a:pt x="185" y="167"/>
                  </a:cubicBezTo>
                  <a:cubicBezTo>
                    <a:pt x="189" y="167"/>
                    <a:pt x="193" y="170"/>
                    <a:pt x="193" y="175"/>
                  </a:cubicBezTo>
                  <a:cubicBezTo>
                    <a:pt x="193" y="179"/>
                    <a:pt x="189" y="183"/>
                    <a:pt x="185" y="183"/>
                  </a:cubicBezTo>
                  <a:close/>
                  <a:moveTo>
                    <a:pt x="236" y="0"/>
                  </a:moveTo>
                  <a:cubicBezTo>
                    <a:pt x="0" y="0"/>
                    <a:pt x="0" y="0"/>
                    <a:pt x="0" y="0"/>
                  </a:cubicBezTo>
                  <a:cubicBezTo>
                    <a:pt x="0" y="256"/>
                    <a:pt x="0" y="256"/>
                    <a:pt x="0" y="256"/>
                  </a:cubicBezTo>
                  <a:cubicBezTo>
                    <a:pt x="236" y="256"/>
                    <a:pt x="236" y="256"/>
                    <a:pt x="236" y="256"/>
                  </a:cubicBezTo>
                  <a:lnTo>
                    <a:pt x="236" y="0"/>
                  </a:lnTo>
                  <a:close/>
                  <a:moveTo>
                    <a:pt x="16" y="16"/>
                  </a:moveTo>
                  <a:cubicBezTo>
                    <a:pt x="220" y="16"/>
                    <a:pt x="220" y="16"/>
                    <a:pt x="220" y="16"/>
                  </a:cubicBezTo>
                  <a:cubicBezTo>
                    <a:pt x="220" y="240"/>
                    <a:pt x="220" y="240"/>
                    <a:pt x="220" y="240"/>
                  </a:cubicBezTo>
                  <a:cubicBezTo>
                    <a:pt x="16" y="240"/>
                    <a:pt x="16" y="240"/>
                    <a:pt x="16" y="240"/>
                  </a:cubicBezTo>
                  <a:lnTo>
                    <a:pt x="16" y="16"/>
                  </a:lnTo>
                  <a:close/>
                </a:path>
              </a:pathLst>
            </a:custGeom>
            <a:solidFill>
              <a:srgbClr val="494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45" name="Freeform 37">
              <a:extLst>
                <a:ext uri="{FF2B5EF4-FFF2-40B4-BE49-F238E27FC236}">
                  <a16:creationId xmlns:a16="http://schemas.microsoft.com/office/drawing/2014/main" id="{9AE81641-DF25-448B-9561-EF4D08E937A1}"/>
                </a:ext>
              </a:extLst>
            </p:cNvPr>
            <p:cNvSpPr>
              <a:spLocks noEditPoints="1"/>
            </p:cNvSpPr>
            <p:nvPr/>
          </p:nvSpPr>
          <p:spPr bwMode="auto">
            <a:xfrm>
              <a:off x="11115387" y="2344305"/>
              <a:ext cx="622300" cy="427038"/>
            </a:xfrm>
            <a:custGeom>
              <a:avLst/>
              <a:gdLst>
                <a:gd name="T0" fmla="*/ 158 w 166"/>
                <a:gd name="T1" fmla="*/ 114 h 114"/>
                <a:gd name="T2" fmla="*/ 8 w 166"/>
                <a:gd name="T3" fmla="*/ 114 h 114"/>
                <a:gd name="T4" fmla="*/ 0 w 166"/>
                <a:gd name="T5" fmla="*/ 106 h 114"/>
                <a:gd name="T6" fmla="*/ 0 w 166"/>
                <a:gd name="T7" fmla="*/ 8 h 114"/>
                <a:gd name="T8" fmla="*/ 8 w 166"/>
                <a:gd name="T9" fmla="*/ 0 h 114"/>
                <a:gd name="T10" fmla="*/ 158 w 166"/>
                <a:gd name="T11" fmla="*/ 0 h 114"/>
                <a:gd name="T12" fmla="*/ 166 w 166"/>
                <a:gd name="T13" fmla="*/ 8 h 114"/>
                <a:gd name="T14" fmla="*/ 166 w 166"/>
                <a:gd name="T15" fmla="*/ 106 h 114"/>
                <a:gd name="T16" fmla="*/ 158 w 166"/>
                <a:gd name="T17" fmla="*/ 114 h 114"/>
                <a:gd name="T18" fmla="*/ 12 w 166"/>
                <a:gd name="T19" fmla="*/ 102 h 114"/>
                <a:gd name="T20" fmla="*/ 154 w 166"/>
                <a:gd name="T21" fmla="*/ 102 h 114"/>
                <a:gd name="T22" fmla="*/ 154 w 166"/>
                <a:gd name="T23" fmla="*/ 12 h 114"/>
                <a:gd name="T24" fmla="*/ 12 w 166"/>
                <a:gd name="T25" fmla="*/ 12 h 114"/>
                <a:gd name="T26" fmla="*/ 12 w 166"/>
                <a:gd name="T27" fmla="*/ 102 h 114"/>
                <a:gd name="T28" fmla="*/ 69 w 166"/>
                <a:gd name="T29" fmla="*/ 44 h 114"/>
                <a:gd name="T30" fmla="*/ 56 w 166"/>
                <a:gd name="T31" fmla="*/ 44 h 114"/>
                <a:gd name="T32" fmla="*/ 56 w 166"/>
                <a:gd name="T33" fmla="*/ 31 h 114"/>
                <a:gd name="T34" fmla="*/ 69 w 166"/>
                <a:gd name="T35" fmla="*/ 31 h 114"/>
                <a:gd name="T36" fmla="*/ 69 w 166"/>
                <a:gd name="T37" fmla="*/ 44 h 114"/>
                <a:gd name="T38" fmla="*/ 89 w 166"/>
                <a:gd name="T39" fmla="*/ 31 h 114"/>
                <a:gd name="T40" fmla="*/ 77 w 166"/>
                <a:gd name="T41" fmla="*/ 31 h 114"/>
                <a:gd name="T42" fmla="*/ 77 w 166"/>
                <a:gd name="T43" fmla="*/ 44 h 114"/>
                <a:gd name="T44" fmla="*/ 89 w 166"/>
                <a:gd name="T45" fmla="*/ 44 h 114"/>
                <a:gd name="T46" fmla="*/ 89 w 166"/>
                <a:gd name="T47" fmla="*/ 31 h 114"/>
                <a:gd name="T48" fmla="*/ 110 w 166"/>
                <a:gd name="T49" fmla="*/ 31 h 114"/>
                <a:gd name="T50" fmla="*/ 97 w 166"/>
                <a:gd name="T51" fmla="*/ 31 h 114"/>
                <a:gd name="T52" fmla="*/ 97 w 166"/>
                <a:gd name="T53" fmla="*/ 44 h 114"/>
                <a:gd name="T54" fmla="*/ 110 w 166"/>
                <a:gd name="T55" fmla="*/ 44 h 114"/>
                <a:gd name="T56" fmla="*/ 110 w 166"/>
                <a:gd name="T57" fmla="*/ 31 h 114"/>
                <a:gd name="T58" fmla="*/ 69 w 166"/>
                <a:gd name="T59" fmla="*/ 50 h 114"/>
                <a:gd name="T60" fmla="*/ 56 w 166"/>
                <a:gd name="T61" fmla="*/ 50 h 114"/>
                <a:gd name="T62" fmla="*/ 56 w 166"/>
                <a:gd name="T63" fmla="*/ 63 h 114"/>
                <a:gd name="T64" fmla="*/ 69 w 166"/>
                <a:gd name="T65" fmla="*/ 63 h 114"/>
                <a:gd name="T66" fmla="*/ 69 w 166"/>
                <a:gd name="T67" fmla="*/ 50 h 114"/>
                <a:gd name="T68" fmla="*/ 89 w 166"/>
                <a:gd name="T69" fmla="*/ 50 h 114"/>
                <a:gd name="T70" fmla="*/ 77 w 166"/>
                <a:gd name="T71" fmla="*/ 50 h 114"/>
                <a:gd name="T72" fmla="*/ 77 w 166"/>
                <a:gd name="T73" fmla="*/ 63 h 114"/>
                <a:gd name="T74" fmla="*/ 89 w 166"/>
                <a:gd name="T75" fmla="*/ 63 h 114"/>
                <a:gd name="T76" fmla="*/ 89 w 166"/>
                <a:gd name="T77" fmla="*/ 50 h 114"/>
                <a:gd name="T78" fmla="*/ 110 w 166"/>
                <a:gd name="T79" fmla="*/ 50 h 114"/>
                <a:gd name="T80" fmla="*/ 97 w 166"/>
                <a:gd name="T81" fmla="*/ 50 h 114"/>
                <a:gd name="T82" fmla="*/ 97 w 166"/>
                <a:gd name="T83" fmla="*/ 63 h 114"/>
                <a:gd name="T84" fmla="*/ 110 w 166"/>
                <a:gd name="T85" fmla="*/ 63 h 114"/>
                <a:gd name="T86" fmla="*/ 110 w 166"/>
                <a:gd name="T87" fmla="*/ 50 h 114"/>
                <a:gd name="T88" fmla="*/ 69 w 166"/>
                <a:gd name="T89" fmla="*/ 69 h 114"/>
                <a:gd name="T90" fmla="*/ 56 w 166"/>
                <a:gd name="T91" fmla="*/ 69 h 114"/>
                <a:gd name="T92" fmla="*/ 56 w 166"/>
                <a:gd name="T93" fmla="*/ 82 h 114"/>
                <a:gd name="T94" fmla="*/ 69 w 166"/>
                <a:gd name="T95" fmla="*/ 82 h 114"/>
                <a:gd name="T96" fmla="*/ 69 w 166"/>
                <a:gd name="T97" fmla="*/ 69 h 114"/>
                <a:gd name="T98" fmla="*/ 89 w 166"/>
                <a:gd name="T99" fmla="*/ 69 h 114"/>
                <a:gd name="T100" fmla="*/ 77 w 166"/>
                <a:gd name="T101" fmla="*/ 69 h 114"/>
                <a:gd name="T102" fmla="*/ 77 w 166"/>
                <a:gd name="T103" fmla="*/ 82 h 114"/>
                <a:gd name="T104" fmla="*/ 89 w 166"/>
                <a:gd name="T105" fmla="*/ 82 h 114"/>
                <a:gd name="T106" fmla="*/ 89 w 166"/>
                <a:gd name="T107" fmla="*/ 69 h 114"/>
                <a:gd name="T108" fmla="*/ 110 w 166"/>
                <a:gd name="T109" fmla="*/ 69 h 114"/>
                <a:gd name="T110" fmla="*/ 97 w 166"/>
                <a:gd name="T111" fmla="*/ 69 h 114"/>
                <a:gd name="T112" fmla="*/ 97 w 166"/>
                <a:gd name="T113" fmla="*/ 82 h 114"/>
                <a:gd name="T114" fmla="*/ 110 w 166"/>
                <a:gd name="T115" fmla="*/ 82 h 114"/>
                <a:gd name="T116" fmla="*/ 110 w 166"/>
                <a:gd name="T117" fmla="*/ 6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14">
                  <a:moveTo>
                    <a:pt x="158" y="114"/>
                  </a:moveTo>
                  <a:cubicBezTo>
                    <a:pt x="8" y="114"/>
                    <a:pt x="8" y="114"/>
                    <a:pt x="8" y="114"/>
                  </a:cubicBezTo>
                  <a:cubicBezTo>
                    <a:pt x="4" y="114"/>
                    <a:pt x="0" y="110"/>
                    <a:pt x="0" y="106"/>
                  </a:cubicBezTo>
                  <a:cubicBezTo>
                    <a:pt x="0" y="8"/>
                    <a:pt x="0" y="8"/>
                    <a:pt x="0" y="8"/>
                  </a:cubicBezTo>
                  <a:cubicBezTo>
                    <a:pt x="0" y="4"/>
                    <a:pt x="4" y="0"/>
                    <a:pt x="8" y="0"/>
                  </a:cubicBezTo>
                  <a:cubicBezTo>
                    <a:pt x="158" y="0"/>
                    <a:pt x="158" y="0"/>
                    <a:pt x="158" y="0"/>
                  </a:cubicBezTo>
                  <a:cubicBezTo>
                    <a:pt x="162" y="0"/>
                    <a:pt x="166" y="4"/>
                    <a:pt x="166" y="8"/>
                  </a:cubicBezTo>
                  <a:cubicBezTo>
                    <a:pt x="166" y="106"/>
                    <a:pt x="166" y="106"/>
                    <a:pt x="166" y="106"/>
                  </a:cubicBezTo>
                  <a:cubicBezTo>
                    <a:pt x="166" y="110"/>
                    <a:pt x="162" y="114"/>
                    <a:pt x="158" y="114"/>
                  </a:cubicBezTo>
                  <a:close/>
                  <a:moveTo>
                    <a:pt x="12" y="102"/>
                  </a:moveTo>
                  <a:cubicBezTo>
                    <a:pt x="154" y="102"/>
                    <a:pt x="154" y="102"/>
                    <a:pt x="154" y="102"/>
                  </a:cubicBezTo>
                  <a:cubicBezTo>
                    <a:pt x="154" y="12"/>
                    <a:pt x="154" y="12"/>
                    <a:pt x="154" y="12"/>
                  </a:cubicBezTo>
                  <a:cubicBezTo>
                    <a:pt x="12" y="12"/>
                    <a:pt x="12" y="12"/>
                    <a:pt x="12" y="12"/>
                  </a:cubicBezTo>
                  <a:lnTo>
                    <a:pt x="12" y="102"/>
                  </a:lnTo>
                  <a:close/>
                  <a:moveTo>
                    <a:pt x="69" y="44"/>
                  </a:moveTo>
                  <a:cubicBezTo>
                    <a:pt x="56" y="44"/>
                    <a:pt x="56" y="44"/>
                    <a:pt x="56" y="44"/>
                  </a:cubicBezTo>
                  <a:cubicBezTo>
                    <a:pt x="56" y="31"/>
                    <a:pt x="56" y="31"/>
                    <a:pt x="56" y="31"/>
                  </a:cubicBezTo>
                  <a:cubicBezTo>
                    <a:pt x="69" y="31"/>
                    <a:pt x="69" y="31"/>
                    <a:pt x="69" y="31"/>
                  </a:cubicBezTo>
                  <a:lnTo>
                    <a:pt x="69" y="44"/>
                  </a:lnTo>
                  <a:close/>
                  <a:moveTo>
                    <a:pt x="89" y="31"/>
                  </a:moveTo>
                  <a:cubicBezTo>
                    <a:pt x="77" y="31"/>
                    <a:pt x="77" y="31"/>
                    <a:pt x="77" y="31"/>
                  </a:cubicBezTo>
                  <a:cubicBezTo>
                    <a:pt x="77" y="44"/>
                    <a:pt x="77" y="44"/>
                    <a:pt x="77" y="44"/>
                  </a:cubicBezTo>
                  <a:cubicBezTo>
                    <a:pt x="89" y="44"/>
                    <a:pt x="89" y="44"/>
                    <a:pt x="89" y="44"/>
                  </a:cubicBezTo>
                  <a:lnTo>
                    <a:pt x="89" y="31"/>
                  </a:lnTo>
                  <a:close/>
                  <a:moveTo>
                    <a:pt x="110" y="31"/>
                  </a:moveTo>
                  <a:cubicBezTo>
                    <a:pt x="97" y="31"/>
                    <a:pt x="97" y="31"/>
                    <a:pt x="97" y="31"/>
                  </a:cubicBezTo>
                  <a:cubicBezTo>
                    <a:pt x="97" y="44"/>
                    <a:pt x="97" y="44"/>
                    <a:pt x="97" y="44"/>
                  </a:cubicBezTo>
                  <a:cubicBezTo>
                    <a:pt x="110" y="44"/>
                    <a:pt x="110" y="44"/>
                    <a:pt x="110" y="44"/>
                  </a:cubicBezTo>
                  <a:lnTo>
                    <a:pt x="110" y="31"/>
                  </a:lnTo>
                  <a:close/>
                  <a:moveTo>
                    <a:pt x="69" y="50"/>
                  </a:moveTo>
                  <a:cubicBezTo>
                    <a:pt x="56" y="50"/>
                    <a:pt x="56" y="50"/>
                    <a:pt x="56" y="50"/>
                  </a:cubicBezTo>
                  <a:cubicBezTo>
                    <a:pt x="56" y="63"/>
                    <a:pt x="56" y="63"/>
                    <a:pt x="56" y="63"/>
                  </a:cubicBezTo>
                  <a:cubicBezTo>
                    <a:pt x="69" y="63"/>
                    <a:pt x="69" y="63"/>
                    <a:pt x="69" y="63"/>
                  </a:cubicBezTo>
                  <a:lnTo>
                    <a:pt x="69" y="50"/>
                  </a:lnTo>
                  <a:close/>
                  <a:moveTo>
                    <a:pt x="89" y="50"/>
                  </a:moveTo>
                  <a:cubicBezTo>
                    <a:pt x="77" y="50"/>
                    <a:pt x="77" y="50"/>
                    <a:pt x="77" y="50"/>
                  </a:cubicBezTo>
                  <a:cubicBezTo>
                    <a:pt x="77" y="63"/>
                    <a:pt x="77" y="63"/>
                    <a:pt x="77" y="63"/>
                  </a:cubicBezTo>
                  <a:cubicBezTo>
                    <a:pt x="89" y="63"/>
                    <a:pt x="89" y="63"/>
                    <a:pt x="89" y="63"/>
                  </a:cubicBezTo>
                  <a:lnTo>
                    <a:pt x="89" y="50"/>
                  </a:lnTo>
                  <a:close/>
                  <a:moveTo>
                    <a:pt x="110" y="50"/>
                  </a:moveTo>
                  <a:cubicBezTo>
                    <a:pt x="97" y="50"/>
                    <a:pt x="97" y="50"/>
                    <a:pt x="97" y="50"/>
                  </a:cubicBezTo>
                  <a:cubicBezTo>
                    <a:pt x="97" y="63"/>
                    <a:pt x="97" y="63"/>
                    <a:pt x="97" y="63"/>
                  </a:cubicBezTo>
                  <a:cubicBezTo>
                    <a:pt x="110" y="63"/>
                    <a:pt x="110" y="63"/>
                    <a:pt x="110" y="63"/>
                  </a:cubicBezTo>
                  <a:lnTo>
                    <a:pt x="110" y="50"/>
                  </a:lnTo>
                  <a:close/>
                  <a:moveTo>
                    <a:pt x="69" y="69"/>
                  </a:moveTo>
                  <a:cubicBezTo>
                    <a:pt x="56" y="69"/>
                    <a:pt x="56" y="69"/>
                    <a:pt x="56" y="69"/>
                  </a:cubicBezTo>
                  <a:cubicBezTo>
                    <a:pt x="56" y="82"/>
                    <a:pt x="56" y="82"/>
                    <a:pt x="56" y="82"/>
                  </a:cubicBezTo>
                  <a:cubicBezTo>
                    <a:pt x="69" y="82"/>
                    <a:pt x="69" y="82"/>
                    <a:pt x="69" y="82"/>
                  </a:cubicBezTo>
                  <a:lnTo>
                    <a:pt x="69" y="69"/>
                  </a:lnTo>
                  <a:close/>
                  <a:moveTo>
                    <a:pt x="89" y="69"/>
                  </a:moveTo>
                  <a:cubicBezTo>
                    <a:pt x="77" y="69"/>
                    <a:pt x="77" y="69"/>
                    <a:pt x="77" y="69"/>
                  </a:cubicBezTo>
                  <a:cubicBezTo>
                    <a:pt x="77" y="82"/>
                    <a:pt x="77" y="82"/>
                    <a:pt x="77" y="82"/>
                  </a:cubicBezTo>
                  <a:cubicBezTo>
                    <a:pt x="89" y="82"/>
                    <a:pt x="89" y="82"/>
                    <a:pt x="89" y="82"/>
                  </a:cubicBezTo>
                  <a:lnTo>
                    <a:pt x="89" y="69"/>
                  </a:lnTo>
                  <a:close/>
                  <a:moveTo>
                    <a:pt x="110" y="69"/>
                  </a:moveTo>
                  <a:cubicBezTo>
                    <a:pt x="97" y="69"/>
                    <a:pt x="97" y="69"/>
                    <a:pt x="97" y="69"/>
                  </a:cubicBezTo>
                  <a:cubicBezTo>
                    <a:pt x="97" y="82"/>
                    <a:pt x="97" y="82"/>
                    <a:pt x="97" y="82"/>
                  </a:cubicBezTo>
                  <a:cubicBezTo>
                    <a:pt x="110" y="82"/>
                    <a:pt x="110" y="82"/>
                    <a:pt x="110" y="82"/>
                  </a:cubicBezTo>
                  <a:lnTo>
                    <a:pt x="110" y="69"/>
                  </a:lnTo>
                  <a:close/>
                </a:path>
              </a:pathLst>
            </a:custGeom>
            <a:solidFill>
              <a:srgbClr val="4949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46" name="Freeform 38">
              <a:extLst>
                <a:ext uri="{FF2B5EF4-FFF2-40B4-BE49-F238E27FC236}">
                  <a16:creationId xmlns:a16="http://schemas.microsoft.com/office/drawing/2014/main" id="{F82D0C3C-AE12-43AE-BD31-7E0E2DA2C6EC}"/>
                </a:ext>
              </a:extLst>
            </p:cNvPr>
            <p:cNvSpPr>
              <a:spLocks/>
            </p:cNvSpPr>
            <p:nvPr/>
          </p:nvSpPr>
          <p:spPr bwMode="auto">
            <a:xfrm>
              <a:off x="11123324" y="2858655"/>
              <a:ext cx="608013" cy="179388"/>
            </a:xfrm>
            <a:custGeom>
              <a:avLst/>
              <a:gdLst>
                <a:gd name="T0" fmla="*/ 155 w 162"/>
                <a:gd name="T1" fmla="*/ 48 h 48"/>
                <a:gd name="T2" fmla="*/ 7 w 162"/>
                <a:gd name="T3" fmla="*/ 48 h 48"/>
                <a:gd name="T4" fmla="*/ 2 w 162"/>
                <a:gd name="T5" fmla="*/ 40 h 48"/>
                <a:gd name="T6" fmla="*/ 22 w 162"/>
                <a:gd name="T7" fmla="*/ 3 h 48"/>
                <a:gd name="T8" fmla="*/ 26 w 162"/>
                <a:gd name="T9" fmla="*/ 0 h 48"/>
                <a:gd name="T10" fmla="*/ 135 w 162"/>
                <a:gd name="T11" fmla="*/ 0 h 48"/>
                <a:gd name="T12" fmla="*/ 140 w 162"/>
                <a:gd name="T13" fmla="*/ 3 h 48"/>
                <a:gd name="T14" fmla="*/ 160 w 162"/>
                <a:gd name="T15" fmla="*/ 40 h 48"/>
                <a:gd name="T16" fmla="*/ 155 w 162"/>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48">
                  <a:moveTo>
                    <a:pt x="155" y="48"/>
                  </a:moveTo>
                  <a:cubicBezTo>
                    <a:pt x="7" y="48"/>
                    <a:pt x="7" y="48"/>
                    <a:pt x="7" y="48"/>
                  </a:cubicBezTo>
                  <a:cubicBezTo>
                    <a:pt x="3" y="48"/>
                    <a:pt x="0" y="44"/>
                    <a:pt x="2" y="40"/>
                  </a:cubicBezTo>
                  <a:cubicBezTo>
                    <a:pt x="22" y="3"/>
                    <a:pt x="22" y="3"/>
                    <a:pt x="22" y="3"/>
                  </a:cubicBezTo>
                  <a:cubicBezTo>
                    <a:pt x="23" y="1"/>
                    <a:pt x="24" y="0"/>
                    <a:pt x="26" y="0"/>
                  </a:cubicBezTo>
                  <a:cubicBezTo>
                    <a:pt x="135" y="0"/>
                    <a:pt x="135" y="0"/>
                    <a:pt x="135" y="0"/>
                  </a:cubicBezTo>
                  <a:cubicBezTo>
                    <a:pt x="137" y="0"/>
                    <a:pt x="139" y="1"/>
                    <a:pt x="140" y="3"/>
                  </a:cubicBezTo>
                  <a:cubicBezTo>
                    <a:pt x="160" y="40"/>
                    <a:pt x="160" y="40"/>
                    <a:pt x="160" y="40"/>
                  </a:cubicBezTo>
                  <a:cubicBezTo>
                    <a:pt x="162" y="44"/>
                    <a:pt x="159" y="48"/>
                    <a:pt x="155" y="4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47" name="Freeform 39">
              <a:extLst>
                <a:ext uri="{FF2B5EF4-FFF2-40B4-BE49-F238E27FC236}">
                  <a16:creationId xmlns:a16="http://schemas.microsoft.com/office/drawing/2014/main" id="{40578DAF-079D-40CE-A80B-C481528CE80C}"/>
                </a:ext>
              </a:extLst>
            </p:cNvPr>
            <p:cNvSpPr>
              <a:spLocks noEditPoints="1"/>
            </p:cNvSpPr>
            <p:nvPr/>
          </p:nvSpPr>
          <p:spPr bwMode="auto">
            <a:xfrm>
              <a:off x="11216987" y="2858655"/>
              <a:ext cx="412750" cy="168275"/>
            </a:xfrm>
            <a:custGeom>
              <a:avLst/>
              <a:gdLst>
                <a:gd name="T0" fmla="*/ 260 w 260"/>
                <a:gd name="T1" fmla="*/ 106 h 106"/>
                <a:gd name="T2" fmla="*/ 198 w 260"/>
                <a:gd name="T3" fmla="*/ 106 h 106"/>
                <a:gd name="T4" fmla="*/ 191 w 260"/>
                <a:gd name="T5" fmla="*/ 0 h 106"/>
                <a:gd name="T6" fmla="*/ 227 w 260"/>
                <a:gd name="T7" fmla="*/ 0 h 106"/>
                <a:gd name="T8" fmla="*/ 260 w 260"/>
                <a:gd name="T9" fmla="*/ 106 h 106"/>
                <a:gd name="T10" fmla="*/ 57 w 260"/>
                <a:gd name="T11" fmla="*/ 19 h 106"/>
                <a:gd name="T12" fmla="*/ 14 w 260"/>
                <a:gd name="T13" fmla="*/ 19 h 106"/>
                <a:gd name="T14" fmla="*/ 0 w 260"/>
                <a:gd name="T15" fmla="*/ 57 h 106"/>
                <a:gd name="T16" fmla="*/ 49 w 260"/>
                <a:gd name="T17" fmla="*/ 57 h 106"/>
                <a:gd name="T18" fmla="*/ 57 w 260"/>
                <a:gd name="T19"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106">
                  <a:moveTo>
                    <a:pt x="260" y="106"/>
                  </a:moveTo>
                  <a:lnTo>
                    <a:pt x="198" y="106"/>
                  </a:lnTo>
                  <a:lnTo>
                    <a:pt x="191" y="0"/>
                  </a:lnTo>
                  <a:lnTo>
                    <a:pt x="227" y="0"/>
                  </a:lnTo>
                  <a:lnTo>
                    <a:pt x="260" y="106"/>
                  </a:lnTo>
                  <a:close/>
                  <a:moveTo>
                    <a:pt x="57" y="19"/>
                  </a:moveTo>
                  <a:lnTo>
                    <a:pt x="14" y="19"/>
                  </a:lnTo>
                  <a:lnTo>
                    <a:pt x="0" y="57"/>
                  </a:lnTo>
                  <a:lnTo>
                    <a:pt x="49" y="57"/>
                  </a:lnTo>
                  <a:lnTo>
                    <a:pt x="5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sp>
        <p:nvSpPr>
          <p:cNvPr id="248" name="Oval 247">
            <a:extLst>
              <a:ext uri="{FF2B5EF4-FFF2-40B4-BE49-F238E27FC236}">
                <a16:creationId xmlns:a16="http://schemas.microsoft.com/office/drawing/2014/main" id="{6E19C55D-CB0D-4A37-87B5-8F7815903CB6}"/>
              </a:ext>
            </a:extLst>
          </p:cNvPr>
          <p:cNvSpPr>
            <a:spLocks noChangeAspect="1"/>
          </p:cNvSpPr>
          <p:nvPr/>
        </p:nvSpPr>
        <p:spPr bwMode="auto">
          <a:xfrm>
            <a:off x="5788823" y="1485249"/>
            <a:ext cx="639746" cy="639746"/>
          </a:xfrm>
          <a:prstGeom prst="ellipse">
            <a:avLst/>
          </a:prstGeom>
          <a:solidFill>
            <a:srgbClr val="24456F"/>
          </a:solidFill>
          <a:ln w="25400" cap="sq" algn="ctr">
            <a:solidFill>
              <a:srgbClr val="FFFFFF"/>
            </a:solid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grpSp>
        <p:nvGrpSpPr>
          <p:cNvPr id="249" name="Group 248">
            <a:extLst>
              <a:ext uri="{FF2B5EF4-FFF2-40B4-BE49-F238E27FC236}">
                <a16:creationId xmlns:a16="http://schemas.microsoft.com/office/drawing/2014/main" id="{B666D8EE-954B-43B4-84B5-0C9A7F62980A}"/>
              </a:ext>
            </a:extLst>
          </p:cNvPr>
          <p:cNvGrpSpPr>
            <a:grpSpLocks noChangeAspect="1"/>
          </p:cNvGrpSpPr>
          <p:nvPr/>
        </p:nvGrpSpPr>
        <p:grpSpPr>
          <a:xfrm>
            <a:off x="5836315" y="1540912"/>
            <a:ext cx="526141" cy="528416"/>
            <a:chOff x="6530975" y="3060700"/>
            <a:chExt cx="733425" cy="736600"/>
          </a:xfrm>
          <a:solidFill>
            <a:srgbClr val="B0C0CB">
              <a:lumMod val="40000"/>
              <a:lumOff val="60000"/>
            </a:srgbClr>
          </a:solidFill>
        </p:grpSpPr>
        <p:sp>
          <p:nvSpPr>
            <p:cNvPr id="250" name="Freeform 44">
              <a:extLst>
                <a:ext uri="{FF2B5EF4-FFF2-40B4-BE49-F238E27FC236}">
                  <a16:creationId xmlns:a16="http://schemas.microsoft.com/office/drawing/2014/main" id="{8B81058E-EA31-4767-8E43-818476CB226D}"/>
                </a:ext>
              </a:extLst>
            </p:cNvPr>
            <p:cNvSpPr>
              <a:spLocks noEditPoints="1"/>
            </p:cNvSpPr>
            <p:nvPr/>
          </p:nvSpPr>
          <p:spPr bwMode="auto">
            <a:xfrm>
              <a:off x="6530975" y="3060700"/>
              <a:ext cx="733425" cy="736600"/>
            </a:xfrm>
            <a:custGeom>
              <a:avLst/>
              <a:gdLst>
                <a:gd name="T0" fmla="*/ 77 w 196"/>
                <a:gd name="T1" fmla="*/ 32 h 196"/>
                <a:gd name="T2" fmla="*/ 82 w 196"/>
                <a:gd name="T3" fmla="*/ 23 h 196"/>
                <a:gd name="T4" fmla="*/ 56 w 196"/>
                <a:gd name="T5" fmla="*/ 36 h 196"/>
                <a:gd name="T6" fmla="*/ 41 w 196"/>
                <a:gd name="T7" fmla="*/ 145 h 196"/>
                <a:gd name="T8" fmla="*/ 40 w 196"/>
                <a:gd name="T9" fmla="*/ 154 h 196"/>
                <a:gd name="T10" fmla="*/ 36 w 196"/>
                <a:gd name="T11" fmla="*/ 156 h 196"/>
                <a:gd name="T12" fmla="*/ 31 w 196"/>
                <a:gd name="T13" fmla="*/ 153 h 196"/>
                <a:gd name="T14" fmla="*/ 48 w 196"/>
                <a:gd name="T15" fmla="*/ 26 h 196"/>
                <a:gd name="T16" fmla="*/ 82 w 196"/>
                <a:gd name="T17" fmla="*/ 10 h 196"/>
                <a:gd name="T18" fmla="*/ 76 w 196"/>
                <a:gd name="T19" fmla="*/ 0 h 196"/>
                <a:gd name="T20" fmla="*/ 116 w 196"/>
                <a:gd name="T21" fmla="*/ 15 h 196"/>
                <a:gd name="T22" fmla="*/ 77 w 196"/>
                <a:gd name="T23" fmla="*/ 32 h 196"/>
                <a:gd name="T24" fmla="*/ 175 w 196"/>
                <a:gd name="T25" fmla="*/ 43 h 196"/>
                <a:gd name="T26" fmla="*/ 166 w 196"/>
                <a:gd name="T27" fmla="*/ 42 h 196"/>
                <a:gd name="T28" fmla="*/ 165 w 196"/>
                <a:gd name="T29" fmla="*/ 51 h 196"/>
                <a:gd name="T30" fmla="*/ 180 w 196"/>
                <a:gd name="T31" fmla="*/ 108 h 196"/>
                <a:gd name="T32" fmla="*/ 150 w 196"/>
                <a:gd name="T33" fmla="*/ 160 h 196"/>
                <a:gd name="T34" fmla="*/ 124 w 196"/>
                <a:gd name="T35" fmla="*/ 173 h 196"/>
                <a:gd name="T36" fmla="*/ 129 w 196"/>
                <a:gd name="T37" fmla="*/ 164 h 196"/>
                <a:gd name="T38" fmla="*/ 90 w 196"/>
                <a:gd name="T39" fmla="*/ 181 h 196"/>
                <a:gd name="T40" fmla="*/ 130 w 196"/>
                <a:gd name="T41" fmla="*/ 196 h 196"/>
                <a:gd name="T42" fmla="*/ 124 w 196"/>
                <a:gd name="T43" fmla="*/ 186 h 196"/>
                <a:gd name="T44" fmla="*/ 158 w 196"/>
                <a:gd name="T45" fmla="*/ 170 h 196"/>
                <a:gd name="T46" fmla="*/ 193 w 196"/>
                <a:gd name="T47" fmla="*/ 110 h 196"/>
                <a:gd name="T48" fmla="*/ 175 w 196"/>
                <a:gd name="T49" fmla="*/ 4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6">
                  <a:moveTo>
                    <a:pt x="77" y="32"/>
                  </a:moveTo>
                  <a:cubicBezTo>
                    <a:pt x="82" y="23"/>
                    <a:pt x="82" y="23"/>
                    <a:pt x="82" y="23"/>
                  </a:cubicBezTo>
                  <a:cubicBezTo>
                    <a:pt x="72" y="26"/>
                    <a:pt x="64" y="30"/>
                    <a:pt x="56" y="36"/>
                  </a:cubicBezTo>
                  <a:cubicBezTo>
                    <a:pt x="22" y="62"/>
                    <a:pt x="15" y="111"/>
                    <a:pt x="41" y="145"/>
                  </a:cubicBezTo>
                  <a:cubicBezTo>
                    <a:pt x="43" y="148"/>
                    <a:pt x="43" y="152"/>
                    <a:pt x="40" y="154"/>
                  </a:cubicBezTo>
                  <a:cubicBezTo>
                    <a:pt x="39" y="155"/>
                    <a:pt x="37" y="156"/>
                    <a:pt x="36" y="156"/>
                  </a:cubicBezTo>
                  <a:cubicBezTo>
                    <a:pt x="34" y="156"/>
                    <a:pt x="32" y="155"/>
                    <a:pt x="31" y="153"/>
                  </a:cubicBezTo>
                  <a:cubicBezTo>
                    <a:pt x="0" y="113"/>
                    <a:pt x="8" y="56"/>
                    <a:pt x="48" y="26"/>
                  </a:cubicBezTo>
                  <a:cubicBezTo>
                    <a:pt x="58" y="18"/>
                    <a:pt x="70" y="12"/>
                    <a:pt x="82" y="10"/>
                  </a:cubicBezTo>
                  <a:cubicBezTo>
                    <a:pt x="76" y="0"/>
                    <a:pt x="76" y="0"/>
                    <a:pt x="76" y="0"/>
                  </a:cubicBezTo>
                  <a:cubicBezTo>
                    <a:pt x="116" y="15"/>
                    <a:pt x="116" y="15"/>
                    <a:pt x="116" y="15"/>
                  </a:cubicBezTo>
                  <a:lnTo>
                    <a:pt x="77" y="32"/>
                  </a:lnTo>
                  <a:close/>
                  <a:moveTo>
                    <a:pt x="175" y="43"/>
                  </a:moveTo>
                  <a:cubicBezTo>
                    <a:pt x="173" y="40"/>
                    <a:pt x="169" y="40"/>
                    <a:pt x="166" y="42"/>
                  </a:cubicBezTo>
                  <a:cubicBezTo>
                    <a:pt x="163" y="44"/>
                    <a:pt x="163" y="48"/>
                    <a:pt x="165" y="51"/>
                  </a:cubicBezTo>
                  <a:cubicBezTo>
                    <a:pt x="177" y="68"/>
                    <a:pt x="183" y="88"/>
                    <a:pt x="180" y="108"/>
                  </a:cubicBezTo>
                  <a:cubicBezTo>
                    <a:pt x="177" y="129"/>
                    <a:pt x="166" y="147"/>
                    <a:pt x="150" y="160"/>
                  </a:cubicBezTo>
                  <a:cubicBezTo>
                    <a:pt x="142" y="166"/>
                    <a:pt x="134" y="170"/>
                    <a:pt x="124" y="173"/>
                  </a:cubicBezTo>
                  <a:cubicBezTo>
                    <a:pt x="129" y="164"/>
                    <a:pt x="129" y="164"/>
                    <a:pt x="129" y="164"/>
                  </a:cubicBezTo>
                  <a:cubicBezTo>
                    <a:pt x="90" y="181"/>
                    <a:pt x="90" y="181"/>
                    <a:pt x="90" y="181"/>
                  </a:cubicBezTo>
                  <a:cubicBezTo>
                    <a:pt x="130" y="196"/>
                    <a:pt x="130" y="196"/>
                    <a:pt x="130" y="196"/>
                  </a:cubicBezTo>
                  <a:cubicBezTo>
                    <a:pt x="124" y="186"/>
                    <a:pt x="124" y="186"/>
                    <a:pt x="124" y="186"/>
                  </a:cubicBezTo>
                  <a:cubicBezTo>
                    <a:pt x="136" y="184"/>
                    <a:pt x="148" y="178"/>
                    <a:pt x="158" y="170"/>
                  </a:cubicBezTo>
                  <a:cubicBezTo>
                    <a:pt x="177" y="156"/>
                    <a:pt x="190" y="134"/>
                    <a:pt x="193" y="110"/>
                  </a:cubicBezTo>
                  <a:cubicBezTo>
                    <a:pt x="196" y="86"/>
                    <a:pt x="190" y="62"/>
                    <a:pt x="175" y="43"/>
                  </a:cubicBezTo>
                  <a:close/>
                </a:path>
              </a:pathLst>
            </a:custGeom>
            <a:grp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51" name="Freeform 45">
              <a:extLst>
                <a:ext uri="{FF2B5EF4-FFF2-40B4-BE49-F238E27FC236}">
                  <a16:creationId xmlns:a16="http://schemas.microsoft.com/office/drawing/2014/main" id="{3C34F214-6F81-4F9E-B069-E178230A87F5}"/>
                </a:ext>
              </a:extLst>
            </p:cNvPr>
            <p:cNvSpPr>
              <a:spLocks/>
            </p:cNvSpPr>
            <p:nvPr/>
          </p:nvSpPr>
          <p:spPr bwMode="auto">
            <a:xfrm>
              <a:off x="6721475" y="3095625"/>
              <a:ext cx="390525" cy="666750"/>
            </a:xfrm>
            <a:custGeom>
              <a:avLst/>
              <a:gdLst>
                <a:gd name="T0" fmla="*/ 246 w 246"/>
                <a:gd name="T1" fmla="*/ 0 h 420"/>
                <a:gd name="T2" fmla="*/ 14 w 246"/>
                <a:gd name="T3" fmla="*/ 236 h 420"/>
                <a:gd name="T4" fmla="*/ 90 w 246"/>
                <a:gd name="T5" fmla="*/ 236 h 420"/>
                <a:gd name="T6" fmla="*/ 0 w 246"/>
                <a:gd name="T7" fmla="*/ 420 h 420"/>
                <a:gd name="T8" fmla="*/ 231 w 246"/>
                <a:gd name="T9" fmla="*/ 184 h 420"/>
                <a:gd name="T10" fmla="*/ 156 w 246"/>
                <a:gd name="T11" fmla="*/ 184 h 420"/>
                <a:gd name="T12" fmla="*/ 246 w 246"/>
                <a:gd name="T13" fmla="*/ 0 h 420"/>
              </a:gdLst>
              <a:ahLst/>
              <a:cxnLst>
                <a:cxn ang="0">
                  <a:pos x="T0" y="T1"/>
                </a:cxn>
                <a:cxn ang="0">
                  <a:pos x="T2" y="T3"/>
                </a:cxn>
                <a:cxn ang="0">
                  <a:pos x="T4" y="T5"/>
                </a:cxn>
                <a:cxn ang="0">
                  <a:pos x="T6" y="T7"/>
                </a:cxn>
                <a:cxn ang="0">
                  <a:pos x="T8" y="T9"/>
                </a:cxn>
                <a:cxn ang="0">
                  <a:pos x="T10" y="T11"/>
                </a:cxn>
                <a:cxn ang="0">
                  <a:pos x="T12" y="T13"/>
                </a:cxn>
              </a:cxnLst>
              <a:rect l="0" t="0" r="r" b="b"/>
              <a:pathLst>
                <a:path w="246" h="420">
                  <a:moveTo>
                    <a:pt x="246" y="0"/>
                  </a:moveTo>
                  <a:lnTo>
                    <a:pt x="14" y="236"/>
                  </a:lnTo>
                  <a:lnTo>
                    <a:pt x="90" y="236"/>
                  </a:lnTo>
                  <a:lnTo>
                    <a:pt x="0" y="420"/>
                  </a:lnTo>
                  <a:lnTo>
                    <a:pt x="231" y="184"/>
                  </a:lnTo>
                  <a:lnTo>
                    <a:pt x="156" y="184"/>
                  </a:lnTo>
                  <a:lnTo>
                    <a:pt x="246" y="0"/>
                  </a:lnTo>
                  <a:close/>
                </a:path>
              </a:pathLst>
            </a:custGeom>
            <a:solidFill>
              <a:srgbClr val="FFC000"/>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dirty="0">
                <a:solidFill>
                  <a:srgbClr val="231F20"/>
                </a:solidFill>
                <a:latin typeface="Roboto"/>
              </a:endParaRPr>
            </a:p>
          </p:txBody>
        </p:sp>
      </p:grpSp>
      <p:sp>
        <p:nvSpPr>
          <p:cNvPr id="252" name="TextBox 251">
            <a:extLst>
              <a:ext uri="{FF2B5EF4-FFF2-40B4-BE49-F238E27FC236}">
                <a16:creationId xmlns:a16="http://schemas.microsoft.com/office/drawing/2014/main" id="{FBC9410B-7554-451D-A362-CC3211BBE9A7}"/>
              </a:ext>
            </a:extLst>
          </p:cNvPr>
          <p:cNvSpPr txBox="1"/>
          <p:nvPr/>
        </p:nvSpPr>
        <p:spPr bwMode="auto">
          <a:xfrm>
            <a:off x="3468132" y="1069536"/>
            <a:ext cx="5281126" cy="344628"/>
          </a:xfrm>
          <a:prstGeom prst="rect">
            <a:avLst/>
          </a:prstGeom>
          <a:noFill/>
          <a:ln w="12700" cap="sq" algn="ctr">
            <a:noFill/>
            <a:miter lim="800000"/>
            <a:headEnd/>
            <a:tailEnd/>
          </a:ln>
          <a:effectLst/>
        </p:spPr>
        <p:txBody>
          <a:bodyPr wrap="square" rtlCol="0" anchor="ctr" anchorCtr="0">
            <a:noAutofit/>
          </a:bodyPr>
          <a:lstStyle/>
          <a:p>
            <a:pPr algn="ctr" defTabSz="914126">
              <a:lnSpc>
                <a:spcPct val="95000"/>
              </a:lnSpc>
              <a:spcBef>
                <a:spcPts val="600"/>
              </a:spcBef>
              <a:defRPr/>
            </a:pPr>
            <a:r>
              <a:rPr lang="en-US" sz="1600" kern="0" dirty="0">
                <a:solidFill>
                  <a:srgbClr val="494991"/>
                </a:solidFill>
                <a:latin typeface="Arial" charset="0"/>
              </a:rPr>
              <a:t>Enterprise REAL-TIME (Synchronous) Interactions</a:t>
            </a:r>
          </a:p>
        </p:txBody>
      </p:sp>
      <p:sp>
        <p:nvSpPr>
          <p:cNvPr id="253" name="TextBox 252">
            <a:extLst>
              <a:ext uri="{FF2B5EF4-FFF2-40B4-BE49-F238E27FC236}">
                <a16:creationId xmlns:a16="http://schemas.microsoft.com/office/drawing/2014/main" id="{44983D62-0F5A-465C-AD9B-6D3B1A795001}"/>
              </a:ext>
            </a:extLst>
          </p:cNvPr>
          <p:cNvSpPr txBox="1"/>
          <p:nvPr/>
        </p:nvSpPr>
        <p:spPr bwMode="auto">
          <a:xfrm>
            <a:off x="5154268" y="2625407"/>
            <a:ext cx="1919169" cy="289253"/>
          </a:xfrm>
          <a:prstGeom prst="rect">
            <a:avLst/>
          </a:prstGeom>
          <a:noFill/>
          <a:ln w="12700" cap="sq" algn="ctr">
            <a:noFill/>
            <a:miter lim="800000"/>
            <a:headEnd/>
            <a:tailEnd/>
          </a:ln>
          <a:effectLst/>
        </p:spPr>
        <p:txBody>
          <a:bodyPr wrap="square" rtlCol="0" anchor="ctr" anchorCtr="0">
            <a:noAutofit/>
          </a:bodyPr>
          <a:lstStyle/>
          <a:p>
            <a:pPr algn="ctr" defTabSz="914126">
              <a:lnSpc>
                <a:spcPct val="95000"/>
              </a:lnSpc>
              <a:spcBef>
                <a:spcPts val="600"/>
              </a:spcBef>
              <a:defRPr/>
            </a:pPr>
            <a:r>
              <a:rPr lang="en-US" sz="1600" kern="0" dirty="0">
                <a:solidFill>
                  <a:srgbClr val="0081DF"/>
                </a:solidFill>
                <a:latin typeface="Arial" charset="0"/>
              </a:rPr>
              <a:t>Digital Interactions</a:t>
            </a:r>
          </a:p>
        </p:txBody>
      </p:sp>
      <p:grpSp>
        <p:nvGrpSpPr>
          <p:cNvPr id="254" name="Group 253">
            <a:extLst>
              <a:ext uri="{FF2B5EF4-FFF2-40B4-BE49-F238E27FC236}">
                <a16:creationId xmlns:a16="http://schemas.microsoft.com/office/drawing/2014/main" id="{BE3A4693-0E50-4DC4-A047-597CD36D89FF}"/>
              </a:ext>
            </a:extLst>
          </p:cNvPr>
          <p:cNvGrpSpPr/>
          <p:nvPr/>
        </p:nvGrpSpPr>
        <p:grpSpPr>
          <a:xfrm>
            <a:off x="3593025" y="2768123"/>
            <a:ext cx="5005955" cy="0"/>
            <a:chOff x="3528060" y="2529840"/>
            <a:chExt cx="5008562" cy="0"/>
          </a:xfrm>
        </p:grpSpPr>
        <p:cxnSp>
          <p:nvCxnSpPr>
            <p:cNvPr id="255" name="Straight Arrow Connector 254">
              <a:extLst>
                <a:ext uri="{FF2B5EF4-FFF2-40B4-BE49-F238E27FC236}">
                  <a16:creationId xmlns:a16="http://schemas.microsoft.com/office/drawing/2014/main" id="{B448D32C-4C6C-4687-AE48-985B49626F08}"/>
                </a:ext>
              </a:extLst>
            </p:cNvPr>
            <p:cNvCxnSpPr/>
            <p:nvPr/>
          </p:nvCxnSpPr>
          <p:spPr bwMode="auto">
            <a:xfrm>
              <a:off x="3528060" y="2529840"/>
              <a:ext cx="1188720" cy="0"/>
            </a:xfrm>
            <a:prstGeom prst="straightConnector1">
              <a:avLst/>
            </a:prstGeom>
            <a:solidFill>
              <a:srgbClr val="24456F"/>
            </a:solidFill>
            <a:ln w="15875" cap="sq" cmpd="sng" algn="ctr">
              <a:solidFill>
                <a:srgbClr val="0081DF"/>
              </a:solidFill>
              <a:prstDash val="sysDash"/>
              <a:round/>
              <a:headEnd type="triangle" w="med" len="med"/>
              <a:tailEnd type="none"/>
            </a:ln>
            <a:effectLst/>
          </p:spPr>
        </p:cxnSp>
        <p:cxnSp>
          <p:nvCxnSpPr>
            <p:cNvPr id="256" name="Straight Arrow Connector 255">
              <a:extLst>
                <a:ext uri="{FF2B5EF4-FFF2-40B4-BE49-F238E27FC236}">
                  <a16:creationId xmlns:a16="http://schemas.microsoft.com/office/drawing/2014/main" id="{691AF444-9210-4CB2-89C5-D2BC04FC4BAA}"/>
                </a:ext>
              </a:extLst>
            </p:cNvPr>
            <p:cNvCxnSpPr/>
            <p:nvPr/>
          </p:nvCxnSpPr>
          <p:spPr bwMode="auto">
            <a:xfrm>
              <a:off x="7347902" y="2529840"/>
              <a:ext cx="1188720" cy="0"/>
            </a:xfrm>
            <a:prstGeom prst="straightConnector1">
              <a:avLst/>
            </a:prstGeom>
            <a:solidFill>
              <a:srgbClr val="24456F"/>
            </a:solidFill>
            <a:ln w="15875" cap="sq" cmpd="sng" algn="ctr">
              <a:solidFill>
                <a:srgbClr val="0081DF"/>
              </a:solidFill>
              <a:prstDash val="sysDash"/>
              <a:round/>
              <a:headEnd type="none" w="med" len="med"/>
              <a:tailEnd type="triangle"/>
            </a:ln>
            <a:effectLst/>
          </p:spPr>
        </p:cxnSp>
      </p:grpSp>
      <p:sp>
        <p:nvSpPr>
          <p:cNvPr id="257" name="Trapezoid 256">
            <a:extLst>
              <a:ext uri="{FF2B5EF4-FFF2-40B4-BE49-F238E27FC236}">
                <a16:creationId xmlns:a16="http://schemas.microsoft.com/office/drawing/2014/main" id="{A654D685-7BB0-4593-A4A3-107DF4F02535}"/>
              </a:ext>
            </a:extLst>
          </p:cNvPr>
          <p:cNvSpPr/>
          <p:nvPr/>
        </p:nvSpPr>
        <p:spPr bwMode="auto">
          <a:xfrm>
            <a:off x="4542014" y="4482115"/>
            <a:ext cx="3118766" cy="91392"/>
          </a:xfrm>
          <a:prstGeom prst="trapezoid">
            <a:avLst>
              <a:gd name="adj" fmla="val 50000"/>
            </a:avLst>
          </a:prstGeom>
          <a:pattFill prst="ltVert">
            <a:fgClr>
              <a:srgbClr val="FFFFFF"/>
            </a:fgClr>
            <a:bgClr>
              <a:srgbClr val="B0C0CB"/>
            </a:bgClr>
          </a:patt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grpSp>
        <p:nvGrpSpPr>
          <p:cNvPr id="258" name="Group 257">
            <a:extLst>
              <a:ext uri="{FF2B5EF4-FFF2-40B4-BE49-F238E27FC236}">
                <a16:creationId xmlns:a16="http://schemas.microsoft.com/office/drawing/2014/main" id="{F2F9D4B9-4455-4F59-AA59-F464966EA5D1}"/>
              </a:ext>
            </a:extLst>
          </p:cNvPr>
          <p:cNvGrpSpPr/>
          <p:nvPr/>
        </p:nvGrpSpPr>
        <p:grpSpPr>
          <a:xfrm>
            <a:off x="4710836" y="4106665"/>
            <a:ext cx="2760813" cy="671297"/>
            <a:chOff x="4708526" y="4013471"/>
            <a:chExt cx="2762250" cy="671647"/>
          </a:xfrm>
        </p:grpSpPr>
        <p:grpSp>
          <p:nvGrpSpPr>
            <p:cNvPr id="259" name="Group 258">
              <a:extLst>
                <a:ext uri="{FF2B5EF4-FFF2-40B4-BE49-F238E27FC236}">
                  <a16:creationId xmlns:a16="http://schemas.microsoft.com/office/drawing/2014/main" id="{4638BF58-8AF6-460B-B983-DAE999C78709}"/>
                </a:ext>
              </a:extLst>
            </p:cNvPr>
            <p:cNvGrpSpPr/>
            <p:nvPr/>
          </p:nvGrpSpPr>
          <p:grpSpPr>
            <a:xfrm>
              <a:off x="4911726" y="4485093"/>
              <a:ext cx="2355850" cy="200025"/>
              <a:chOff x="4911726" y="4456113"/>
              <a:chExt cx="2355850" cy="200025"/>
            </a:xfrm>
            <a:solidFill>
              <a:srgbClr val="494991">
                <a:lumMod val="60000"/>
                <a:lumOff val="40000"/>
              </a:srgbClr>
            </a:solidFill>
          </p:grpSpPr>
          <p:sp>
            <p:nvSpPr>
              <p:cNvPr id="268" name="Freeform 50">
                <a:extLst>
                  <a:ext uri="{FF2B5EF4-FFF2-40B4-BE49-F238E27FC236}">
                    <a16:creationId xmlns:a16="http://schemas.microsoft.com/office/drawing/2014/main" id="{D9833885-10E6-4449-A760-19202B933916}"/>
                  </a:ext>
                </a:extLst>
              </p:cNvPr>
              <p:cNvSpPr>
                <a:spLocks noEditPoints="1"/>
              </p:cNvSpPr>
              <p:nvPr/>
            </p:nvSpPr>
            <p:spPr bwMode="auto">
              <a:xfrm>
                <a:off x="4911726" y="4456113"/>
                <a:ext cx="444500" cy="200025"/>
              </a:xfrm>
              <a:custGeom>
                <a:avLst/>
                <a:gdLst>
                  <a:gd name="T0" fmla="*/ 22 w 280"/>
                  <a:gd name="T1" fmla="*/ 0 h 126"/>
                  <a:gd name="T2" fmla="*/ 0 w 280"/>
                  <a:gd name="T3" fmla="*/ 0 h 126"/>
                  <a:gd name="T4" fmla="*/ 0 w 280"/>
                  <a:gd name="T5" fmla="*/ 70 h 126"/>
                  <a:gd name="T6" fmla="*/ 22 w 280"/>
                  <a:gd name="T7" fmla="*/ 70 h 126"/>
                  <a:gd name="T8" fmla="*/ 22 w 280"/>
                  <a:gd name="T9" fmla="*/ 0 h 126"/>
                  <a:gd name="T10" fmla="*/ 65 w 280"/>
                  <a:gd name="T11" fmla="*/ 0 h 126"/>
                  <a:gd name="T12" fmla="*/ 44 w 280"/>
                  <a:gd name="T13" fmla="*/ 0 h 126"/>
                  <a:gd name="T14" fmla="*/ 44 w 280"/>
                  <a:gd name="T15" fmla="*/ 86 h 126"/>
                  <a:gd name="T16" fmla="*/ 65 w 280"/>
                  <a:gd name="T17" fmla="*/ 86 h 126"/>
                  <a:gd name="T18" fmla="*/ 65 w 280"/>
                  <a:gd name="T19" fmla="*/ 0 h 126"/>
                  <a:gd name="T20" fmla="*/ 108 w 280"/>
                  <a:gd name="T21" fmla="*/ 0 h 126"/>
                  <a:gd name="T22" fmla="*/ 87 w 280"/>
                  <a:gd name="T23" fmla="*/ 0 h 126"/>
                  <a:gd name="T24" fmla="*/ 87 w 280"/>
                  <a:gd name="T25" fmla="*/ 126 h 126"/>
                  <a:gd name="T26" fmla="*/ 108 w 280"/>
                  <a:gd name="T27" fmla="*/ 126 h 126"/>
                  <a:gd name="T28" fmla="*/ 108 w 280"/>
                  <a:gd name="T29" fmla="*/ 0 h 126"/>
                  <a:gd name="T30" fmla="*/ 152 w 280"/>
                  <a:gd name="T31" fmla="*/ 0 h 126"/>
                  <a:gd name="T32" fmla="*/ 130 w 280"/>
                  <a:gd name="T33" fmla="*/ 0 h 126"/>
                  <a:gd name="T34" fmla="*/ 130 w 280"/>
                  <a:gd name="T35" fmla="*/ 70 h 126"/>
                  <a:gd name="T36" fmla="*/ 152 w 280"/>
                  <a:gd name="T37" fmla="*/ 70 h 126"/>
                  <a:gd name="T38" fmla="*/ 152 w 280"/>
                  <a:gd name="T39" fmla="*/ 0 h 126"/>
                  <a:gd name="T40" fmla="*/ 195 w 280"/>
                  <a:gd name="T41" fmla="*/ 0 h 126"/>
                  <a:gd name="T42" fmla="*/ 173 w 280"/>
                  <a:gd name="T43" fmla="*/ 0 h 126"/>
                  <a:gd name="T44" fmla="*/ 173 w 280"/>
                  <a:gd name="T45" fmla="*/ 97 h 126"/>
                  <a:gd name="T46" fmla="*/ 195 w 280"/>
                  <a:gd name="T47" fmla="*/ 97 h 126"/>
                  <a:gd name="T48" fmla="*/ 195 w 280"/>
                  <a:gd name="T49" fmla="*/ 0 h 126"/>
                  <a:gd name="T50" fmla="*/ 238 w 280"/>
                  <a:gd name="T51" fmla="*/ 0 h 126"/>
                  <a:gd name="T52" fmla="*/ 216 w 280"/>
                  <a:gd name="T53" fmla="*/ 0 h 126"/>
                  <a:gd name="T54" fmla="*/ 216 w 280"/>
                  <a:gd name="T55" fmla="*/ 57 h 126"/>
                  <a:gd name="T56" fmla="*/ 238 w 280"/>
                  <a:gd name="T57" fmla="*/ 57 h 126"/>
                  <a:gd name="T58" fmla="*/ 238 w 280"/>
                  <a:gd name="T59" fmla="*/ 0 h 126"/>
                  <a:gd name="T60" fmla="*/ 280 w 280"/>
                  <a:gd name="T61" fmla="*/ 0 h 126"/>
                  <a:gd name="T62" fmla="*/ 258 w 280"/>
                  <a:gd name="T63" fmla="*/ 0 h 126"/>
                  <a:gd name="T64" fmla="*/ 258 w 280"/>
                  <a:gd name="T65" fmla="*/ 41 h 126"/>
                  <a:gd name="T66" fmla="*/ 280 w 280"/>
                  <a:gd name="T67" fmla="*/ 41 h 126"/>
                  <a:gd name="T68" fmla="*/ 280 w 280"/>
                  <a:gd name="T6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126">
                    <a:moveTo>
                      <a:pt x="22" y="0"/>
                    </a:moveTo>
                    <a:lnTo>
                      <a:pt x="0" y="0"/>
                    </a:lnTo>
                    <a:lnTo>
                      <a:pt x="0" y="70"/>
                    </a:lnTo>
                    <a:lnTo>
                      <a:pt x="22" y="70"/>
                    </a:lnTo>
                    <a:lnTo>
                      <a:pt x="22" y="0"/>
                    </a:lnTo>
                    <a:close/>
                    <a:moveTo>
                      <a:pt x="65" y="0"/>
                    </a:moveTo>
                    <a:lnTo>
                      <a:pt x="44" y="0"/>
                    </a:lnTo>
                    <a:lnTo>
                      <a:pt x="44" y="86"/>
                    </a:lnTo>
                    <a:lnTo>
                      <a:pt x="65" y="86"/>
                    </a:lnTo>
                    <a:lnTo>
                      <a:pt x="65" y="0"/>
                    </a:lnTo>
                    <a:close/>
                    <a:moveTo>
                      <a:pt x="108" y="0"/>
                    </a:moveTo>
                    <a:lnTo>
                      <a:pt x="87" y="0"/>
                    </a:lnTo>
                    <a:lnTo>
                      <a:pt x="87" y="126"/>
                    </a:lnTo>
                    <a:lnTo>
                      <a:pt x="108" y="126"/>
                    </a:lnTo>
                    <a:lnTo>
                      <a:pt x="108" y="0"/>
                    </a:lnTo>
                    <a:close/>
                    <a:moveTo>
                      <a:pt x="152" y="0"/>
                    </a:moveTo>
                    <a:lnTo>
                      <a:pt x="130" y="0"/>
                    </a:lnTo>
                    <a:lnTo>
                      <a:pt x="130" y="70"/>
                    </a:lnTo>
                    <a:lnTo>
                      <a:pt x="152" y="70"/>
                    </a:lnTo>
                    <a:lnTo>
                      <a:pt x="152" y="0"/>
                    </a:lnTo>
                    <a:close/>
                    <a:moveTo>
                      <a:pt x="195" y="0"/>
                    </a:moveTo>
                    <a:lnTo>
                      <a:pt x="173" y="0"/>
                    </a:lnTo>
                    <a:lnTo>
                      <a:pt x="173" y="97"/>
                    </a:lnTo>
                    <a:lnTo>
                      <a:pt x="195" y="97"/>
                    </a:lnTo>
                    <a:lnTo>
                      <a:pt x="195" y="0"/>
                    </a:lnTo>
                    <a:close/>
                    <a:moveTo>
                      <a:pt x="238" y="0"/>
                    </a:moveTo>
                    <a:lnTo>
                      <a:pt x="216" y="0"/>
                    </a:lnTo>
                    <a:lnTo>
                      <a:pt x="216" y="57"/>
                    </a:lnTo>
                    <a:lnTo>
                      <a:pt x="238" y="57"/>
                    </a:lnTo>
                    <a:lnTo>
                      <a:pt x="238" y="0"/>
                    </a:lnTo>
                    <a:close/>
                    <a:moveTo>
                      <a:pt x="280" y="0"/>
                    </a:moveTo>
                    <a:lnTo>
                      <a:pt x="258" y="0"/>
                    </a:lnTo>
                    <a:lnTo>
                      <a:pt x="258" y="41"/>
                    </a:lnTo>
                    <a:lnTo>
                      <a:pt x="280" y="41"/>
                    </a:lnTo>
                    <a:lnTo>
                      <a:pt x="280" y="0"/>
                    </a:lnTo>
                    <a:close/>
                  </a:path>
                </a:pathLst>
              </a:custGeom>
              <a:solidFill>
                <a:srgbClr val="B0C0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69" name="Freeform 51">
                <a:extLst>
                  <a:ext uri="{FF2B5EF4-FFF2-40B4-BE49-F238E27FC236}">
                    <a16:creationId xmlns:a16="http://schemas.microsoft.com/office/drawing/2014/main" id="{5BCDD627-292A-4E40-8180-2EB409AF669E}"/>
                  </a:ext>
                </a:extLst>
              </p:cNvPr>
              <p:cNvSpPr>
                <a:spLocks noEditPoints="1"/>
              </p:cNvSpPr>
              <p:nvPr/>
            </p:nvSpPr>
            <p:spPr bwMode="auto">
              <a:xfrm>
                <a:off x="6824663" y="4456113"/>
                <a:ext cx="442913" cy="165100"/>
              </a:xfrm>
              <a:custGeom>
                <a:avLst/>
                <a:gdLst>
                  <a:gd name="T0" fmla="*/ 258 w 279"/>
                  <a:gd name="T1" fmla="*/ 70 h 104"/>
                  <a:gd name="T2" fmla="*/ 279 w 279"/>
                  <a:gd name="T3" fmla="*/ 70 h 104"/>
                  <a:gd name="T4" fmla="*/ 279 w 279"/>
                  <a:gd name="T5" fmla="*/ 0 h 104"/>
                  <a:gd name="T6" fmla="*/ 258 w 279"/>
                  <a:gd name="T7" fmla="*/ 0 h 104"/>
                  <a:gd name="T8" fmla="*/ 258 w 279"/>
                  <a:gd name="T9" fmla="*/ 70 h 104"/>
                  <a:gd name="T10" fmla="*/ 215 w 279"/>
                  <a:gd name="T11" fmla="*/ 86 h 104"/>
                  <a:gd name="T12" fmla="*/ 236 w 279"/>
                  <a:gd name="T13" fmla="*/ 86 h 104"/>
                  <a:gd name="T14" fmla="*/ 236 w 279"/>
                  <a:gd name="T15" fmla="*/ 0 h 104"/>
                  <a:gd name="T16" fmla="*/ 215 w 279"/>
                  <a:gd name="T17" fmla="*/ 0 h 104"/>
                  <a:gd name="T18" fmla="*/ 215 w 279"/>
                  <a:gd name="T19" fmla="*/ 86 h 104"/>
                  <a:gd name="T20" fmla="*/ 171 w 279"/>
                  <a:gd name="T21" fmla="*/ 41 h 104"/>
                  <a:gd name="T22" fmla="*/ 193 w 279"/>
                  <a:gd name="T23" fmla="*/ 41 h 104"/>
                  <a:gd name="T24" fmla="*/ 193 w 279"/>
                  <a:gd name="T25" fmla="*/ 0 h 104"/>
                  <a:gd name="T26" fmla="*/ 171 w 279"/>
                  <a:gd name="T27" fmla="*/ 0 h 104"/>
                  <a:gd name="T28" fmla="*/ 171 w 279"/>
                  <a:gd name="T29" fmla="*/ 41 h 104"/>
                  <a:gd name="T30" fmla="*/ 128 w 279"/>
                  <a:gd name="T31" fmla="*/ 70 h 104"/>
                  <a:gd name="T32" fmla="*/ 150 w 279"/>
                  <a:gd name="T33" fmla="*/ 70 h 104"/>
                  <a:gd name="T34" fmla="*/ 150 w 279"/>
                  <a:gd name="T35" fmla="*/ 0 h 104"/>
                  <a:gd name="T36" fmla="*/ 128 w 279"/>
                  <a:gd name="T37" fmla="*/ 0 h 104"/>
                  <a:gd name="T38" fmla="*/ 128 w 279"/>
                  <a:gd name="T39" fmla="*/ 70 h 104"/>
                  <a:gd name="T40" fmla="*/ 85 w 279"/>
                  <a:gd name="T41" fmla="*/ 85 h 104"/>
                  <a:gd name="T42" fmla="*/ 107 w 279"/>
                  <a:gd name="T43" fmla="*/ 85 h 104"/>
                  <a:gd name="T44" fmla="*/ 107 w 279"/>
                  <a:gd name="T45" fmla="*/ 0 h 104"/>
                  <a:gd name="T46" fmla="*/ 85 w 279"/>
                  <a:gd name="T47" fmla="*/ 0 h 104"/>
                  <a:gd name="T48" fmla="*/ 85 w 279"/>
                  <a:gd name="T49" fmla="*/ 85 h 104"/>
                  <a:gd name="T50" fmla="*/ 42 w 279"/>
                  <a:gd name="T51" fmla="*/ 104 h 104"/>
                  <a:gd name="T52" fmla="*/ 63 w 279"/>
                  <a:gd name="T53" fmla="*/ 104 h 104"/>
                  <a:gd name="T54" fmla="*/ 63 w 279"/>
                  <a:gd name="T55" fmla="*/ 0 h 104"/>
                  <a:gd name="T56" fmla="*/ 42 w 279"/>
                  <a:gd name="T57" fmla="*/ 0 h 104"/>
                  <a:gd name="T58" fmla="*/ 42 w 279"/>
                  <a:gd name="T59" fmla="*/ 104 h 104"/>
                  <a:gd name="T60" fmla="*/ 0 w 279"/>
                  <a:gd name="T61" fmla="*/ 41 h 104"/>
                  <a:gd name="T62" fmla="*/ 22 w 279"/>
                  <a:gd name="T63" fmla="*/ 41 h 104"/>
                  <a:gd name="T64" fmla="*/ 22 w 279"/>
                  <a:gd name="T65" fmla="*/ 0 h 104"/>
                  <a:gd name="T66" fmla="*/ 0 w 279"/>
                  <a:gd name="T67" fmla="*/ 0 h 104"/>
                  <a:gd name="T68" fmla="*/ 0 w 279"/>
                  <a:gd name="T69" fmla="*/ 4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9" h="104">
                    <a:moveTo>
                      <a:pt x="258" y="70"/>
                    </a:moveTo>
                    <a:lnTo>
                      <a:pt x="279" y="70"/>
                    </a:lnTo>
                    <a:lnTo>
                      <a:pt x="279" y="0"/>
                    </a:lnTo>
                    <a:lnTo>
                      <a:pt x="258" y="0"/>
                    </a:lnTo>
                    <a:lnTo>
                      <a:pt x="258" y="70"/>
                    </a:lnTo>
                    <a:close/>
                    <a:moveTo>
                      <a:pt x="215" y="86"/>
                    </a:moveTo>
                    <a:lnTo>
                      <a:pt x="236" y="86"/>
                    </a:lnTo>
                    <a:lnTo>
                      <a:pt x="236" y="0"/>
                    </a:lnTo>
                    <a:lnTo>
                      <a:pt x="215" y="0"/>
                    </a:lnTo>
                    <a:lnTo>
                      <a:pt x="215" y="86"/>
                    </a:lnTo>
                    <a:close/>
                    <a:moveTo>
                      <a:pt x="171" y="41"/>
                    </a:moveTo>
                    <a:lnTo>
                      <a:pt x="193" y="41"/>
                    </a:lnTo>
                    <a:lnTo>
                      <a:pt x="193" y="0"/>
                    </a:lnTo>
                    <a:lnTo>
                      <a:pt x="171" y="0"/>
                    </a:lnTo>
                    <a:lnTo>
                      <a:pt x="171" y="41"/>
                    </a:lnTo>
                    <a:close/>
                    <a:moveTo>
                      <a:pt x="128" y="70"/>
                    </a:moveTo>
                    <a:lnTo>
                      <a:pt x="150" y="70"/>
                    </a:lnTo>
                    <a:lnTo>
                      <a:pt x="150" y="0"/>
                    </a:lnTo>
                    <a:lnTo>
                      <a:pt x="128" y="0"/>
                    </a:lnTo>
                    <a:lnTo>
                      <a:pt x="128" y="70"/>
                    </a:lnTo>
                    <a:close/>
                    <a:moveTo>
                      <a:pt x="85" y="85"/>
                    </a:moveTo>
                    <a:lnTo>
                      <a:pt x="107" y="85"/>
                    </a:lnTo>
                    <a:lnTo>
                      <a:pt x="107" y="0"/>
                    </a:lnTo>
                    <a:lnTo>
                      <a:pt x="85" y="0"/>
                    </a:lnTo>
                    <a:lnTo>
                      <a:pt x="85" y="85"/>
                    </a:lnTo>
                    <a:close/>
                    <a:moveTo>
                      <a:pt x="42" y="104"/>
                    </a:moveTo>
                    <a:lnTo>
                      <a:pt x="63" y="104"/>
                    </a:lnTo>
                    <a:lnTo>
                      <a:pt x="63" y="0"/>
                    </a:lnTo>
                    <a:lnTo>
                      <a:pt x="42" y="0"/>
                    </a:lnTo>
                    <a:lnTo>
                      <a:pt x="42" y="104"/>
                    </a:lnTo>
                    <a:close/>
                    <a:moveTo>
                      <a:pt x="0" y="41"/>
                    </a:moveTo>
                    <a:lnTo>
                      <a:pt x="22" y="41"/>
                    </a:lnTo>
                    <a:lnTo>
                      <a:pt x="22" y="0"/>
                    </a:lnTo>
                    <a:lnTo>
                      <a:pt x="0" y="0"/>
                    </a:lnTo>
                    <a:lnTo>
                      <a:pt x="0" y="41"/>
                    </a:lnTo>
                    <a:close/>
                  </a:path>
                </a:pathLst>
              </a:custGeom>
              <a:solidFill>
                <a:srgbClr val="B0C0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sp>
          <p:nvSpPr>
            <p:cNvPr id="260" name="Freeform 52">
              <a:extLst>
                <a:ext uri="{FF2B5EF4-FFF2-40B4-BE49-F238E27FC236}">
                  <a16:creationId xmlns:a16="http://schemas.microsoft.com/office/drawing/2014/main" id="{009FEC73-D449-4EAD-8AF3-8F271905E884}"/>
                </a:ext>
              </a:extLst>
            </p:cNvPr>
            <p:cNvSpPr>
              <a:spLocks noEditPoints="1"/>
            </p:cNvSpPr>
            <p:nvPr/>
          </p:nvSpPr>
          <p:spPr bwMode="auto">
            <a:xfrm>
              <a:off x="4708526" y="4013471"/>
              <a:ext cx="2762250" cy="376237"/>
            </a:xfrm>
            <a:custGeom>
              <a:avLst/>
              <a:gdLst>
                <a:gd name="T0" fmla="*/ 688 w 1740"/>
                <a:gd name="T1" fmla="*/ 237 h 237"/>
                <a:gd name="T2" fmla="*/ 709 w 1740"/>
                <a:gd name="T3" fmla="*/ 159 h 237"/>
                <a:gd name="T4" fmla="*/ 752 w 1740"/>
                <a:gd name="T5" fmla="*/ 105 h 237"/>
                <a:gd name="T6" fmla="*/ 730 w 1740"/>
                <a:gd name="T7" fmla="*/ 237 h 237"/>
                <a:gd name="T8" fmla="*/ 752 w 1740"/>
                <a:gd name="T9" fmla="*/ 105 h 237"/>
                <a:gd name="T10" fmla="*/ 773 w 1740"/>
                <a:gd name="T11" fmla="*/ 74 h 237"/>
                <a:gd name="T12" fmla="*/ 795 w 1740"/>
                <a:gd name="T13" fmla="*/ 237 h 237"/>
                <a:gd name="T14" fmla="*/ 838 w 1740"/>
                <a:gd name="T15" fmla="*/ 0 h 237"/>
                <a:gd name="T16" fmla="*/ 816 w 1740"/>
                <a:gd name="T17" fmla="*/ 237 h 237"/>
                <a:gd name="T18" fmla="*/ 838 w 1740"/>
                <a:gd name="T19" fmla="*/ 0 h 237"/>
                <a:gd name="T20" fmla="*/ 860 w 1740"/>
                <a:gd name="T21" fmla="*/ 105 h 237"/>
                <a:gd name="T22" fmla="*/ 881 w 1740"/>
                <a:gd name="T23" fmla="*/ 237 h 237"/>
                <a:gd name="T24" fmla="*/ 924 w 1740"/>
                <a:gd name="T25" fmla="*/ 51 h 237"/>
                <a:gd name="T26" fmla="*/ 903 w 1740"/>
                <a:gd name="T27" fmla="*/ 237 h 237"/>
                <a:gd name="T28" fmla="*/ 924 w 1740"/>
                <a:gd name="T29" fmla="*/ 51 h 237"/>
                <a:gd name="T30" fmla="*/ 946 w 1740"/>
                <a:gd name="T31" fmla="*/ 129 h 237"/>
                <a:gd name="T32" fmla="*/ 967 w 1740"/>
                <a:gd name="T33" fmla="*/ 237 h 237"/>
                <a:gd name="T34" fmla="*/ 1011 w 1740"/>
                <a:gd name="T35" fmla="*/ 159 h 237"/>
                <a:gd name="T36" fmla="*/ 989 w 1740"/>
                <a:gd name="T37" fmla="*/ 237 h 237"/>
                <a:gd name="T38" fmla="*/ 1011 w 1740"/>
                <a:gd name="T39" fmla="*/ 159 h 237"/>
                <a:gd name="T40" fmla="*/ 1032 w 1740"/>
                <a:gd name="T41" fmla="*/ 183 h 237"/>
                <a:gd name="T42" fmla="*/ 1052 w 1740"/>
                <a:gd name="T43" fmla="*/ 237 h 237"/>
                <a:gd name="T44" fmla="*/ 451 w 1740"/>
                <a:gd name="T45" fmla="*/ 151 h 237"/>
                <a:gd name="T46" fmla="*/ 429 w 1740"/>
                <a:gd name="T47" fmla="*/ 237 h 237"/>
                <a:gd name="T48" fmla="*/ 451 w 1740"/>
                <a:gd name="T49" fmla="*/ 151 h 237"/>
                <a:gd name="T50" fmla="*/ 472 w 1740"/>
                <a:gd name="T51" fmla="*/ 97 h 237"/>
                <a:gd name="T52" fmla="*/ 494 w 1740"/>
                <a:gd name="T53" fmla="*/ 237 h 237"/>
                <a:gd name="T54" fmla="*/ 537 w 1740"/>
                <a:gd name="T55" fmla="*/ 121 h 237"/>
                <a:gd name="T56" fmla="*/ 516 w 1740"/>
                <a:gd name="T57" fmla="*/ 237 h 237"/>
                <a:gd name="T58" fmla="*/ 537 w 1740"/>
                <a:gd name="T59" fmla="*/ 121 h 237"/>
                <a:gd name="T60" fmla="*/ 559 w 1740"/>
                <a:gd name="T61" fmla="*/ 151 h 237"/>
                <a:gd name="T62" fmla="*/ 580 w 1740"/>
                <a:gd name="T63" fmla="*/ 237 h 237"/>
                <a:gd name="T64" fmla="*/ 624 w 1740"/>
                <a:gd name="T65" fmla="*/ 185 h 237"/>
                <a:gd name="T66" fmla="*/ 602 w 1740"/>
                <a:gd name="T67" fmla="*/ 237 h 237"/>
                <a:gd name="T68" fmla="*/ 624 w 1740"/>
                <a:gd name="T69" fmla="*/ 185 h 237"/>
                <a:gd name="T70" fmla="*/ 0 w 1740"/>
                <a:gd name="T71" fmla="*/ 178 h 237"/>
                <a:gd name="T72" fmla="*/ 22 w 1740"/>
                <a:gd name="T73" fmla="*/ 237 h 237"/>
                <a:gd name="T74" fmla="*/ 64 w 1740"/>
                <a:gd name="T75" fmla="*/ 121 h 237"/>
                <a:gd name="T76" fmla="*/ 44 w 1740"/>
                <a:gd name="T77" fmla="*/ 237 h 237"/>
                <a:gd name="T78" fmla="*/ 64 w 1740"/>
                <a:gd name="T79" fmla="*/ 121 h 237"/>
                <a:gd name="T80" fmla="*/ 85 w 1740"/>
                <a:gd name="T81" fmla="*/ 151 h 237"/>
                <a:gd name="T82" fmla="*/ 107 w 1740"/>
                <a:gd name="T83" fmla="*/ 237 h 237"/>
                <a:gd name="T84" fmla="*/ 1290 w 1740"/>
                <a:gd name="T85" fmla="*/ 237 h 237"/>
                <a:gd name="T86" fmla="*/ 1311 w 1740"/>
                <a:gd name="T87" fmla="*/ 194 h 237"/>
                <a:gd name="T88" fmla="*/ 1290 w 1740"/>
                <a:gd name="T89" fmla="*/ 237 h 237"/>
                <a:gd name="T90" fmla="*/ 1268 w 1740"/>
                <a:gd name="T91" fmla="*/ 237 h 237"/>
                <a:gd name="T92" fmla="*/ 1247 w 1740"/>
                <a:gd name="T93" fmla="*/ 141 h 237"/>
                <a:gd name="T94" fmla="*/ 1204 w 1740"/>
                <a:gd name="T95" fmla="*/ 237 h 237"/>
                <a:gd name="T96" fmla="*/ 1225 w 1740"/>
                <a:gd name="T97" fmla="*/ 104 h 237"/>
                <a:gd name="T98" fmla="*/ 1204 w 1740"/>
                <a:gd name="T99" fmla="*/ 237 h 237"/>
                <a:gd name="T100" fmla="*/ 1182 w 1740"/>
                <a:gd name="T101" fmla="*/ 237 h 237"/>
                <a:gd name="T102" fmla="*/ 1160 w 1740"/>
                <a:gd name="T103" fmla="*/ 179 h 237"/>
                <a:gd name="T104" fmla="*/ 1117 w 1740"/>
                <a:gd name="T105" fmla="*/ 237 h 237"/>
                <a:gd name="T106" fmla="*/ 1139 w 1740"/>
                <a:gd name="T107" fmla="*/ 151 h 237"/>
                <a:gd name="T108" fmla="*/ 1117 w 1740"/>
                <a:gd name="T109" fmla="*/ 237 h 237"/>
                <a:gd name="T110" fmla="*/ 1740 w 1740"/>
                <a:gd name="T111" fmla="*/ 237 h 237"/>
                <a:gd name="T112" fmla="*/ 1719 w 1740"/>
                <a:gd name="T113" fmla="*/ 121 h 237"/>
                <a:gd name="T114" fmla="*/ 1677 w 1740"/>
                <a:gd name="T115" fmla="*/ 237 h 237"/>
                <a:gd name="T116" fmla="*/ 1697 w 1740"/>
                <a:gd name="T117" fmla="*/ 179 h 237"/>
                <a:gd name="T118" fmla="*/ 1677 w 1740"/>
                <a:gd name="T119" fmla="*/ 237 h 237"/>
                <a:gd name="T120" fmla="*/ 1655 w 1740"/>
                <a:gd name="T121" fmla="*/ 237 h 237"/>
                <a:gd name="T122" fmla="*/ 1634 w 1740"/>
                <a:gd name="T123" fmla="*/ 15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0" h="237">
                  <a:moveTo>
                    <a:pt x="709" y="237"/>
                  </a:moveTo>
                  <a:lnTo>
                    <a:pt x="688" y="237"/>
                  </a:lnTo>
                  <a:lnTo>
                    <a:pt x="688" y="159"/>
                  </a:lnTo>
                  <a:lnTo>
                    <a:pt x="709" y="159"/>
                  </a:lnTo>
                  <a:lnTo>
                    <a:pt x="709" y="237"/>
                  </a:lnTo>
                  <a:close/>
                  <a:moveTo>
                    <a:pt x="752" y="105"/>
                  </a:moveTo>
                  <a:lnTo>
                    <a:pt x="730" y="105"/>
                  </a:lnTo>
                  <a:lnTo>
                    <a:pt x="730" y="237"/>
                  </a:lnTo>
                  <a:lnTo>
                    <a:pt x="752" y="237"/>
                  </a:lnTo>
                  <a:lnTo>
                    <a:pt x="752" y="105"/>
                  </a:lnTo>
                  <a:close/>
                  <a:moveTo>
                    <a:pt x="795" y="74"/>
                  </a:moveTo>
                  <a:lnTo>
                    <a:pt x="773" y="74"/>
                  </a:lnTo>
                  <a:lnTo>
                    <a:pt x="773" y="237"/>
                  </a:lnTo>
                  <a:lnTo>
                    <a:pt x="795" y="237"/>
                  </a:lnTo>
                  <a:lnTo>
                    <a:pt x="795" y="74"/>
                  </a:lnTo>
                  <a:close/>
                  <a:moveTo>
                    <a:pt x="838" y="0"/>
                  </a:moveTo>
                  <a:lnTo>
                    <a:pt x="816" y="0"/>
                  </a:lnTo>
                  <a:lnTo>
                    <a:pt x="816" y="237"/>
                  </a:lnTo>
                  <a:lnTo>
                    <a:pt x="838" y="237"/>
                  </a:lnTo>
                  <a:lnTo>
                    <a:pt x="838" y="0"/>
                  </a:lnTo>
                  <a:close/>
                  <a:moveTo>
                    <a:pt x="881" y="105"/>
                  </a:moveTo>
                  <a:lnTo>
                    <a:pt x="860" y="105"/>
                  </a:lnTo>
                  <a:lnTo>
                    <a:pt x="860" y="237"/>
                  </a:lnTo>
                  <a:lnTo>
                    <a:pt x="881" y="237"/>
                  </a:lnTo>
                  <a:lnTo>
                    <a:pt x="881" y="105"/>
                  </a:lnTo>
                  <a:close/>
                  <a:moveTo>
                    <a:pt x="924" y="51"/>
                  </a:moveTo>
                  <a:lnTo>
                    <a:pt x="903" y="51"/>
                  </a:lnTo>
                  <a:lnTo>
                    <a:pt x="903" y="237"/>
                  </a:lnTo>
                  <a:lnTo>
                    <a:pt x="924" y="237"/>
                  </a:lnTo>
                  <a:lnTo>
                    <a:pt x="924" y="51"/>
                  </a:lnTo>
                  <a:close/>
                  <a:moveTo>
                    <a:pt x="967" y="129"/>
                  </a:moveTo>
                  <a:lnTo>
                    <a:pt x="946" y="129"/>
                  </a:lnTo>
                  <a:lnTo>
                    <a:pt x="946" y="237"/>
                  </a:lnTo>
                  <a:lnTo>
                    <a:pt x="967" y="237"/>
                  </a:lnTo>
                  <a:lnTo>
                    <a:pt x="967" y="129"/>
                  </a:lnTo>
                  <a:close/>
                  <a:moveTo>
                    <a:pt x="1011" y="159"/>
                  </a:moveTo>
                  <a:lnTo>
                    <a:pt x="989" y="159"/>
                  </a:lnTo>
                  <a:lnTo>
                    <a:pt x="989" y="237"/>
                  </a:lnTo>
                  <a:lnTo>
                    <a:pt x="1011" y="237"/>
                  </a:lnTo>
                  <a:lnTo>
                    <a:pt x="1011" y="159"/>
                  </a:lnTo>
                  <a:close/>
                  <a:moveTo>
                    <a:pt x="1052" y="183"/>
                  </a:moveTo>
                  <a:lnTo>
                    <a:pt x="1032" y="183"/>
                  </a:lnTo>
                  <a:lnTo>
                    <a:pt x="1032" y="237"/>
                  </a:lnTo>
                  <a:lnTo>
                    <a:pt x="1052" y="237"/>
                  </a:lnTo>
                  <a:lnTo>
                    <a:pt x="1052" y="183"/>
                  </a:lnTo>
                  <a:close/>
                  <a:moveTo>
                    <a:pt x="451" y="151"/>
                  </a:moveTo>
                  <a:lnTo>
                    <a:pt x="429" y="151"/>
                  </a:lnTo>
                  <a:lnTo>
                    <a:pt x="429" y="237"/>
                  </a:lnTo>
                  <a:lnTo>
                    <a:pt x="451" y="237"/>
                  </a:lnTo>
                  <a:lnTo>
                    <a:pt x="451" y="151"/>
                  </a:lnTo>
                  <a:close/>
                  <a:moveTo>
                    <a:pt x="494" y="97"/>
                  </a:moveTo>
                  <a:lnTo>
                    <a:pt x="472" y="97"/>
                  </a:lnTo>
                  <a:lnTo>
                    <a:pt x="472" y="237"/>
                  </a:lnTo>
                  <a:lnTo>
                    <a:pt x="494" y="237"/>
                  </a:lnTo>
                  <a:lnTo>
                    <a:pt x="494" y="97"/>
                  </a:lnTo>
                  <a:close/>
                  <a:moveTo>
                    <a:pt x="537" y="121"/>
                  </a:moveTo>
                  <a:lnTo>
                    <a:pt x="516" y="121"/>
                  </a:lnTo>
                  <a:lnTo>
                    <a:pt x="516" y="237"/>
                  </a:lnTo>
                  <a:lnTo>
                    <a:pt x="537" y="237"/>
                  </a:lnTo>
                  <a:lnTo>
                    <a:pt x="537" y="121"/>
                  </a:lnTo>
                  <a:close/>
                  <a:moveTo>
                    <a:pt x="580" y="151"/>
                  </a:moveTo>
                  <a:lnTo>
                    <a:pt x="559" y="151"/>
                  </a:lnTo>
                  <a:lnTo>
                    <a:pt x="559" y="237"/>
                  </a:lnTo>
                  <a:lnTo>
                    <a:pt x="580" y="237"/>
                  </a:lnTo>
                  <a:lnTo>
                    <a:pt x="580" y="151"/>
                  </a:lnTo>
                  <a:close/>
                  <a:moveTo>
                    <a:pt x="624" y="185"/>
                  </a:moveTo>
                  <a:lnTo>
                    <a:pt x="602" y="185"/>
                  </a:lnTo>
                  <a:lnTo>
                    <a:pt x="602" y="237"/>
                  </a:lnTo>
                  <a:lnTo>
                    <a:pt x="624" y="237"/>
                  </a:lnTo>
                  <a:lnTo>
                    <a:pt x="624" y="185"/>
                  </a:lnTo>
                  <a:close/>
                  <a:moveTo>
                    <a:pt x="22" y="178"/>
                  </a:moveTo>
                  <a:lnTo>
                    <a:pt x="0" y="178"/>
                  </a:lnTo>
                  <a:lnTo>
                    <a:pt x="0" y="237"/>
                  </a:lnTo>
                  <a:lnTo>
                    <a:pt x="22" y="237"/>
                  </a:lnTo>
                  <a:lnTo>
                    <a:pt x="22" y="178"/>
                  </a:lnTo>
                  <a:close/>
                  <a:moveTo>
                    <a:pt x="64" y="121"/>
                  </a:moveTo>
                  <a:lnTo>
                    <a:pt x="44" y="121"/>
                  </a:lnTo>
                  <a:lnTo>
                    <a:pt x="44" y="237"/>
                  </a:lnTo>
                  <a:lnTo>
                    <a:pt x="64" y="237"/>
                  </a:lnTo>
                  <a:lnTo>
                    <a:pt x="64" y="121"/>
                  </a:lnTo>
                  <a:close/>
                  <a:moveTo>
                    <a:pt x="107" y="151"/>
                  </a:moveTo>
                  <a:lnTo>
                    <a:pt x="85" y="151"/>
                  </a:lnTo>
                  <a:lnTo>
                    <a:pt x="85" y="237"/>
                  </a:lnTo>
                  <a:lnTo>
                    <a:pt x="107" y="237"/>
                  </a:lnTo>
                  <a:lnTo>
                    <a:pt x="107" y="151"/>
                  </a:lnTo>
                  <a:close/>
                  <a:moveTo>
                    <a:pt x="1290" y="237"/>
                  </a:moveTo>
                  <a:lnTo>
                    <a:pt x="1311" y="237"/>
                  </a:lnTo>
                  <a:lnTo>
                    <a:pt x="1311" y="194"/>
                  </a:lnTo>
                  <a:lnTo>
                    <a:pt x="1290" y="194"/>
                  </a:lnTo>
                  <a:lnTo>
                    <a:pt x="1290" y="237"/>
                  </a:lnTo>
                  <a:close/>
                  <a:moveTo>
                    <a:pt x="1247" y="237"/>
                  </a:moveTo>
                  <a:lnTo>
                    <a:pt x="1268" y="237"/>
                  </a:lnTo>
                  <a:lnTo>
                    <a:pt x="1268" y="141"/>
                  </a:lnTo>
                  <a:lnTo>
                    <a:pt x="1247" y="141"/>
                  </a:lnTo>
                  <a:lnTo>
                    <a:pt x="1247" y="237"/>
                  </a:lnTo>
                  <a:close/>
                  <a:moveTo>
                    <a:pt x="1204" y="237"/>
                  </a:moveTo>
                  <a:lnTo>
                    <a:pt x="1225" y="237"/>
                  </a:lnTo>
                  <a:lnTo>
                    <a:pt x="1225" y="104"/>
                  </a:lnTo>
                  <a:lnTo>
                    <a:pt x="1204" y="104"/>
                  </a:lnTo>
                  <a:lnTo>
                    <a:pt x="1204" y="237"/>
                  </a:lnTo>
                  <a:close/>
                  <a:moveTo>
                    <a:pt x="1160" y="237"/>
                  </a:moveTo>
                  <a:lnTo>
                    <a:pt x="1182" y="237"/>
                  </a:lnTo>
                  <a:lnTo>
                    <a:pt x="1182" y="179"/>
                  </a:lnTo>
                  <a:lnTo>
                    <a:pt x="1160" y="179"/>
                  </a:lnTo>
                  <a:lnTo>
                    <a:pt x="1160" y="237"/>
                  </a:lnTo>
                  <a:close/>
                  <a:moveTo>
                    <a:pt x="1117" y="237"/>
                  </a:moveTo>
                  <a:lnTo>
                    <a:pt x="1139" y="237"/>
                  </a:lnTo>
                  <a:lnTo>
                    <a:pt x="1139" y="151"/>
                  </a:lnTo>
                  <a:lnTo>
                    <a:pt x="1117" y="151"/>
                  </a:lnTo>
                  <a:lnTo>
                    <a:pt x="1117" y="237"/>
                  </a:lnTo>
                  <a:close/>
                  <a:moveTo>
                    <a:pt x="1719" y="237"/>
                  </a:moveTo>
                  <a:lnTo>
                    <a:pt x="1740" y="237"/>
                  </a:lnTo>
                  <a:lnTo>
                    <a:pt x="1740" y="121"/>
                  </a:lnTo>
                  <a:lnTo>
                    <a:pt x="1719" y="121"/>
                  </a:lnTo>
                  <a:lnTo>
                    <a:pt x="1719" y="237"/>
                  </a:lnTo>
                  <a:close/>
                  <a:moveTo>
                    <a:pt x="1677" y="237"/>
                  </a:moveTo>
                  <a:lnTo>
                    <a:pt x="1697" y="237"/>
                  </a:lnTo>
                  <a:lnTo>
                    <a:pt x="1697" y="179"/>
                  </a:lnTo>
                  <a:lnTo>
                    <a:pt x="1677" y="179"/>
                  </a:lnTo>
                  <a:lnTo>
                    <a:pt x="1677" y="237"/>
                  </a:lnTo>
                  <a:close/>
                  <a:moveTo>
                    <a:pt x="1634" y="237"/>
                  </a:moveTo>
                  <a:lnTo>
                    <a:pt x="1655" y="237"/>
                  </a:lnTo>
                  <a:lnTo>
                    <a:pt x="1655" y="151"/>
                  </a:lnTo>
                  <a:lnTo>
                    <a:pt x="1634" y="151"/>
                  </a:lnTo>
                  <a:lnTo>
                    <a:pt x="1634" y="237"/>
                  </a:lnTo>
                  <a:close/>
                </a:path>
              </a:pathLst>
            </a:custGeom>
            <a:solidFill>
              <a:srgbClr val="24456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64" name="Freeform 53">
              <a:extLst>
                <a:ext uri="{FF2B5EF4-FFF2-40B4-BE49-F238E27FC236}">
                  <a16:creationId xmlns:a16="http://schemas.microsoft.com/office/drawing/2014/main" id="{EAB43C74-381F-411F-B254-D549CB31496D}"/>
                </a:ext>
              </a:extLst>
            </p:cNvPr>
            <p:cNvSpPr>
              <a:spLocks noEditPoints="1"/>
            </p:cNvSpPr>
            <p:nvPr/>
          </p:nvSpPr>
          <p:spPr bwMode="auto">
            <a:xfrm>
              <a:off x="4778376" y="4013471"/>
              <a:ext cx="2692400" cy="376237"/>
            </a:xfrm>
            <a:custGeom>
              <a:avLst/>
              <a:gdLst>
                <a:gd name="T0" fmla="*/ 794 w 1696"/>
                <a:gd name="T1" fmla="*/ 0 h 237"/>
                <a:gd name="T2" fmla="*/ 772 w 1696"/>
                <a:gd name="T3" fmla="*/ 0 h 237"/>
                <a:gd name="T4" fmla="*/ 772 w 1696"/>
                <a:gd name="T5" fmla="*/ 237 h 237"/>
                <a:gd name="T6" fmla="*/ 794 w 1696"/>
                <a:gd name="T7" fmla="*/ 237 h 237"/>
                <a:gd name="T8" fmla="*/ 794 w 1696"/>
                <a:gd name="T9" fmla="*/ 0 h 237"/>
                <a:gd name="T10" fmla="*/ 450 w 1696"/>
                <a:gd name="T11" fmla="*/ 97 h 237"/>
                <a:gd name="T12" fmla="*/ 428 w 1696"/>
                <a:gd name="T13" fmla="*/ 97 h 237"/>
                <a:gd name="T14" fmla="*/ 428 w 1696"/>
                <a:gd name="T15" fmla="*/ 237 h 237"/>
                <a:gd name="T16" fmla="*/ 450 w 1696"/>
                <a:gd name="T17" fmla="*/ 237 h 237"/>
                <a:gd name="T18" fmla="*/ 450 w 1696"/>
                <a:gd name="T19" fmla="*/ 97 h 237"/>
                <a:gd name="T20" fmla="*/ 20 w 1696"/>
                <a:gd name="T21" fmla="*/ 121 h 237"/>
                <a:gd name="T22" fmla="*/ 0 w 1696"/>
                <a:gd name="T23" fmla="*/ 121 h 237"/>
                <a:gd name="T24" fmla="*/ 0 w 1696"/>
                <a:gd name="T25" fmla="*/ 237 h 237"/>
                <a:gd name="T26" fmla="*/ 20 w 1696"/>
                <a:gd name="T27" fmla="*/ 237 h 237"/>
                <a:gd name="T28" fmla="*/ 20 w 1696"/>
                <a:gd name="T29" fmla="*/ 121 h 237"/>
                <a:gd name="T30" fmla="*/ 1160 w 1696"/>
                <a:gd name="T31" fmla="*/ 237 h 237"/>
                <a:gd name="T32" fmla="*/ 1181 w 1696"/>
                <a:gd name="T33" fmla="*/ 237 h 237"/>
                <a:gd name="T34" fmla="*/ 1181 w 1696"/>
                <a:gd name="T35" fmla="*/ 104 h 237"/>
                <a:gd name="T36" fmla="*/ 1160 w 1696"/>
                <a:gd name="T37" fmla="*/ 104 h 237"/>
                <a:gd name="T38" fmla="*/ 1160 w 1696"/>
                <a:gd name="T39" fmla="*/ 237 h 237"/>
                <a:gd name="T40" fmla="*/ 1675 w 1696"/>
                <a:gd name="T41" fmla="*/ 237 h 237"/>
                <a:gd name="T42" fmla="*/ 1696 w 1696"/>
                <a:gd name="T43" fmla="*/ 237 h 237"/>
                <a:gd name="T44" fmla="*/ 1696 w 1696"/>
                <a:gd name="T45" fmla="*/ 121 h 237"/>
                <a:gd name="T46" fmla="*/ 1675 w 1696"/>
                <a:gd name="T47" fmla="*/ 121 h 237"/>
                <a:gd name="T48" fmla="*/ 1675 w 1696"/>
                <a:gd name="T4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6" h="237">
                  <a:moveTo>
                    <a:pt x="794" y="0"/>
                  </a:moveTo>
                  <a:lnTo>
                    <a:pt x="772" y="0"/>
                  </a:lnTo>
                  <a:lnTo>
                    <a:pt x="772" y="237"/>
                  </a:lnTo>
                  <a:lnTo>
                    <a:pt x="794" y="237"/>
                  </a:lnTo>
                  <a:lnTo>
                    <a:pt x="794" y="0"/>
                  </a:lnTo>
                  <a:close/>
                  <a:moveTo>
                    <a:pt x="450" y="97"/>
                  </a:moveTo>
                  <a:lnTo>
                    <a:pt x="428" y="97"/>
                  </a:lnTo>
                  <a:lnTo>
                    <a:pt x="428" y="237"/>
                  </a:lnTo>
                  <a:lnTo>
                    <a:pt x="450" y="237"/>
                  </a:lnTo>
                  <a:lnTo>
                    <a:pt x="450" y="97"/>
                  </a:lnTo>
                  <a:close/>
                  <a:moveTo>
                    <a:pt x="20" y="121"/>
                  </a:moveTo>
                  <a:lnTo>
                    <a:pt x="0" y="121"/>
                  </a:lnTo>
                  <a:lnTo>
                    <a:pt x="0" y="237"/>
                  </a:lnTo>
                  <a:lnTo>
                    <a:pt x="20" y="237"/>
                  </a:lnTo>
                  <a:lnTo>
                    <a:pt x="20" y="121"/>
                  </a:lnTo>
                  <a:close/>
                  <a:moveTo>
                    <a:pt x="1160" y="237"/>
                  </a:moveTo>
                  <a:lnTo>
                    <a:pt x="1181" y="237"/>
                  </a:lnTo>
                  <a:lnTo>
                    <a:pt x="1181" y="104"/>
                  </a:lnTo>
                  <a:lnTo>
                    <a:pt x="1160" y="104"/>
                  </a:lnTo>
                  <a:lnTo>
                    <a:pt x="1160" y="237"/>
                  </a:lnTo>
                  <a:close/>
                  <a:moveTo>
                    <a:pt x="1675" y="237"/>
                  </a:moveTo>
                  <a:lnTo>
                    <a:pt x="1696" y="237"/>
                  </a:lnTo>
                  <a:lnTo>
                    <a:pt x="1696" y="121"/>
                  </a:lnTo>
                  <a:lnTo>
                    <a:pt x="1675" y="121"/>
                  </a:lnTo>
                  <a:lnTo>
                    <a:pt x="1675" y="23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grpSp>
        <p:nvGrpSpPr>
          <p:cNvPr id="270" name="Group 269">
            <a:extLst>
              <a:ext uri="{FF2B5EF4-FFF2-40B4-BE49-F238E27FC236}">
                <a16:creationId xmlns:a16="http://schemas.microsoft.com/office/drawing/2014/main" id="{B595CF33-53CE-4CEA-81A7-4B3F041E503A}"/>
              </a:ext>
            </a:extLst>
          </p:cNvPr>
          <p:cNvGrpSpPr>
            <a:grpSpLocks noChangeAspect="1"/>
          </p:cNvGrpSpPr>
          <p:nvPr/>
        </p:nvGrpSpPr>
        <p:grpSpPr>
          <a:xfrm>
            <a:off x="3995909" y="5228486"/>
            <a:ext cx="4225575" cy="530076"/>
            <a:chOff x="3931484" y="5152707"/>
            <a:chExt cx="4351257" cy="545842"/>
          </a:xfrm>
        </p:grpSpPr>
        <p:grpSp>
          <p:nvGrpSpPr>
            <p:cNvPr id="271" name="Group 270">
              <a:extLst>
                <a:ext uri="{FF2B5EF4-FFF2-40B4-BE49-F238E27FC236}">
                  <a16:creationId xmlns:a16="http://schemas.microsoft.com/office/drawing/2014/main" id="{32D9FFBF-D521-49D0-B3D5-B5AC0E263DA0}"/>
                </a:ext>
              </a:extLst>
            </p:cNvPr>
            <p:cNvGrpSpPr/>
            <p:nvPr/>
          </p:nvGrpSpPr>
          <p:grpSpPr>
            <a:xfrm>
              <a:off x="3931484" y="5152707"/>
              <a:ext cx="1386812" cy="545842"/>
              <a:chOff x="731838" y="1946275"/>
              <a:chExt cx="2230437" cy="877888"/>
            </a:xfrm>
          </p:grpSpPr>
          <p:sp>
            <p:nvSpPr>
              <p:cNvPr id="278" name="Freeform 58">
                <a:extLst>
                  <a:ext uri="{FF2B5EF4-FFF2-40B4-BE49-F238E27FC236}">
                    <a16:creationId xmlns:a16="http://schemas.microsoft.com/office/drawing/2014/main" id="{88593922-B58B-4FE1-A77C-4921203B0AA1}"/>
                  </a:ext>
                </a:extLst>
              </p:cNvPr>
              <p:cNvSpPr>
                <a:spLocks noEditPoints="1"/>
              </p:cNvSpPr>
              <p:nvPr/>
            </p:nvSpPr>
            <p:spPr bwMode="auto">
              <a:xfrm>
                <a:off x="731838" y="1946275"/>
                <a:ext cx="2230437" cy="877888"/>
              </a:xfrm>
              <a:custGeom>
                <a:avLst/>
                <a:gdLst>
                  <a:gd name="T0" fmla="*/ 1320 w 1405"/>
                  <a:gd name="T1" fmla="*/ 553 h 553"/>
                  <a:gd name="T2" fmla="*/ 1150 w 1405"/>
                  <a:gd name="T3" fmla="*/ 513 h 553"/>
                  <a:gd name="T4" fmla="*/ 940 w 1405"/>
                  <a:gd name="T5" fmla="*/ 513 h 553"/>
                  <a:gd name="T6" fmla="*/ 770 w 1405"/>
                  <a:gd name="T7" fmla="*/ 553 h 553"/>
                  <a:gd name="T8" fmla="*/ 683 w 1405"/>
                  <a:gd name="T9" fmla="*/ 553 h 553"/>
                  <a:gd name="T10" fmla="*/ 553 w 1405"/>
                  <a:gd name="T11" fmla="*/ 553 h 553"/>
                  <a:gd name="T12" fmla="*/ 380 w 1405"/>
                  <a:gd name="T13" fmla="*/ 513 h 553"/>
                  <a:gd name="T14" fmla="*/ 170 w 1405"/>
                  <a:gd name="T15" fmla="*/ 513 h 553"/>
                  <a:gd name="T16" fmla="*/ 0 w 1405"/>
                  <a:gd name="T17" fmla="*/ 553 h 553"/>
                  <a:gd name="T18" fmla="*/ 1367 w 1405"/>
                  <a:gd name="T19" fmla="*/ 464 h 553"/>
                  <a:gd name="T20" fmla="*/ 1235 w 1405"/>
                  <a:gd name="T21" fmla="*/ 464 h 553"/>
                  <a:gd name="T22" fmla="*/ 1065 w 1405"/>
                  <a:gd name="T23" fmla="*/ 426 h 553"/>
                  <a:gd name="T24" fmla="*/ 855 w 1405"/>
                  <a:gd name="T25" fmla="*/ 426 h 553"/>
                  <a:gd name="T26" fmla="*/ 683 w 1405"/>
                  <a:gd name="T27" fmla="*/ 464 h 553"/>
                  <a:gd name="T28" fmla="*/ 598 w 1405"/>
                  <a:gd name="T29" fmla="*/ 464 h 553"/>
                  <a:gd name="T30" fmla="*/ 468 w 1405"/>
                  <a:gd name="T31" fmla="*/ 464 h 553"/>
                  <a:gd name="T32" fmla="*/ 295 w 1405"/>
                  <a:gd name="T33" fmla="*/ 426 h 553"/>
                  <a:gd name="T34" fmla="*/ 85 w 1405"/>
                  <a:gd name="T35" fmla="*/ 426 h 553"/>
                  <a:gd name="T36" fmla="*/ 1367 w 1405"/>
                  <a:gd name="T37" fmla="*/ 381 h 553"/>
                  <a:gd name="T38" fmla="*/ 1282 w 1405"/>
                  <a:gd name="T39" fmla="*/ 381 h 553"/>
                  <a:gd name="T40" fmla="*/ 1150 w 1405"/>
                  <a:gd name="T41" fmla="*/ 381 h 553"/>
                  <a:gd name="T42" fmla="*/ 980 w 1405"/>
                  <a:gd name="T43" fmla="*/ 343 h 553"/>
                  <a:gd name="T44" fmla="*/ 770 w 1405"/>
                  <a:gd name="T45" fmla="*/ 343 h 553"/>
                  <a:gd name="T46" fmla="*/ 598 w 1405"/>
                  <a:gd name="T47" fmla="*/ 381 h 553"/>
                  <a:gd name="T48" fmla="*/ 513 w 1405"/>
                  <a:gd name="T49" fmla="*/ 381 h 553"/>
                  <a:gd name="T50" fmla="*/ 380 w 1405"/>
                  <a:gd name="T51" fmla="*/ 381 h 553"/>
                  <a:gd name="T52" fmla="*/ 210 w 1405"/>
                  <a:gd name="T53" fmla="*/ 343 h 553"/>
                  <a:gd name="T54" fmla="*/ 1367 w 1405"/>
                  <a:gd name="T55" fmla="*/ 253 h 553"/>
                  <a:gd name="T56" fmla="*/ 1195 w 1405"/>
                  <a:gd name="T57" fmla="*/ 293 h 553"/>
                  <a:gd name="T58" fmla="*/ 1110 w 1405"/>
                  <a:gd name="T59" fmla="*/ 293 h 553"/>
                  <a:gd name="T60" fmla="*/ 980 w 1405"/>
                  <a:gd name="T61" fmla="*/ 293 h 553"/>
                  <a:gd name="T62" fmla="*/ 808 w 1405"/>
                  <a:gd name="T63" fmla="*/ 253 h 553"/>
                  <a:gd name="T64" fmla="*/ 598 w 1405"/>
                  <a:gd name="T65" fmla="*/ 253 h 553"/>
                  <a:gd name="T66" fmla="*/ 428 w 1405"/>
                  <a:gd name="T67" fmla="*/ 293 h 553"/>
                  <a:gd name="T68" fmla="*/ 342 w 1405"/>
                  <a:gd name="T69" fmla="*/ 293 h 553"/>
                  <a:gd name="T70" fmla="*/ 210 w 1405"/>
                  <a:gd name="T71" fmla="*/ 293 h 553"/>
                  <a:gd name="T72" fmla="*/ 1405 w 1405"/>
                  <a:gd name="T73" fmla="*/ 170 h 553"/>
                  <a:gd name="T74" fmla="*/ 1195 w 1405"/>
                  <a:gd name="T75" fmla="*/ 170 h 553"/>
                  <a:gd name="T76" fmla="*/ 1025 w 1405"/>
                  <a:gd name="T77" fmla="*/ 211 h 553"/>
                  <a:gd name="T78" fmla="*/ 940 w 1405"/>
                  <a:gd name="T79" fmla="*/ 211 h 553"/>
                  <a:gd name="T80" fmla="*/ 808 w 1405"/>
                  <a:gd name="T81" fmla="*/ 211 h 553"/>
                  <a:gd name="T82" fmla="*/ 638 w 1405"/>
                  <a:gd name="T83" fmla="*/ 170 h 553"/>
                  <a:gd name="T84" fmla="*/ 428 w 1405"/>
                  <a:gd name="T85" fmla="*/ 170 h 553"/>
                  <a:gd name="T86" fmla="*/ 257 w 1405"/>
                  <a:gd name="T87" fmla="*/ 211 h 553"/>
                  <a:gd name="T88" fmla="*/ 170 w 1405"/>
                  <a:gd name="T89" fmla="*/ 211 h 553"/>
                  <a:gd name="T90" fmla="*/ 1320 w 1405"/>
                  <a:gd name="T91" fmla="*/ 121 h 553"/>
                  <a:gd name="T92" fmla="*/ 1150 w 1405"/>
                  <a:gd name="T93" fmla="*/ 83 h 553"/>
                  <a:gd name="T94" fmla="*/ 940 w 1405"/>
                  <a:gd name="T95" fmla="*/ 83 h 553"/>
                  <a:gd name="T96" fmla="*/ 770 w 1405"/>
                  <a:gd name="T97" fmla="*/ 121 h 553"/>
                  <a:gd name="T98" fmla="*/ 683 w 1405"/>
                  <a:gd name="T99" fmla="*/ 121 h 553"/>
                  <a:gd name="T100" fmla="*/ 553 w 1405"/>
                  <a:gd name="T101" fmla="*/ 121 h 553"/>
                  <a:gd name="T102" fmla="*/ 380 w 1405"/>
                  <a:gd name="T103" fmla="*/ 83 h 553"/>
                  <a:gd name="T104" fmla="*/ 170 w 1405"/>
                  <a:gd name="T105" fmla="*/ 83 h 553"/>
                  <a:gd name="T106" fmla="*/ 1282 w 1405"/>
                  <a:gd name="T107" fmla="*/ 40 h 553"/>
                  <a:gd name="T108" fmla="*/ 1195 w 1405"/>
                  <a:gd name="T109" fmla="*/ 40 h 553"/>
                  <a:gd name="T110" fmla="*/ 1065 w 1405"/>
                  <a:gd name="T111" fmla="*/ 40 h 553"/>
                  <a:gd name="T112" fmla="*/ 893 w 1405"/>
                  <a:gd name="T113" fmla="*/ 0 h 553"/>
                  <a:gd name="T114" fmla="*/ 683 w 1405"/>
                  <a:gd name="T115" fmla="*/ 0 h 553"/>
                  <a:gd name="T116" fmla="*/ 513 w 1405"/>
                  <a:gd name="T117" fmla="*/ 40 h 553"/>
                  <a:gd name="T118" fmla="*/ 428 w 1405"/>
                  <a:gd name="T119" fmla="*/ 40 h 553"/>
                  <a:gd name="T120" fmla="*/ 295 w 1405"/>
                  <a:gd name="T121" fmla="*/ 4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5" h="553">
                    <a:moveTo>
                      <a:pt x="1367" y="553"/>
                    </a:moveTo>
                    <a:lnTo>
                      <a:pt x="1367" y="513"/>
                    </a:lnTo>
                    <a:lnTo>
                      <a:pt x="1405" y="513"/>
                    </a:lnTo>
                    <a:lnTo>
                      <a:pt x="1405" y="553"/>
                    </a:lnTo>
                    <a:lnTo>
                      <a:pt x="1367" y="553"/>
                    </a:lnTo>
                    <a:close/>
                    <a:moveTo>
                      <a:pt x="1282" y="553"/>
                    </a:moveTo>
                    <a:lnTo>
                      <a:pt x="1282" y="513"/>
                    </a:lnTo>
                    <a:lnTo>
                      <a:pt x="1320" y="513"/>
                    </a:lnTo>
                    <a:lnTo>
                      <a:pt x="1320" y="553"/>
                    </a:lnTo>
                    <a:lnTo>
                      <a:pt x="1282" y="553"/>
                    </a:lnTo>
                    <a:close/>
                    <a:moveTo>
                      <a:pt x="1195" y="553"/>
                    </a:moveTo>
                    <a:lnTo>
                      <a:pt x="1195" y="513"/>
                    </a:lnTo>
                    <a:lnTo>
                      <a:pt x="1235" y="513"/>
                    </a:lnTo>
                    <a:lnTo>
                      <a:pt x="1235" y="553"/>
                    </a:lnTo>
                    <a:lnTo>
                      <a:pt x="1195" y="553"/>
                    </a:lnTo>
                    <a:close/>
                    <a:moveTo>
                      <a:pt x="1110" y="553"/>
                    </a:moveTo>
                    <a:lnTo>
                      <a:pt x="1110" y="513"/>
                    </a:lnTo>
                    <a:lnTo>
                      <a:pt x="1150" y="513"/>
                    </a:lnTo>
                    <a:lnTo>
                      <a:pt x="1150" y="553"/>
                    </a:lnTo>
                    <a:lnTo>
                      <a:pt x="1110" y="553"/>
                    </a:lnTo>
                    <a:close/>
                    <a:moveTo>
                      <a:pt x="1025" y="553"/>
                    </a:moveTo>
                    <a:lnTo>
                      <a:pt x="1025" y="513"/>
                    </a:lnTo>
                    <a:lnTo>
                      <a:pt x="1065" y="513"/>
                    </a:lnTo>
                    <a:lnTo>
                      <a:pt x="1065" y="553"/>
                    </a:lnTo>
                    <a:lnTo>
                      <a:pt x="1025" y="553"/>
                    </a:lnTo>
                    <a:close/>
                    <a:moveTo>
                      <a:pt x="940" y="553"/>
                    </a:moveTo>
                    <a:lnTo>
                      <a:pt x="940" y="513"/>
                    </a:lnTo>
                    <a:lnTo>
                      <a:pt x="980" y="513"/>
                    </a:lnTo>
                    <a:lnTo>
                      <a:pt x="980" y="553"/>
                    </a:lnTo>
                    <a:lnTo>
                      <a:pt x="940" y="553"/>
                    </a:lnTo>
                    <a:close/>
                    <a:moveTo>
                      <a:pt x="855" y="553"/>
                    </a:moveTo>
                    <a:lnTo>
                      <a:pt x="855" y="513"/>
                    </a:lnTo>
                    <a:lnTo>
                      <a:pt x="893" y="513"/>
                    </a:lnTo>
                    <a:lnTo>
                      <a:pt x="893" y="553"/>
                    </a:lnTo>
                    <a:lnTo>
                      <a:pt x="855" y="553"/>
                    </a:lnTo>
                    <a:close/>
                    <a:moveTo>
                      <a:pt x="770" y="553"/>
                    </a:moveTo>
                    <a:lnTo>
                      <a:pt x="770" y="513"/>
                    </a:lnTo>
                    <a:lnTo>
                      <a:pt x="808" y="513"/>
                    </a:lnTo>
                    <a:lnTo>
                      <a:pt x="808" y="553"/>
                    </a:lnTo>
                    <a:lnTo>
                      <a:pt x="770" y="553"/>
                    </a:lnTo>
                    <a:close/>
                    <a:moveTo>
                      <a:pt x="683" y="553"/>
                    </a:moveTo>
                    <a:lnTo>
                      <a:pt x="683" y="513"/>
                    </a:lnTo>
                    <a:lnTo>
                      <a:pt x="723" y="513"/>
                    </a:lnTo>
                    <a:lnTo>
                      <a:pt x="723" y="553"/>
                    </a:lnTo>
                    <a:lnTo>
                      <a:pt x="683" y="553"/>
                    </a:lnTo>
                    <a:close/>
                    <a:moveTo>
                      <a:pt x="598" y="553"/>
                    </a:moveTo>
                    <a:lnTo>
                      <a:pt x="598" y="513"/>
                    </a:lnTo>
                    <a:lnTo>
                      <a:pt x="638" y="513"/>
                    </a:lnTo>
                    <a:lnTo>
                      <a:pt x="638" y="553"/>
                    </a:lnTo>
                    <a:lnTo>
                      <a:pt x="598" y="553"/>
                    </a:lnTo>
                    <a:close/>
                    <a:moveTo>
                      <a:pt x="513" y="553"/>
                    </a:moveTo>
                    <a:lnTo>
                      <a:pt x="513" y="513"/>
                    </a:lnTo>
                    <a:lnTo>
                      <a:pt x="553" y="513"/>
                    </a:lnTo>
                    <a:lnTo>
                      <a:pt x="553" y="553"/>
                    </a:lnTo>
                    <a:lnTo>
                      <a:pt x="513" y="553"/>
                    </a:lnTo>
                    <a:close/>
                    <a:moveTo>
                      <a:pt x="428" y="553"/>
                    </a:moveTo>
                    <a:lnTo>
                      <a:pt x="428" y="513"/>
                    </a:lnTo>
                    <a:lnTo>
                      <a:pt x="468" y="513"/>
                    </a:lnTo>
                    <a:lnTo>
                      <a:pt x="468" y="553"/>
                    </a:lnTo>
                    <a:lnTo>
                      <a:pt x="428" y="553"/>
                    </a:lnTo>
                    <a:close/>
                    <a:moveTo>
                      <a:pt x="342" y="553"/>
                    </a:moveTo>
                    <a:lnTo>
                      <a:pt x="342" y="513"/>
                    </a:lnTo>
                    <a:lnTo>
                      <a:pt x="380" y="513"/>
                    </a:lnTo>
                    <a:lnTo>
                      <a:pt x="380" y="553"/>
                    </a:lnTo>
                    <a:lnTo>
                      <a:pt x="342" y="553"/>
                    </a:lnTo>
                    <a:close/>
                    <a:moveTo>
                      <a:pt x="257" y="553"/>
                    </a:moveTo>
                    <a:lnTo>
                      <a:pt x="257" y="513"/>
                    </a:lnTo>
                    <a:lnTo>
                      <a:pt x="295" y="513"/>
                    </a:lnTo>
                    <a:lnTo>
                      <a:pt x="295" y="553"/>
                    </a:lnTo>
                    <a:lnTo>
                      <a:pt x="257" y="553"/>
                    </a:lnTo>
                    <a:close/>
                    <a:moveTo>
                      <a:pt x="170" y="553"/>
                    </a:moveTo>
                    <a:lnTo>
                      <a:pt x="170" y="513"/>
                    </a:lnTo>
                    <a:lnTo>
                      <a:pt x="210" y="513"/>
                    </a:lnTo>
                    <a:lnTo>
                      <a:pt x="210" y="553"/>
                    </a:lnTo>
                    <a:lnTo>
                      <a:pt x="170" y="553"/>
                    </a:lnTo>
                    <a:close/>
                    <a:moveTo>
                      <a:pt x="85" y="553"/>
                    </a:moveTo>
                    <a:lnTo>
                      <a:pt x="85" y="513"/>
                    </a:lnTo>
                    <a:lnTo>
                      <a:pt x="125" y="513"/>
                    </a:lnTo>
                    <a:lnTo>
                      <a:pt x="125" y="553"/>
                    </a:lnTo>
                    <a:lnTo>
                      <a:pt x="85" y="553"/>
                    </a:lnTo>
                    <a:close/>
                    <a:moveTo>
                      <a:pt x="0" y="553"/>
                    </a:moveTo>
                    <a:lnTo>
                      <a:pt x="0" y="513"/>
                    </a:lnTo>
                    <a:lnTo>
                      <a:pt x="40" y="513"/>
                    </a:lnTo>
                    <a:lnTo>
                      <a:pt x="40" y="553"/>
                    </a:lnTo>
                    <a:lnTo>
                      <a:pt x="0" y="553"/>
                    </a:lnTo>
                    <a:close/>
                    <a:moveTo>
                      <a:pt x="1367" y="464"/>
                    </a:moveTo>
                    <a:lnTo>
                      <a:pt x="1367" y="426"/>
                    </a:lnTo>
                    <a:lnTo>
                      <a:pt x="1405" y="426"/>
                    </a:lnTo>
                    <a:lnTo>
                      <a:pt x="1405" y="464"/>
                    </a:lnTo>
                    <a:lnTo>
                      <a:pt x="1367" y="464"/>
                    </a:lnTo>
                    <a:close/>
                    <a:moveTo>
                      <a:pt x="1282" y="464"/>
                    </a:moveTo>
                    <a:lnTo>
                      <a:pt x="1282" y="426"/>
                    </a:lnTo>
                    <a:lnTo>
                      <a:pt x="1320" y="426"/>
                    </a:lnTo>
                    <a:lnTo>
                      <a:pt x="1320" y="464"/>
                    </a:lnTo>
                    <a:lnTo>
                      <a:pt x="1282" y="464"/>
                    </a:lnTo>
                    <a:close/>
                    <a:moveTo>
                      <a:pt x="1195" y="464"/>
                    </a:moveTo>
                    <a:lnTo>
                      <a:pt x="1195" y="426"/>
                    </a:lnTo>
                    <a:lnTo>
                      <a:pt x="1235" y="426"/>
                    </a:lnTo>
                    <a:lnTo>
                      <a:pt x="1235" y="464"/>
                    </a:lnTo>
                    <a:lnTo>
                      <a:pt x="1195" y="464"/>
                    </a:lnTo>
                    <a:close/>
                    <a:moveTo>
                      <a:pt x="1110" y="464"/>
                    </a:moveTo>
                    <a:lnTo>
                      <a:pt x="1110" y="426"/>
                    </a:lnTo>
                    <a:lnTo>
                      <a:pt x="1150" y="426"/>
                    </a:lnTo>
                    <a:lnTo>
                      <a:pt x="1150" y="464"/>
                    </a:lnTo>
                    <a:lnTo>
                      <a:pt x="1110" y="464"/>
                    </a:lnTo>
                    <a:close/>
                    <a:moveTo>
                      <a:pt x="1025" y="464"/>
                    </a:moveTo>
                    <a:lnTo>
                      <a:pt x="1025" y="426"/>
                    </a:lnTo>
                    <a:lnTo>
                      <a:pt x="1065" y="426"/>
                    </a:lnTo>
                    <a:lnTo>
                      <a:pt x="1065" y="464"/>
                    </a:lnTo>
                    <a:lnTo>
                      <a:pt x="1025" y="464"/>
                    </a:lnTo>
                    <a:close/>
                    <a:moveTo>
                      <a:pt x="940" y="464"/>
                    </a:moveTo>
                    <a:lnTo>
                      <a:pt x="940" y="426"/>
                    </a:lnTo>
                    <a:lnTo>
                      <a:pt x="980" y="426"/>
                    </a:lnTo>
                    <a:lnTo>
                      <a:pt x="980" y="464"/>
                    </a:lnTo>
                    <a:lnTo>
                      <a:pt x="940" y="464"/>
                    </a:lnTo>
                    <a:close/>
                    <a:moveTo>
                      <a:pt x="855" y="464"/>
                    </a:moveTo>
                    <a:lnTo>
                      <a:pt x="855" y="426"/>
                    </a:lnTo>
                    <a:lnTo>
                      <a:pt x="893" y="426"/>
                    </a:lnTo>
                    <a:lnTo>
                      <a:pt x="893" y="464"/>
                    </a:lnTo>
                    <a:lnTo>
                      <a:pt x="855" y="464"/>
                    </a:lnTo>
                    <a:close/>
                    <a:moveTo>
                      <a:pt x="770" y="464"/>
                    </a:moveTo>
                    <a:lnTo>
                      <a:pt x="770" y="426"/>
                    </a:lnTo>
                    <a:lnTo>
                      <a:pt x="808" y="426"/>
                    </a:lnTo>
                    <a:lnTo>
                      <a:pt x="808" y="464"/>
                    </a:lnTo>
                    <a:lnTo>
                      <a:pt x="770" y="464"/>
                    </a:lnTo>
                    <a:close/>
                    <a:moveTo>
                      <a:pt x="683" y="464"/>
                    </a:moveTo>
                    <a:lnTo>
                      <a:pt x="683" y="426"/>
                    </a:lnTo>
                    <a:lnTo>
                      <a:pt x="723" y="426"/>
                    </a:lnTo>
                    <a:lnTo>
                      <a:pt x="723" y="464"/>
                    </a:lnTo>
                    <a:lnTo>
                      <a:pt x="683" y="464"/>
                    </a:lnTo>
                    <a:close/>
                    <a:moveTo>
                      <a:pt x="598" y="464"/>
                    </a:moveTo>
                    <a:lnTo>
                      <a:pt x="598" y="426"/>
                    </a:lnTo>
                    <a:lnTo>
                      <a:pt x="638" y="426"/>
                    </a:lnTo>
                    <a:lnTo>
                      <a:pt x="638" y="464"/>
                    </a:lnTo>
                    <a:lnTo>
                      <a:pt x="598" y="464"/>
                    </a:lnTo>
                    <a:close/>
                    <a:moveTo>
                      <a:pt x="513" y="464"/>
                    </a:moveTo>
                    <a:lnTo>
                      <a:pt x="513" y="426"/>
                    </a:lnTo>
                    <a:lnTo>
                      <a:pt x="553" y="426"/>
                    </a:lnTo>
                    <a:lnTo>
                      <a:pt x="553" y="464"/>
                    </a:lnTo>
                    <a:lnTo>
                      <a:pt x="513" y="464"/>
                    </a:lnTo>
                    <a:close/>
                    <a:moveTo>
                      <a:pt x="428" y="464"/>
                    </a:moveTo>
                    <a:lnTo>
                      <a:pt x="428" y="426"/>
                    </a:lnTo>
                    <a:lnTo>
                      <a:pt x="468" y="426"/>
                    </a:lnTo>
                    <a:lnTo>
                      <a:pt x="468" y="464"/>
                    </a:lnTo>
                    <a:lnTo>
                      <a:pt x="428" y="464"/>
                    </a:lnTo>
                    <a:close/>
                    <a:moveTo>
                      <a:pt x="342" y="464"/>
                    </a:moveTo>
                    <a:lnTo>
                      <a:pt x="342" y="426"/>
                    </a:lnTo>
                    <a:lnTo>
                      <a:pt x="380" y="426"/>
                    </a:lnTo>
                    <a:lnTo>
                      <a:pt x="380" y="464"/>
                    </a:lnTo>
                    <a:lnTo>
                      <a:pt x="342" y="464"/>
                    </a:lnTo>
                    <a:close/>
                    <a:moveTo>
                      <a:pt x="257" y="464"/>
                    </a:moveTo>
                    <a:lnTo>
                      <a:pt x="257" y="426"/>
                    </a:lnTo>
                    <a:lnTo>
                      <a:pt x="295" y="426"/>
                    </a:lnTo>
                    <a:lnTo>
                      <a:pt x="295" y="464"/>
                    </a:lnTo>
                    <a:lnTo>
                      <a:pt x="257" y="464"/>
                    </a:lnTo>
                    <a:close/>
                    <a:moveTo>
                      <a:pt x="170" y="464"/>
                    </a:moveTo>
                    <a:lnTo>
                      <a:pt x="170" y="426"/>
                    </a:lnTo>
                    <a:lnTo>
                      <a:pt x="210" y="426"/>
                    </a:lnTo>
                    <a:lnTo>
                      <a:pt x="210" y="464"/>
                    </a:lnTo>
                    <a:lnTo>
                      <a:pt x="170" y="464"/>
                    </a:lnTo>
                    <a:close/>
                    <a:moveTo>
                      <a:pt x="85" y="464"/>
                    </a:moveTo>
                    <a:lnTo>
                      <a:pt x="85" y="426"/>
                    </a:lnTo>
                    <a:lnTo>
                      <a:pt x="125" y="426"/>
                    </a:lnTo>
                    <a:lnTo>
                      <a:pt x="125" y="464"/>
                    </a:lnTo>
                    <a:lnTo>
                      <a:pt x="85" y="464"/>
                    </a:lnTo>
                    <a:close/>
                    <a:moveTo>
                      <a:pt x="0" y="464"/>
                    </a:moveTo>
                    <a:lnTo>
                      <a:pt x="0" y="426"/>
                    </a:lnTo>
                    <a:lnTo>
                      <a:pt x="40" y="426"/>
                    </a:lnTo>
                    <a:lnTo>
                      <a:pt x="40" y="464"/>
                    </a:lnTo>
                    <a:lnTo>
                      <a:pt x="0" y="464"/>
                    </a:lnTo>
                    <a:close/>
                    <a:moveTo>
                      <a:pt x="1367" y="381"/>
                    </a:moveTo>
                    <a:lnTo>
                      <a:pt x="1367" y="343"/>
                    </a:lnTo>
                    <a:lnTo>
                      <a:pt x="1405" y="343"/>
                    </a:lnTo>
                    <a:lnTo>
                      <a:pt x="1405" y="381"/>
                    </a:lnTo>
                    <a:lnTo>
                      <a:pt x="1367" y="381"/>
                    </a:lnTo>
                    <a:close/>
                    <a:moveTo>
                      <a:pt x="1282" y="381"/>
                    </a:moveTo>
                    <a:lnTo>
                      <a:pt x="1282" y="343"/>
                    </a:lnTo>
                    <a:lnTo>
                      <a:pt x="1320" y="343"/>
                    </a:lnTo>
                    <a:lnTo>
                      <a:pt x="1320" y="381"/>
                    </a:lnTo>
                    <a:lnTo>
                      <a:pt x="1282" y="381"/>
                    </a:lnTo>
                    <a:close/>
                    <a:moveTo>
                      <a:pt x="1195" y="381"/>
                    </a:moveTo>
                    <a:lnTo>
                      <a:pt x="1195" y="343"/>
                    </a:lnTo>
                    <a:lnTo>
                      <a:pt x="1235" y="343"/>
                    </a:lnTo>
                    <a:lnTo>
                      <a:pt x="1235" y="381"/>
                    </a:lnTo>
                    <a:lnTo>
                      <a:pt x="1195" y="381"/>
                    </a:lnTo>
                    <a:close/>
                    <a:moveTo>
                      <a:pt x="1110" y="381"/>
                    </a:moveTo>
                    <a:lnTo>
                      <a:pt x="1110" y="343"/>
                    </a:lnTo>
                    <a:lnTo>
                      <a:pt x="1150" y="343"/>
                    </a:lnTo>
                    <a:lnTo>
                      <a:pt x="1150" y="381"/>
                    </a:lnTo>
                    <a:lnTo>
                      <a:pt x="1110" y="381"/>
                    </a:lnTo>
                    <a:close/>
                    <a:moveTo>
                      <a:pt x="1025" y="381"/>
                    </a:moveTo>
                    <a:lnTo>
                      <a:pt x="1025" y="343"/>
                    </a:lnTo>
                    <a:lnTo>
                      <a:pt x="1065" y="343"/>
                    </a:lnTo>
                    <a:lnTo>
                      <a:pt x="1065" y="381"/>
                    </a:lnTo>
                    <a:lnTo>
                      <a:pt x="1025" y="381"/>
                    </a:lnTo>
                    <a:close/>
                    <a:moveTo>
                      <a:pt x="940" y="381"/>
                    </a:moveTo>
                    <a:lnTo>
                      <a:pt x="940" y="343"/>
                    </a:lnTo>
                    <a:lnTo>
                      <a:pt x="980" y="343"/>
                    </a:lnTo>
                    <a:lnTo>
                      <a:pt x="980" y="381"/>
                    </a:lnTo>
                    <a:lnTo>
                      <a:pt x="940" y="381"/>
                    </a:lnTo>
                    <a:close/>
                    <a:moveTo>
                      <a:pt x="855" y="381"/>
                    </a:moveTo>
                    <a:lnTo>
                      <a:pt x="855" y="343"/>
                    </a:lnTo>
                    <a:lnTo>
                      <a:pt x="893" y="343"/>
                    </a:lnTo>
                    <a:lnTo>
                      <a:pt x="893" y="381"/>
                    </a:lnTo>
                    <a:lnTo>
                      <a:pt x="855" y="381"/>
                    </a:lnTo>
                    <a:close/>
                    <a:moveTo>
                      <a:pt x="770" y="381"/>
                    </a:moveTo>
                    <a:lnTo>
                      <a:pt x="770" y="343"/>
                    </a:lnTo>
                    <a:lnTo>
                      <a:pt x="808" y="343"/>
                    </a:lnTo>
                    <a:lnTo>
                      <a:pt x="808" y="381"/>
                    </a:lnTo>
                    <a:lnTo>
                      <a:pt x="770" y="381"/>
                    </a:lnTo>
                    <a:close/>
                    <a:moveTo>
                      <a:pt x="683" y="381"/>
                    </a:moveTo>
                    <a:lnTo>
                      <a:pt x="683" y="343"/>
                    </a:lnTo>
                    <a:lnTo>
                      <a:pt x="723" y="343"/>
                    </a:lnTo>
                    <a:lnTo>
                      <a:pt x="723" y="381"/>
                    </a:lnTo>
                    <a:lnTo>
                      <a:pt x="683" y="381"/>
                    </a:lnTo>
                    <a:close/>
                    <a:moveTo>
                      <a:pt x="598" y="381"/>
                    </a:moveTo>
                    <a:lnTo>
                      <a:pt x="598" y="343"/>
                    </a:lnTo>
                    <a:lnTo>
                      <a:pt x="638" y="343"/>
                    </a:lnTo>
                    <a:lnTo>
                      <a:pt x="638" y="381"/>
                    </a:lnTo>
                    <a:lnTo>
                      <a:pt x="598" y="381"/>
                    </a:lnTo>
                    <a:close/>
                    <a:moveTo>
                      <a:pt x="513" y="381"/>
                    </a:moveTo>
                    <a:lnTo>
                      <a:pt x="513" y="343"/>
                    </a:lnTo>
                    <a:lnTo>
                      <a:pt x="553" y="343"/>
                    </a:lnTo>
                    <a:lnTo>
                      <a:pt x="553" y="381"/>
                    </a:lnTo>
                    <a:lnTo>
                      <a:pt x="513" y="381"/>
                    </a:lnTo>
                    <a:close/>
                    <a:moveTo>
                      <a:pt x="428" y="381"/>
                    </a:moveTo>
                    <a:lnTo>
                      <a:pt x="428" y="343"/>
                    </a:lnTo>
                    <a:lnTo>
                      <a:pt x="468" y="343"/>
                    </a:lnTo>
                    <a:lnTo>
                      <a:pt x="468" y="381"/>
                    </a:lnTo>
                    <a:lnTo>
                      <a:pt x="428" y="381"/>
                    </a:lnTo>
                    <a:close/>
                    <a:moveTo>
                      <a:pt x="342" y="381"/>
                    </a:moveTo>
                    <a:lnTo>
                      <a:pt x="342" y="343"/>
                    </a:lnTo>
                    <a:lnTo>
                      <a:pt x="380" y="343"/>
                    </a:lnTo>
                    <a:lnTo>
                      <a:pt x="380" y="381"/>
                    </a:lnTo>
                    <a:lnTo>
                      <a:pt x="342" y="381"/>
                    </a:lnTo>
                    <a:close/>
                    <a:moveTo>
                      <a:pt x="257" y="381"/>
                    </a:moveTo>
                    <a:lnTo>
                      <a:pt x="257" y="343"/>
                    </a:lnTo>
                    <a:lnTo>
                      <a:pt x="295" y="343"/>
                    </a:lnTo>
                    <a:lnTo>
                      <a:pt x="295" y="381"/>
                    </a:lnTo>
                    <a:lnTo>
                      <a:pt x="257" y="381"/>
                    </a:lnTo>
                    <a:close/>
                    <a:moveTo>
                      <a:pt x="170" y="381"/>
                    </a:moveTo>
                    <a:lnTo>
                      <a:pt x="170" y="343"/>
                    </a:lnTo>
                    <a:lnTo>
                      <a:pt x="210" y="343"/>
                    </a:lnTo>
                    <a:lnTo>
                      <a:pt x="210" y="381"/>
                    </a:lnTo>
                    <a:lnTo>
                      <a:pt x="170" y="381"/>
                    </a:lnTo>
                    <a:close/>
                    <a:moveTo>
                      <a:pt x="85" y="381"/>
                    </a:moveTo>
                    <a:lnTo>
                      <a:pt x="85" y="343"/>
                    </a:lnTo>
                    <a:lnTo>
                      <a:pt x="125" y="343"/>
                    </a:lnTo>
                    <a:lnTo>
                      <a:pt x="125" y="381"/>
                    </a:lnTo>
                    <a:lnTo>
                      <a:pt x="85" y="381"/>
                    </a:lnTo>
                    <a:close/>
                    <a:moveTo>
                      <a:pt x="1367" y="293"/>
                    </a:moveTo>
                    <a:lnTo>
                      <a:pt x="1367" y="253"/>
                    </a:lnTo>
                    <a:lnTo>
                      <a:pt x="1405" y="253"/>
                    </a:lnTo>
                    <a:lnTo>
                      <a:pt x="1405" y="293"/>
                    </a:lnTo>
                    <a:lnTo>
                      <a:pt x="1367" y="293"/>
                    </a:lnTo>
                    <a:close/>
                    <a:moveTo>
                      <a:pt x="1282" y="293"/>
                    </a:moveTo>
                    <a:lnTo>
                      <a:pt x="1282" y="253"/>
                    </a:lnTo>
                    <a:lnTo>
                      <a:pt x="1320" y="253"/>
                    </a:lnTo>
                    <a:lnTo>
                      <a:pt x="1320" y="293"/>
                    </a:lnTo>
                    <a:lnTo>
                      <a:pt x="1282" y="293"/>
                    </a:lnTo>
                    <a:close/>
                    <a:moveTo>
                      <a:pt x="1195" y="293"/>
                    </a:moveTo>
                    <a:lnTo>
                      <a:pt x="1195" y="253"/>
                    </a:lnTo>
                    <a:lnTo>
                      <a:pt x="1235" y="253"/>
                    </a:lnTo>
                    <a:lnTo>
                      <a:pt x="1235" y="293"/>
                    </a:lnTo>
                    <a:lnTo>
                      <a:pt x="1195" y="293"/>
                    </a:lnTo>
                    <a:close/>
                    <a:moveTo>
                      <a:pt x="1110" y="293"/>
                    </a:moveTo>
                    <a:lnTo>
                      <a:pt x="1110" y="253"/>
                    </a:lnTo>
                    <a:lnTo>
                      <a:pt x="1150" y="253"/>
                    </a:lnTo>
                    <a:lnTo>
                      <a:pt x="1150" y="293"/>
                    </a:lnTo>
                    <a:lnTo>
                      <a:pt x="1110" y="293"/>
                    </a:lnTo>
                    <a:close/>
                    <a:moveTo>
                      <a:pt x="1025" y="293"/>
                    </a:moveTo>
                    <a:lnTo>
                      <a:pt x="1025" y="253"/>
                    </a:lnTo>
                    <a:lnTo>
                      <a:pt x="1065" y="253"/>
                    </a:lnTo>
                    <a:lnTo>
                      <a:pt x="1065" y="293"/>
                    </a:lnTo>
                    <a:lnTo>
                      <a:pt x="1025" y="293"/>
                    </a:lnTo>
                    <a:close/>
                    <a:moveTo>
                      <a:pt x="940" y="293"/>
                    </a:moveTo>
                    <a:lnTo>
                      <a:pt x="940" y="253"/>
                    </a:lnTo>
                    <a:lnTo>
                      <a:pt x="980" y="253"/>
                    </a:lnTo>
                    <a:lnTo>
                      <a:pt x="980" y="293"/>
                    </a:lnTo>
                    <a:lnTo>
                      <a:pt x="940" y="293"/>
                    </a:lnTo>
                    <a:close/>
                    <a:moveTo>
                      <a:pt x="855" y="293"/>
                    </a:moveTo>
                    <a:lnTo>
                      <a:pt x="855" y="253"/>
                    </a:lnTo>
                    <a:lnTo>
                      <a:pt x="893" y="253"/>
                    </a:lnTo>
                    <a:lnTo>
                      <a:pt x="893" y="293"/>
                    </a:lnTo>
                    <a:lnTo>
                      <a:pt x="855" y="293"/>
                    </a:lnTo>
                    <a:close/>
                    <a:moveTo>
                      <a:pt x="770" y="293"/>
                    </a:moveTo>
                    <a:lnTo>
                      <a:pt x="770" y="253"/>
                    </a:lnTo>
                    <a:lnTo>
                      <a:pt x="808" y="253"/>
                    </a:lnTo>
                    <a:lnTo>
                      <a:pt x="808" y="293"/>
                    </a:lnTo>
                    <a:lnTo>
                      <a:pt x="770" y="293"/>
                    </a:lnTo>
                    <a:close/>
                    <a:moveTo>
                      <a:pt x="683" y="293"/>
                    </a:moveTo>
                    <a:lnTo>
                      <a:pt x="683" y="253"/>
                    </a:lnTo>
                    <a:lnTo>
                      <a:pt x="723" y="253"/>
                    </a:lnTo>
                    <a:lnTo>
                      <a:pt x="723" y="293"/>
                    </a:lnTo>
                    <a:lnTo>
                      <a:pt x="683" y="293"/>
                    </a:lnTo>
                    <a:close/>
                    <a:moveTo>
                      <a:pt x="598" y="293"/>
                    </a:moveTo>
                    <a:lnTo>
                      <a:pt x="598" y="253"/>
                    </a:lnTo>
                    <a:lnTo>
                      <a:pt x="638" y="253"/>
                    </a:lnTo>
                    <a:lnTo>
                      <a:pt x="638" y="293"/>
                    </a:lnTo>
                    <a:lnTo>
                      <a:pt x="598" y="293"/>
                    </a:lnTo>
                    <a:close/>
                    <a:moveTo>
                      <a:pt x="513" y="293"/>
                    </a:moveTo>
                    <a:lnTo>
                      <a:pt x="513" y="253"/>
                    </a:lnTo>
                    <a:lnTo>
                      <a:pt x="553" y="253"/>
                    </a:lnTo>
                    <a:lnTo>
                      <a:pt x="553" y="293"/>
                    </a:lnTo>
                    <a:lnTo>
                      <a:pt x="513" y="293"/>
                    </a:lnTo>
                    <a:close/>
                    <a:moveTo>
                      <a:pt x="428" y="293"/>
                    </a:moveTo>
                    <a:lnTo>
                      <a:pt x="428" y="253"/>
                    </a:lnTo>
                    <a:lnTo>
                      <a:pt x="468" y="253"/>
                    </a:lnTo>
                    <a:lnTo>
                      <a:pt x="468" y="293"/>
                    </a:lnTo>
                    <a:lnTo>
                      <a:pt x="428" y="293"/>
                    </a:lnTo>
                    <a:close/>
                    <a:moveTo>
                      <a:pt x="342" y="293"/>
                    </a:moveTo>
                    <a:lnTo>
                      <a:pt x="342" y="253"/>
                    </a:lnTo>
                    <a:lnTo>
                      <a:pt x="380" y="253"/>
                    </a:lnTo>
                    <a:lnTo>
                      <a:pt x="380" y="293"/>
                    </a:lnTo>
                    <a:lnTo>
                      <a:pt x="342" y="293"/>
                    </a:lnTo>
                    <a:close/>
                    <a:moveTo>
                      <a:pt x="257" y="293"/>
                    </a:moveTo>
                    <a:lnTo>
                      <a:pt x="257" y="253"/>
                    </a:lnTo>
                    <a:lnTo>
                      <a:pt x="295" y="253"/>
                    </a:lnTo>
                    <a:lnTo>
                      <a:pt x="295" y="293"/>
                    </a:lnTo>
                    <a:lnTo>
                      <a:pt x="257" y="293"/>
                    </a:lnTo>
                    <a:close/>
                    <a:moveTo>
                      <a:pt x="170" y="293"/>
                    </a:moveTo>
                    <a:lnTo>
                      <a:pt x="170" y="253"/>
                    </a:lnTo>
                    <a:lnTo>
                      <a:pt x="210" y="253"/>
                    </a:lnTo>
                    <a:lnTo>
                      <a:pt x="210" y="293"/>
                    </a:lnTo>
                    <a:lnTo>
                      <a:pt x="170" y="293"/>
                    </a:lnTo>
                    <a:close/>
                    <a:moveTo>
                      <a:pt x="85" y="293"/>
                    </a:moveTo>
                    <a:lnTo>
                      <a:pt x="85" y="253"/>
                    </a:lnTo>
                    <a:lnTo>
                      <a:pt x="125" y="253"/>
                    </a:lnTo>
                    <a:lnTo>
                      <a:pt x="125" y="293"/>
                    </a:lnTo>
                    <a:lnTo>
                      <a:pt x="85" y="293"/>
                    </a:lnTo>
                    <a:close/>
                    <a:moveTo>
                      <a:pt x="1367" y="211"/>
                    </a:moveTo>
                    <a:lnTo>
                      <a:pt x="1367" y="170"/>
                    </a:lnTo>
                    <a:lnTo>
                      <a:pt x="1405" y="170"/>
                    </a:lnTo>
                    <a:lnTo>
                      <a:pt x="1405" y="211"/>
                    </a:lnTo>
                    <a:lnTo>
                      <a:pt x="1367" y="211"/>
                    </a:lnTo>
                    <a:close/>
                    <a:moveTo>
                      <a:pt x="1282" y="211"/>
                    </a:moveTo>
                    <a:lnTo>
                      <a:pt x="1282" y="170"/>
                    </a:lnTo>
                    <a:lnTo>
                      <a:pt x="1320" y="170"/>
                    </a:lnTo>
                    <a:lnTo>
                      <a:pt x="1320" y="211"/>
                    </a:lnTo>
                    <a:lnTo>
                      <a:pt x="1282" y="211"/>
                    </a:lnTo>
                    <a:close/>
                    <a:moveTo>
                      <a:pt x="1195" y="211"/>
                    </a:moveTo>
                    <a:lnTo>
                      <a:pt x="1195" y="170"/>
                    </a:lnTo>
                    <a:lnTo>
                      <a:pt x="1235" y="170"/>
                    </a:lnTo>
                    <a:lnTo>
                      <a:pt x="1235" y="211"/>
                    </a:lnTo>
                    <a:lnTo>
                      <a:pt x="1195" y="211"/>
                    </a:lnTo>
                    <a:close/>
                    <a:moveTo>
                      <a:pt x="1110" y="211"/>
                    </a:moveTo>
                    <a:lnTo>
                      <a:pt x="1110" y="170"/>
                    </a:lnTo>
                    <a:lnTo>
                      <a:pt x="1150" y="170"/>
                    </a:lnTo>
                    <a:lnTo>
                      <a:pt x="1150" y="211"/>
                    </a:lnTo>
                    <a:lnTo>
                      <a:pt x="1110" y="211"/>
                    </a:lnTo>
                    <a:close/>
                    <a:moveTo>
                      <a:pt x="1025" y="211"/>
                    </a:moveTo>
                    <a:lnTo>
                      <a:pt x="1025" y="170"/>
                    </a:lnTo>
                    <a:lnTo>
                      <a:pt x="1065" y="170"/>
                    </a:lnTo>
                    <a:lnTo>
                      <a:pt x="1065" y="211"/>
                    </a:lnTo>
                    <a:lnTo>
                      <a:pt x="1025" y="211"/>
                    </a:lnTo>
                    <a:close/>
                    <a:moveTo>
                      <a:pt x="940" y="211"/>
                    </a:moveTo>
                    <a:lnTo>
                      <a:pt x="940" y="170"/>
                    </a:lnTo>
                    <a:lnTo>
                      <a:pt x="980" y="170"/>
                    </a:lnTo>
                    <a:lnTo>
                      <a:pt x="980" y="211"/>
                    </a:lnTo>
                    <a:lnTo>
                      <a:pt x="940" y="211"/>
                    </a:lnTo>
                    <a:close/>
                    <a:moveTo>
                      <a:pt x="855" y="211"/>
                    </a:moveTo>
                    <a:lnTo>
                      <a:pt x="855" y="170"/>
                    </a:lnTo>
                    <a:lnTo>
                      <a:pt x="893" y="170"/>
                    </a:lnTo>
                    <a:lnTo>
                      <a:pt x="893" y="211"/>
                    </a:lnTo>
                    <a:lnTo>
                      <a:pt x="855" y="211"/>
                    </a:lnTo>
                    <a:close/>
                    <a:moveTo>
                      <a:pt x="770" y="211"/>
                    </a:moveTo>
                    <a:lnTo>
                      <a:pt x="770" y="170"/>
                    </a:lnTo>
                    <a:lnTo>
                      <a:pt x="808" y="170"/>
                    </a:lnTo>
                    <a:lnTo>
                      <a:pt x="808" y="211"/>
                    </a:lnTo>
                    <a:lnTo>
                      <a:pt x="770" y="211"/>
                    </a:lnTo>
                    <a:close/>
                    <a:moveTo>
                      <a:pt x="683" y="211"/>
                    </a:moveTo>
                    <a:lnTo>
                      <a:pt x="683" y="170"/>
                    </a:lnTo>
                    <a:lnTo>
                      <a:pt x="723" y="170"/>
                    </a:lnTo>
                    <a:lnTo>
                      <a:pt x="723" y="211"/>
                    </a:lnTo>
                    <a:lnTo>
                      <a:pt x="683" y="211"/>
                    </a:lnTo>
                    <a:close/>
                    <a:moveTo>
                      <a:pt x="598" y="211"/>
                    </a:moveTo>
                    <a:lnTo>
                      <a:pt x="598" y="170"/>
                    </a:lnTo>
                    <a:lnTo>
                      <a:pt x="638" y="170"/>
                    </a:lnTo>
                    <a:lnTo>
                      <a:pt x="638" y="211"/>
                    </a:lnTo>
                    <a:lnTo>
                      <a:pt x="598" y="211"/>
                    </a:lnTo>
                    <a:close/>
                    <a:moveTo>
                      <a:pt x="513" y="211"/>
                    </a:moveTo>
                    <a:lnTo>
                      <a:pt x="513" y="170"/>
                    </a:lnTo>
                    <a:lnTo>
                      <a:pt x="553" y="170"/>
                    </a:lnTo>
                    <a:lnTo>
                      <a:pt x="553" y="211"/>
                    </a:lnTo>
                    <a:lnTo>
                      <a:pt x="513" y="211"/>
                    </a:lnTo>
                    <a:close/>
                    <a:moveTo>
                      <a:pt x="428" y="211"/>
                    </a:moveTo>
                    <a:lnTo>
                      <a:pt x="428" y="170"/>
                    </a:lnTo>
                    <a:lnTo>
                      <a:pt x="468" y="170"/>
                    </a:lnTo>
                    <a:lnTo>
                      <a:pt x="468" y="211"/>
                    </a:lnTo>
                    <a:lnTo>
                      <a:pt x="428" y="211"/>
                    </a:lnTo>
                    <a:close/>
                    <a:moveTo>
                      <a:pt x="342" y="211"/>
                    </a:moveTo>
                    <a:lnTo>
                      <a:pt x="342" y="170"/>
                    </a:lnTo>
                    <a:lnTo>
                      <a:pt x="380" y="170"/>
                    </a:lnTo>
                    <a:lnTo>
                      <a:pt x="380" y="211"/>
                    </a:lnTo>
                    <a:lnTo>
                      <a:pt x="342" y="211"/>
                    </a:lnTo>
                    <a:close/>
                    <a:moveTo>
                      <a:pt x="257" y="211"/>
                    </a:moveTo>
                    <a:lnTo>
                      <a:pt x="257" y="170"/>
                    </a:lnTo>
                    <a:lnTo>
                      <a:pt x="295" y="170"/>
                    </a:lnTo>
                    <a:lnTo>
                      <a:pt x="295" y="211"/>
                    </a:lnTo>
                    <a:lnTo>
                      <a:pt x="257" y="211"/>
                    </a:lnTo>
                    <a:close/>
                    <a:moveTo>
                      <a:pt x="170" y="211"/>
                    </a:moveTo>
                    <a:lnTo>
                      <a:pt x="170" y="170"/>
                    </a:lnTo>
                    <a:lnTo>
                      <a:pt x="210" y="170"/>
                    </a:lnTo>
                    <a:lnTo>
                      <a:pt x="210" y="211"/>
                    </a:lnTo>
                    <a:lnTo>
                      <a:pt x="170" y="211"/>
                    </a:lnTo>
                    <a:close/>
                    <a:moveTo>
                      <a:pt x="1367" y="121"/>
                    </a:moveTo>
                    <a:lnTo>
                      <a:pt x="1367" y="83"/>
                    </a:lnTo>
                    <a:lnTo>
                      <a:pt x="1405" y="83"/>
                    </a:lnTo>
                    <a:lnTo>
                      <a:pt x="1405" y="121"/>
                    </a:lnTo>
                    <a:lnTo>
                      <a:pt x="1367" y="121"/>
                    </a:lnTo>
                    <a:close/>
                    <a:moveTo>
                      <a:pt x="1282" y="121"/>
                    </a:moveTo>
                    <a:lnTo>
                      <a:pt x="1282" y="83"/>
                    </a:lnTo>
                    <a:lnTo>
                      <a:pt x="1320" y="83"/>
                    </a:lnTo>
                    <a:lnTo>
                      <a:pt x="1320" y="121"/>
                    </a:lnTo>
                    <a:lnTo>
                      <a:pt x="1282" y="121"/>
                    </a:lnTo>
                    <a:close/>
                    <a:moveTo>
                      <a:pt x="1195" y="121"/>
                    </a:moveTo>
                    <a:lnTo>
                      <a:pt x="1195" y="83"/>
                    </a:lnTo>
                    <a:lnTo>
                      <a:pt x="1235" y="83"/>
                    </a:lnTo>
                    <a:lnTo>
                      <a:pt x="1235" y="121"/>
                    </a:lnTo>
                    <a:lnTo>
                      <a:pt x="1195" y="121"/>
                    </a:lnTo>
                    <a:close/>
                    <a:moveTo>
                      <a:pt x="1110" y="121"/>
                    </a:moveTo>
                    <a:lnTo>
                      <a:pt x="1110" y="83"/>
                    </a:lnTo>
                    <a:lnTo>
                      <a:pt x="1150" y="83"/>
                    </a:lnTo>
                    <a:lnTo>
                      <a:pt x="1150" y="121"/>
                    </a:lnTo>
                    <a:lnTo>
                      <a:pt x="1110" y="121"/>
                    </a:lnTo>
                    <a:close/>
                    <a:moveTo>
                      <a:pt x="1025" y="121"/>
                    </a:moveTo>
                    <a:lnTo>
                      <a:pt x="1025" y="83"/>
                    </a:lnTo>
                    <a:lnTo>
                      <a:pt x="1065" y="83"/>
                    </a:lnTo>
                    <a:lnTo>
                      <a:pt x="1065" y="121"/>
                    </a:lnTo>
                    <a:lnTo>
                      <a:pt x="1025" y="121"/>
                    </a:lnTo>
                    <a:close/>
                    <a:moveTo>
                      <a:pt x="940" y="121"/>
                    </a:moveTo>
                    <a:lnTo>
                      <a:pt x="940" y="83"/>
                    </a:lnTo>
                    <a:lnTo>
                      <a:pt x="980" y="83"/>
                    </a:lnTo>
                    <a:lnTo>
                      <a:pt x="980" y="121"/>
                    </a:lnTo>
                    <a:lnTo>
                      <a:pt x="940" y="121"/>
                    </a:lnTo>
                    <a:close/>
                    <a:moveTo>
                      <a:pt x="855" y="121"/>
                    </a:moveTo>
                    <a:lnTo>
                      <a:pt x="855" y="83"/>
                    </a:lnTo>
                    <a:lnTo>
                      <a:pt x="893" y="83"/>
                    </a:lnTo>
                    <a:lnTo>
                      <a:pt x="893" y="121"/>
                    </a:lnTo>
                    <a:lnTo>
                      <a:pt x="855" y="121"/>
                    </a:lnTo>
                    <a:close/>
                    <a:moveTo>
                      <a:pt x="770" y="121"/>
                    </a:moveTo>
                    <a:lnTo>
                      <a:pt x="770" y="83"/>
                    </a:lnTo>
                    <a:lnTo>
                      <a:pt x="808" y="83"/>
                    </a:lnTo>
                    <a:lnTo>
                      <a:pt x="808" y="121"/>
                    </a:lnTo>
                    <a:lnTo>
                      <a:pt x="770" y="121"/>
                    </a:lnTo>
                    <a:close/>
                    <a:moveTo>
                      <a:pt x="683" y="121"/>
                    </a:moveTo>
                    <a:lnTo>
                      <a:pt x="683" y="83"/>
                    </a:lnTo>
                    <a:lnTo>
                      <a:pt x="723" y="83"/>
                    </a:lnTo>
                    <a:lnTo>
                      <a:pt x="723" y="121"/>
                    </a:lnTo>
                    <a:lnTo>
                      <a:pt x="683" y="121"/>
                    </a:lnTo>
                    <a:close/>
                    <a:moveTo>
                      <a:pt x="598" y="121"/>
                    </a:moveTo>
                    <a:lnTo>
                      <a:pt x="598" y="83"/>
                    </a:lnTo>
                    <a:lnTo>
                      <a:pt x="638" y="83"/>
                    </a:lnTo>
                    <a:lnTo>
                      <a:pt x="638" y="121"/>
                    </a:lnTo>
                    <a:lnTo>
                      <a:pt x="598" y="121"/>
                    </a:lnTo>
                    <a:close/>
                    <a:moveTo>
                      <a:pt x="513" y="121"/>
                    </a:moveTo>
                    <a:lnTo>
                      <a:pt x="513" y="83"/>
                    </a:lnTo>
                    <a:lnTo>
                      <a:pt x="553" y="83"/>
                    </a:lnTo>
                    <a:lnTo>
                      <a:pt x="553" y="121"/>
                    </a:lnTo>
                    <a:lnTo>
                      <a:pt x="513" y="121"/>
                    </a:lnTo>
                    <a:close/>
                    <a:moveTo>
                      <a:pt x="428" y="121"/>
                    </a:moveTo>
                    <a:lnTo>
                      <a:pt x="428" y="83"/>
                    </a:lnTo>
                    <a:lnTo>
                      <a:pt x="468" y="83"/>
                    </a:lnTo>
                    <a:lnTo>
                      <a:pt x="468" y="121"/>
                    </a:lnTo>
                    <a:lnTo>
                      <a:pt x="428" y="121"/>
                    </a:lnTo>
                    <a:close/>
                    <a:moveTo>
                      <a:pt x="342" y="121"/>
                    </a:moveTo>
                    <a:lnTo>
                      <a:pt x="342" y="83"/>
                    </a:lnTo>
                    <a:lnTo>
                      <a:pt x="380" y="83"/>
                    </a:lnTo>
                    <a:lnTo>
                      <a:pt x="380" y="121"/>
                    </a:lnTo>
                    <a:lnTo>
                      <a:pt x="342" y="121"/>
                    </a:lnTo>
                    <a:close/>
                    <a:moveTo>
                      <a:pt x="257" y="121"/>
                    </a:moveTo>
                    <a:lnTo>
                      <a:pt x="257" y="83"/>
                    </a:lnTo>
                    <a:lnTo>
                      <a:pt x="295" y="83"/>
                    </a:lnTo>
                    <a:lnTo>
                      <a:pt x="295" y="121"/>
                    </a:lnTo>
                    <a:lnTo>
                      <a:pt x="257" y="121"/>
                    </a:lnTo>
                    <a:close/>
                    <a:moveTo>
                      <a:pt x="170" y="121"/>
                    </a:moveTo>
                    <a:lnTo>
                      <a:pt x="170" y="83"/>
                    </a:lnTo>
                    <a:lnTo>
                      <a:pt x="210" y="83"/>
                    </a:lnTo>
                    <a:lnTo>
                      <a:pt x="210" y="121"/>
                    </a:lnTo>
                    <a:lnTo>
                      <a:pt x="170" y="121"/>
                    </a:lnTo>
                    <a:close/>
                    <a:moveTo>
                      <a:pt x="1367" y="40"/>
                    </a:moveTo>
                    <a:lnTo>
                      <a:pt x="1367" y="0"/>
                    </a:lnTo>
                    <a:lnTo>
                      <a:pt x="1405" y="0"/>
                    </a:lnTo>
                    <a:lnTo>
                      <a:pt x="1405" y="40"/>
                    </a:lnTo>
                    <a:lnTo>
                      <a:pt x="1367" y="40"/>
                    </a:lnTo>
                    <a:close/>
                    <a:moveTo>
                      <a:pt x="1282" y="40"/>
                    </a:moveTo>
                    <a:lnTo>
                      <a:pt x="1282" y="0"/>
                    </a:lnTo>
                    <a:lnTo>
                      <a:pt x="1320" y="0"/>
                    </a:lnTo>
                    <a:lnTo>
                      <a:pt x="1320" y="40"/>
                    </a:lnTo>
                    <a:lnTo>
                      <a:pt x="1282" y="40"/>
                    </a:lnTo>
                    <a:close/>
                    <a:moveTo>
                      <a:pt x="1195" y="40"/>
                    </a:moveTo>
                    <a:lnTo>
                      <a:pt x="1195" y="0"/>
                    </a:lnTo>
                    <a:lnTo>
                      <a:pt x="1235" y="0"/>
                    </a:lnTo>
                    <a:lnTo>
                      <a:pt x="1235" y="40"/>
                    </a:lnTo>
                    <a:lnTo>
                      <a:pt x="1195" y="40"/>
                    </a:lnTo>
                    <a:close/>
                    <a:moveTo>
                      <a:pt x="1110" y="40"/>
                    </a:moveTo>
                    <a:lnTo>
                      <a:pt x="1110" y="0"/>
                    </a:lnTo>
                    <a:lnTo>
                      <a:pt x="1150" y="0"/>
                    </a:lnTo>
                    <a:lnTo>
                      <a:pt x="1150" y="40"/>
                    </a:lnTo>
                    <a:lnTo>
                      <a:pt x="1110" y="40"/>
                    </a:lnTo>
                    <a:close/>
                    <a:moveTo>
                      <a:pt x="1025" y="40"/>
                    </a:moveTo>
                    <a:lnTo>
                      <a:pt x="1025" y="0"/>
                    </a:lnTo>
                    <a:lnTo>
                      <a:pt x="1065" y="0"/>
                    </a:lnTo>
                    <a:lnTo>
                      <a:pt x="1065" y="40"/>
                    </a:lnTo>
                    <a:lnTo>
                      <a:pt x="1025" y="40"/>
                    </a:lnTo>
                    <a:close/>
                    <a:moveTo>
                      <a:pt x="940" y="40"/>
                    </a:moveTo>
                    <a:lnTo>
                      <a:pt x="940" y="0"/>
                    </a:lnTo>
                    <a:lnTo>
                      <a:pt x="980" y="0"/>
                    </a:lnTo>
                    <a:lnTo>
                      <a:pt x="980" y="40"/>
                    </a:lnTo>
                    <a:lnTo>
                      <a:pt x="940" y="40"/>
                    </a:lnTo>
                    <a:close/>
                    <a:moveTo>
                      <a:pt x="855" y="40"/>
                    </a:moveTo>
                    <a:lnTo>
                      <a:pt x="855" y="0"/>
                    </a:lnTo>
                    <a:lnTo>
                      <a:pt x="893" y="0"/>
                    </a:lnTo>
                    <a:lnTo>
                      <a:pt x="893" y="40"/>
                    </a:lnTo>
                    <a:lnTo>
                      <a:pt x="855" y="40"/>
                    </a:lnTo>
                    <a:close/>
                    <a:moveTo>
                      <a:pt x="770" y="40"/>
                    </a:moveTo>
                    <a:lnTo>
                      <a:pt x="770" y="0"/>
                    </a:lnTo>
                    <a:lnTo>
                      <a:pt x="808" y="0"/>
                    </a:lnTo>
                    <a:lnTo>
                      <a:pt x="808" y="40"/>
                    </a:lnTo>
                    <a:lnTo>
                      <a:pt x="770" y="40"/>
                    </a:lnTo>
                    <a:close/>
                    <a:moveTo>
                      <a:pt x="683" y="40"/>
                    </a:moveTo>
                    <a:lnTo>
                      <a:pt x="683" y="0"/>
                    </a:lnTo>
                    <a:lnTo>
                      <a:pt x="723" y="0"/>
                    </a:lnTo>
                    <a:lnTo>
                      <a:pt x="723" y="40"/>
                    </a:lnTo>
                    <a:lnTo>
                      <a:pt x="683" y="40"/>
                    </a:lnTo>
                    <a:close/>
                    <a:moveTo>
                      <a:pt x="598" y="40"/>
                    </a:moveTo>
                    <a:lnTo>
                      <a:pt x="598" y="0"/>
                    </a:lnTo>
                    <a:lnTo>
                      <a:pt x="638" y="0"/>
                    </a:lnTo>
                    <a:lnTo>
                      <a:pt x="638" y="40"/>
                    </a:lnTo>
                    <a:lnTo>
                      <a:pt x="598" y="40"/>
                    </a:lnTo>
                    <a:close/>
                    <a:moveTo>
                      <a:pt x="513" y="40"/>
                    </a:moveTo>
                    <a:lnTo>
                      <a:pt x="513" y="0"/>
                    </a:lnTo>
                    <a:lnTo>
                      <a:pt x="553" y="0"/>
                    </a:lnTo>
                    <a:lnTo>
                      <a:pt x="553" y="40"/>
                    </a:lnTo>
                    <a:lnTo>
                      <a:pt x="513" y="40"/>
                    </a:lnTo>
                    <a:close/>
                    <a:moveTo>
                      <a:pt x="428" y="40"/>
                    </a:moveTo>
                    <a:lnTo>
                      <a:pt x="428" y="0"/>
                    </a:lnTo>
                    <a:lnTo>
                      <a:pt x="468" y="0"/>
                    </a:lnTo>
                    <a:lnTo>
                      <a:pt x="468" y="40"/>
                    </a:lnTo>
                    <a:lnTo>
                      <a:pt x="428" y="40"/>
                    </a:lnTo>
                    <a:close/>
                    <a:moveTo>
                      <a:pt x="342" y="40"/>
                    </a:moveTo>
                    <a:lnTo>
                      <a:pt x="342" y="0"/>
                    </a:lnTo>
                    <a:lnTo>
                      <a:pt x="380" y="0"/>
                    </a:lnTo>
                    <a:lnTo>
                      <a:pt x="380" y="40"/>
                    </a:lnTo>
                    <a:lnTo>
                      <a:pt x="342" y="40"/>
                    </a:lnTo>
                    <a:close/>
                    <a:moveTo>
                      <a:pt x="257" y="40"/>
                    </a:moveTo>
                    <a:lnTo>
                      <a:pt x="257" y="0"/>
                    </a:lnTo>
                    <a:lnTo>
                      <a:pt x="295" y="0"/>
                    </a:lnTo>
                    <a:lnTo>
                      <a:pt x="295" y="40"/>
                    </a:lnTo>
                    <a:lnTo>
                      <a:pt x="257" y="40"/>
                    </a:lnTo>
                    <a:close/>
                  </a:path>
                </a:pathLst>
              </a:custGeom>
              <a:solidFill>
                <a:srgbClr val="494991">
                  <a:lumMod val="40000"/>
                  <a:lumOff val="60000"/>
                </a:srgbClr>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79" name="Freeform 59">
                <a:extLst>
                  <a:ext uri="{FF2B5EF4-FFF2-40B4-BE49-F238E27FC236}">
                    <a16:creationId xmlns:a16="http://schemas.microsoft.com/office/drawing/2014/main" id="{7772FAA1-276C-48BC-B01F-9B037D92C89E}"/>
                  </a:ext>
                </a:extLst>
              </p:cNvPr>
              <p:cNvSpPr>
                <a:spLocks noEditPoints="1"/>
              </p:cNvSpPr>
              <p:nvPr/>
            </p:nvSpPr>
            <p:spPr bwMode="auto">
              <a:xfrm>
                <a:off x="731838" y="1946275"/>
                <a:ext cx="2230437" cy="877888"/>
              </a:xfrm>
              <a:custGeom>
                <a:avLst/>
                <a:gdLst>
                  <a:gd name="T0" fmla="*/ 1405 w 1405"/>
                  <a:gd name="T1" fmla="*/ 553 h 553"/>
                  <a:gd name="T2" fmla="*/ 1320 w 1405"/>
                  <a:gd name="T3" fmla="*/ 513 h 553"/>
                  <a:gd name="T4" fmla="*/ 1195 w 1405"/>
                  <a:gd name="T5" fmla="*/ 513 h 553"/>
                  <a:gd name="T6" fmla="*/ 1110 w 1405"/>
                  <a:gd name="T7" fmla="*/ 553 h 553"/>
                  <a:gd name="T8" fmla="*/ 1110 w 1405"/>
                  <a:gd name="T9" fmla="*/ 553 h 553"/>
                  <a:gd name="T10" fmla="*/ 1065 w 1405"/>
                  <a:gd name="T11" fmla="*/ 553 h 553"/>
                  <a:gd name="T12" fmla="*/ 980 w 1405"/>
                  <a:gd name="T13" fmla="*/ 513 h 553"/>
                  <a:gd name="T14" fmla="*/ 855 w 1405"/>
                  <a:gd name="T15" fmla="*/ 513 h 553"/>
                  <a:gd name="T16" fmla="*/ 770 w 1405"/>
                  <a:gd name="T17" fmla="*/ 553 h 553"/>
                  <a:gd name="T18" fmla="*/ 770 w 1405"/>
                  <a:gd name="T19" fmla="*/ 553 h 553"/>
                  <a:gd name="T20" fmla="*/ 723 w 1405"/>
                  <a:gd name="T21" fmla="*/ 553 h 553"/>
                  <a:gd name="T22" fmla="*/ 638 w 1405"/>
                  <a:gd name="T23" fmla="*/ 513 h 553"/>
                  <a:gd name="T24" fmla="*/ 513 w 1405"/>
                  <a:gd name="T25" fmla="*/ 513 h 553"/>
                  <a:gd name="T26" fmla="*/ 428 w 1405"/>
                  <a:gd name="T27" fmla="*/ 553 h 553"/>
                  <a:gd name="T28" fmla="*/ 428 w 1405"/>
                  <a:gd name="T29" fmla="*/ 553 h 553"/>
                  <a:gd name="T30" fmla="*/ 380 w 1405"/>
                  <a:gd name="T31" fmla="*/ 553 h 553"/>
                  <a:gd name="T32" fmla="*/ 295 w 1405"/>
                  <a:gd name="T33" fmla="*/ 513 h 553"/>
                  <a:gd name="T34" fmla="*/ 170 w 1405"/>
                  <a:gd name="T35" fmla="*/ 513 h 553"/>
                  <a:gd name="T36" fmla="*/ 85 w 1405"/>
                  <a:gd name="T37" fmla="*/ 553 h 553"/>
                  <a:gd name="T38" fmla="*/ 85 w 1405"/>
                  <a:gd name="T39" fmla="*/ 553 h 553"/>
                  <a:gd name="T40" fmla="*/ 40 w 1405"/>
                  <a:gd name="T41" fmla="*/ 553 h 553"/>
                  <a:gd name="T42" fmla="*/ 1405 w 1405"/>
                  <a:gd name="T43" fmla="*/ 426 h 553"/>
                  <a:gd name="T44" fmla="*/ 1282 w 1405"/>
                  <a:gd name="T45" fmla="*/ 426 h 553"/>
                  <a:gd name="T46" fmla="*/ 1025 w 1405"/>
                  <a:gd name="T47" fmla="*/ 464 h 553"/>
                  <a:gd name="T48" fmla="*/ 1025 w 1405"/>
                  <a:gd name="T49" fmla="*/ 464 h 553"/>
                  <a:gd name="T50" fmla="*/ 980 w 1405"/>
                  <a:gd name="T51" fmla="*/ 464 h 553"/>
                  <a:gd name="T52" fmla="*/ 893 w 1405"/>
                  <a:gd name="T53" fmla="*/ 426 h 553"/>
                  <a:gd name="T54" fmla="*/ 598 w 1405"/>
                  <a:gd name="T55" fmla="*/ 426 h 553"/>
                  <a:gd name="T56" fmla="*/ 428 w 1405"/>
                  <a:gd name="T57" fmla="*/ 464 h 553"/>
                  <a:gd name="T58" fmla="*/ 428 w 1405"/>
                  <a:gd name="T59" fmla="*/ 464 h 553"/>
                  <a:gd name="T60" fmla="*/ 380 w 1405"/>
                  <a:gd name="T61" fmla="*/ 464 h 553"/>
                  <a:gd name="T62" fmla="*/ 125 w 1405"/>
                  <a:gd name="T63" fmla="*/ 426 h 553"/>
                  <a:gd name="T64" fmla="*/ 0 w 1405"/>
                  <a:gd name="T65" fmla="*/ 426 h 553"/>
                  <a:gd name="T66" fmla="*/ 1025 w 1405"/>
                  <a:gd name="T67" fmla="*/ 381 h 553"/>
                  <a:gd name="T68" fmla="*/ 1025 w 1405"/>
                  <a:gd name="T69" fmla="*/ 381 h 553"/>
                  <a:gd name="T70" fmla="*/ 723 w 1405"/>
                  <a:gd name="T71" fmla="*/ 381 h 553"/>
                  <a:gd name="T72" fmla="*/ 210 w 1405"/>
                  <a:gd name="T73" fmla="*/ 343 h 553"/>
                  <a:gd name="T74" fmla="*/ 1367 w 1405"/>
                  <a:gd name="T75" fmla="*/ 253 h 553"/>
                  <a:gd name="T76" fmla="*/ 1110 w 1405"/>
                  <a:gd name="T77" fmla="*/ 293 h 553"/>
                  <a:gd name="T78" fmla="*/ 1110 w 1405"/>
                  <a:gd name="T79" fmla="*/ 293 h 553"/>
                  <a:gd name="T80" fmla="*/ 468 w 1405"/>
                  <a:gd name="T81" fmla="*/ 293 h 553"/>
                  <a:gd name="T82" fmla="*/ 210 w 1405"/>
                  <a:gd name="T83" fmla="*/ 253 h 553"/>
                  <a:gd name="T84" fmla="*/ 1025 w 1405"/>
                  <a:gd name="T85" fmla="*/ 170 h 553"/>
                  <a:gd name="T86" fmla="*/ 940 w 1405"/>
                  <a:gd name="T87" fmla="*/ 211 h 553"/>
                  <a:gd name="T88" fmla="*/ 940 w 1405"/>
                  <a:gd name="T89" fmla="*/ 211 h 553"/>
                  <a:gd name="T90" fmla="*/ 723 w 1405"/>
                  <a:gd name="T91" fmla="*/ 211 h 553"/>
                  <a:gd name="T92" fmla="*/ 638 w 1405"/>
                  <a:gd name="T93" fmla="*/ 170 h 553"/>
                  <a:gd name="T94" fmla="*/ 257 w 1405"/>
                  <a:gd name="T95" fmla="*/ 170 h 553"/>
                  <a:gd name="T96" fmla="*/ 1195 w 1405"/>
                  <a:gd name="T97" fmla="*/ 121 h 553"/>
                  <a:gd name="T98" fmla="*/ 1195 w 1405"/>
                  <a:gd name="T99" fmla="*/ 121 h 553"/>
                  <a:gd name="T100" fmla="*/ 723 w 1405"/>
                  <a:gd name="T101" fmla="*/ 121 h 553"/>
                  <a:gd name="T102" fmla="*/ 468 w 1405"/>
                  <a:gd name="T103" fmla="*/ 83 h 553"/>
                  <a:gd name="T104" fmla="*/ 1282 w 1405"/>
                  <a:gd name="T105" fmla="*/ 0 h 553"/>
                  <a:gd name="T106" fmla="*/ 1025 w 1405"/>
                  <a:gd name="T107" fmla="*/ 40 h 553"/>
                  <a:gd name="T108" fmla="*/ 1025 w 1405"/>
                  <a:gd name="T109" fmla="*/ 4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5" h="553">
                    <a:moveTo>
                      <a:pt x="1367" y="553"/>
                    </a:moveTo>
                    <a:lnTo>
                      <a:pt x="1367" y="513"/>
                    </a:lnTo>
                    <a:lnTo>
                      <a:pt x="1405" y="513"/>
                    </a:lnTo>
                    <a:lnTo>
                      <a:pt x="1405" y="553"/>
                    </a:lnTo>
                    <a:lnTo>
                      <a:pt x="1367" y="553"/>
                    </a:lnTo>
                    <a:close/>
                    <a:moveTo>
                      <a:pt x="1282" y="553"/>
                    </a:moveTo>
                    <a:lnTo>
                      <a:pt x="1282" y="513"/>
                    </a:lnTo>
                    <a:lnTo>
                      <a:pt x="1320" y="513"/>
                    </a:lnTo>
                    <a:lnTo>
                      <a:pt x="1320" y="553"/>
                    </a:lnTo>
                    <a:lnTo>
                      <a:pt x="1282" y="553"/>
                    </a:lnTo>
                    <a:close/>
                    <a:moveTo>
                      <a:pt x="1195" y="553"/>
                    </a:moveTo>
                    <a:lnTo>
                      <a:pt x="1195" y="513"/>
                    </a:lnTo>
                    <a:lnTo>
                      <a:pt x="1235" y="513"/>
                    </a:lnTo>
                    <a:lnTo>
                      <a:pt x="1235" y="553"/>
                    </a:lnTo>
                    <a:lnTo>
                      <a:pt x="1195" y="553"/>
                    </a:lnTo>
                    <a:close/>
                    <a:moveTo>
                      <a:pt x="1110" y="553"/>
                    </a:moveTo>
                    <a:lnTo>
                      <a:pt x="1110" y="513"/>
                    </a:lnTo>
                    <a:lnTo>
                      <a:pt x="1150" y="513"/>
                    </a:lnTo>
                    <a:lnTo>
                      <a:pt x="1150" y="553"/>
                    </a:lnTo>
                    <a:lnTo>
                      <a:pt x="1110" y="553"/>
                    </a:lnTo>
                    <a:close/>
                    <a:moveTo>
                      <a:pt x="1025" y="553"/>
                    </a:moveTo>
                    <a:lnTo>
                      <a:pt x="1025" y="513"/>
                    </a:lnTo>
                    <a:lnTo>
                      <a:pt x="1065" y="513"/>
                    </a:lnTo>
                    <a:lnTo>
                      <a:pt x="1065" y="553"/>
                    </a:lnTo>
                    <a:lnTo>
                      <a:pt x="1025" y="553"/>
                    </a:lnTo>
                    <a:close/>
                    <a:moveTo>
                      <a:pt x="940" y="553"/>
                    </a:moveTo>
                    <a:lnTo>
                      <a:pt x="940" y="513"/>
                    </a:lnTo>
                    <a:lnTo>
                      <a:pt x="980" y="513"/>
                    </a:lnTo>
                    <a:lnTo>
                      <a:pt x="980" y="553"/>
                    </a:lnTo>
                    <a:lnTo>
                      <a:pt x="940" y="553"/>
                    </a:lnTo>
                    <a:close/>
                    <a:moveTo>
                      <a:pt x="855" y="553"/>
                    </a:moveTo>
                    <a:lnTo>
                      <a:pt x="855" y="513"/>
                    </a:lnTo>
                    <a:lnTo>
                      <a:pt x="893" y="513"/>
                    </a:lnTo>
                    <a:lnTo>
                      <a:pt x="893" y="553"/>
                    </a:lnTo>
                    <a:lnTo>
                      <a:pt x="855" y="553"/>
                    </a:lnTo>
                    <a:close/>
                    <a:moveTo>
                      <a:pt x="770" y="553"/>
                    </a:moveTo>
                    <a:lnTo>
                      <a:pt x="770" y="513"/>
                    </a:lnTo>
                    <a:lnTo>
                      <a:pt x="808" y="513"/>
                    </a:lnTo>
                    <a:lnTo>
                      <a:pt x="808" y="553"/>
                    </a:lnTo>
                    <a:lnTo>
                      <a:pt x="770" y="553"/>
                    </a:lnTo>
                    <a:close/>
                    <a:moveTo>
                      <a:pt x="683" y="553"/>
                    </a:moveTo>
                    <a:lnTo>
                      <a:pt x="683" y="513"/>
                    </a:lnTo>
                    <a:lnTo>
                      <a:pt x="723" y="513"/>
                    </a:lnTo>
                    <a:lnTo>
                      <a:pt x="723" y="553"/>
                    </a:lnTo>
                    <a:lnTo>
                      <a:pt x="683" y="553"/>
                    </a:lnTo>
                    <a:close/>
                    <a:moveTo>
                      <a:pt x="598" y="553"/>
                    </a:moveTo>
                    <a:lnTo>
                      <a:pt x="598" y="513"/>
                    </a:lnTo>
                    <a:lnTo>
                      <a:pt x="638" y="513"/>
                    </a:lnTo>
                    <a:lnTo>
                      <a:pt x="638" y="553"/>
                    </a:lnTo>
                    <a:lnTo>
                      <a:pt x="598" y="553"/>
                    </a:lnTo>
                    <a:close/>
                    <a:moveTo>
                      <a:pt x="513" y="553"/>
                    </a:moveTo>
                    <a:lnTo>
                      <a:pt x="513" y="513"/>
                    </a:lnTo>
                    <a:lnTo>
                      <a:pt x="553" y="513"/>
                    </a:lnTo>
                    <a:lnTo>
                      <a:pt x="553" y="553"/>
                    </a:lnTo>
                    <a:lnTo>
                      <a:pt x="513" y="553"/>
                    </a:lnTo>
                    <a:close/>
                    <a:moveTo>
                      <a:pt x="428" y="553"/>
                    </a:moveTo>
                    <a:lnTo>
                      <a:pt x="428" y="513"/>
                    </a:lnTo>
                    <a:lnTo>
                      <a:pt x="468" y="513"/>
                    </a:lnTo>
                    <a:lnTo>
                      <a:pt x="468" y="553"/>
                    </a:lnTo>
                    <a:lnTo>
                      <a:pt x="428" y="553"/>
                    </a:lnTo>
                    <a:close/>
                    <a:moveTo>
                      <a:pt x="342" y="553"/>
                    </a:moveTo>
                    <a:lnTo>
                      <a:pt x="342" y="513"/>
                    </a:lnTo>
                    <a:lnTo>
                      <a:pt x="380" y="513"/>
                    </a:lnTo>
                    <a:lnTo>
                      <a:pt x="380" y="553"/>
                    </a:lnTo>
                    <a:lnTo>
                      <a:pt x="342" y="553"/>
                    </a:lnTo>
                    <a:close/>
                    <a:moveTo>
                      <a:pt x="257" y="553"/>
                    </a:moveTo>
                    <a:lnTo>
                      <a:pt x="257" y="513"/>
                    </a:lnTo>
                    <a:lnTo>
                      <a:pt x="295" y="513"/>
                    </a:lnTo>
                    <a:lnTo>
                      <a:pt x="295" y="553"/>
                    </a:lnTo>
                    <a:lnTo>
                      <a:pt x="257" y="553"/>
                    </a:lnTo>
                    <a:close/>
                    <a:moveTo>
                      <a:pt x="170" y="553"/>
                    </a:moveTo>
                    <a:lnTo>
                      <a:pt x="170" y="513"/>
                    </a:lnTo>
                    <a:lnTo>
                      <a:pt x="210" y="513"/>
                    </a:lnTo>
                    <a:lnTo>
                      <a:pt x="210" y="553"/>
                    </a:lnTo>
                    <a:lnTo>
                      <a:pt x="170" y="553"/>
                    </a:lnTo>
                    <a:close/>
                    <a:moveTo>
                      <a:pt x="85" y="553"/>
                    </a:moveTo>
                    <a:lnTo>
                      <a:pt x="85" y="513"/>
                    </a:lnTo>
                    <a:lnTo>
                      <a:pt x="125" y="513"/>
                    </a:lnTo>
                    <a:lnTo>
                      <a:pt x="125" y="553"/>
                    </a:lnTo>
                    <a:lnTo>
                      <a:pt x="85" y="553"/>
                    </a:lnTo>
                    <a:close/>
                    <a:moveTo>
                      <a:pt x="0" y="553"/>
                    </a:moveTo>
                    <a:lnTo>
                      <a:pt x="0" y="513"/>
                    </a:lnTo>
                    <a:lnTo>
                      <a:pt x="40" y="513"/>
                    </a:lnTo>
                    <a:lnTo>
                      <a:pt x="40" y="553"/>
                    </a:lnTo>
                    <a:lnTo>
                      <a:pt x="0" y="553"/>
                    </a:lnTo>
                    <a:close/>
                    <a:moveTo>
                      <a:pt x="1367" y="464"/>
                    </a:moveTo>
                    <a:lnTo>
                      <a:pt x="1367" y="426"/>
                    </a:lnTo>
                    <a:lnTo>
                      <a:pt x="1405" y="426"/>
                    </a:lnTo>
                    <a:lnTo>
                      <a:pt x="1405" y="464"/>
                    </a:lnTo>
                    <a:lnTo>
                      <a:pt x="1367" y="464"/>
                    </a:lnTo>
                    <a:close/>
                    <a:moveTo>
                      <a:pt x="1282" y="464"/>
                    </a:moveTo>
                    <a:lnTo>
                      <a:pt x="1282" y="426"/>
                    </a:lnTo>
                    <a:lnTo>
                      <a:pt x="1320" y="426"/>
                    </a:lnTo>
                    <a:lnTo>
                      <a:pt x="1320" y="464"/>
                    </a:lnTo>
                    <a:lnTo>
                      <a:pt x="1282" y="464"/>
                    </a:lnTo>
                    <a:close/>
                    <a:moveTo>
                      <a:pt x="1025" y="464"/>
                    </a:moveTo>
                    <a:lnTo>
                      <a:pt x="1025" y="426"/>
                    </a:lnTo>
                    <a:lnTo>
                      <a:pt x="1065" y="426"/>
                    </a:lnTo>
                    <a:lnTo>
                      <a:pt x="1065" y="464"/>
                    </a:lnTo>
                    <a:lnTo>
                      <a:pt x="1025" y="464"/>
                    </a:lnTo>
                    <a:close/>
                    <a:moveTo>
                      <a:pt x="940" y="464"/>
                    </a:moveTo>
                    <a:lnTo>
                      <a:pt x="940" y="426"/>
                    </a:lnTo>
                    <a:lnTo>
                      <a:pt x="980" y="426"/>
                    </a:lnTo>
                    <a:lnTo>
                      <a:pt x="980" y="464"/>
                    </a:lnTo>
                    <a:lnTo>
                      <a:pt x="940" y="464"/>
                    </a:lnTo>
                    <a:close/>
                    <a:moveTo>
                      <a:pt x="855" y="464"/>
                    </a:moveTo>
                    <a:lnTo>
                      <a:pt x="855" y="426"/>
                    </a:lnTo>
                    <a:lnTo>
                      <a:pt x="893" y="426"/>
                    </a:lnTo>
                    <a:lnTo>
                      <a:pt x="893" y="464"/>
                    </a:lnTo>
                    <a:lnTo>
                      <a:pt x="855" y="464"/>
                    </a:lnTo>
                    <a:close/>
                    <a:moveTo>
                      <a:pt x="598" y="464"/>
                    </a:moveTo>
                    <a:lnTo>
                      <a:pt x="598" y="426"/>
                    </a:lnTo>
                    <a:lnTo>
                      <a:pt x="638" y="426"/>
                    </a:lnTo>
                    <a:lnTo>
                      <a:pt x="638" y="464"/>
                    </a:lnTo>
                    <a:lnTo>
                      <a:pt x="598" y="464"/>
                    </a:lnTo>
                    <a:close/>
                    <a:moveTo>
                      <a:pt x="428" y="464"/>
                    </a:moveTo>
                    <a:lnTo>
                      <a:pt x="428" y="426"/>
                    </a:lnTo>
                    <a:lnTo>
                      <a:pt x="468" y="426"/>
                    </a:lnTo>
                    <a:lnTo>
                      <a:pt x="468" y="464"/>
                    </a:lnTo>
                    <a:lnTo>
                      <a:pt x="428" y="464"/>
                    </a:lnTo>
                    <a:close/>
                    <a:moveTo>
                      <a:pt x="342" y="464"/>
                    </a:moveTo>
                    <a:lnTo>
                      <a:pt x="342" y="426"/>
                    </a:lnTo>
                    <a:lnTo>
                      <a:pt x="380" y="426"/>
                    </a:lnTo>
                    <a:lnTo>
                      <a:pt x="380" y="464"/>
                    </a:lnTo>
                    <a:lnTo>
                      <a:pt x="342" y="464"/>
                    </a:lnTo>
                    <a:close/>
                    <a:moveTo>
                      <a:pt x="85" y="464"/>
                    </a:moveTo>
                    <a:lnTo>
                      <a:pt x="85" y="426"/>
                    </a:lnTo>
                    <a:lnTo>
                      <a:pt x="125" y="426"/>
                    </a:lnTo>
                    <a:lnTo>
                      <a:pt x="125" y="464"/>
                    </a:lnTo>
                    <a:lnTo>
                      <a:pt x="85" y="464"/>
                    </a:lnTo>
                    <a:close/>
                    <a:moveTo>
                      <a:pt x="0" y="464"/>
                    </a:moveTo>
                    <a:lnTo>
                      <a:pt x="0" y="426"/>
                    </a:lnTo>
                    <a:lnTo>
                      <a:pt x="40" y="426"/>
                    </a:lnTo>
                    <a:lnTo>
                      <a:pt x="40" y="464"/>
                    </a:lnTo>
                    <a:lnTo>
                      <a:pt x="0" y="464"/>
                    </a:lnTo>
                    <a:close/>
                    <a:moveTo>
                      <a:pt x="1025" y="381"/>
                    </a:moveTo>
                    <a:lnTo>
                      <a:pt x="1025" y="343"/>
                    </a:lnTo>
                    <a:lnTo>
                      <a:pt x="1065" y="343"/>
                    </a:lnTo>
                    <a:lnTo>
                      <a:pt x="1065" y="381"/>
                    </a:lnTo>
                    <a:lnTo>
                      <a:pt x="1025" y="381"/>
                    </a:lnTo>
                    <a:close/>
                    <a:moveTo>
                      <a:pt x="683" y="381"/>
                    </a:moveTo>
                    <a:lnTo>
                      <a:pt x="683" y="343"/>
                    </a:lnTo>
                    <a:lnTo>
                      <a:pt x="723" y="343"/>
                    </a:lnTo>
                    <a:lnTo>
                      <a:pt x="723" y="381"/>
                    </a:lnTo>
                    <a:lnTo>
                      <a:pt x="683" y="381"/>
                    </a:lnTo>
                    <a:close/>
                    <a:moveTo>
                      <a:pt x="170" y="381"/>
                    </a:moveTo>
                    <a:lnTo>
                      <a:pt x="170" y="343"/>
                    </a:lnTo>
                    <a:lnTo>
                      <a:pt x="210" y="343"/>
                    </a:lnTo>
                    <a:lnTo>
                      <a:pt x="210" y="381"/>
                    </a:lnTo>
                    <a:lnTo>
                      <a:pt x="170" y="381"/>
                    </a:lnTo>
                    <a:close/>
                    <a:moveTo>
                      <a:pt x="1367" y="293"/>
                    </a:moveTo>
                    <a:lnTo>
                      <a:pt x="1367" y="253"/>
                    </a:lnTo>
                    <a:lnTo>
                      <a:pt x="1405" y="253"/>
                    </a:lnTo>
                    <a:lnTo>
                      <a:pt x="1405" y="293"/>
                    </a:lnTo>
                    <a:lnTo>
                      <a:pt x="1367" y="293"/>
                    </a:lnTo>
                    <a:close/>
                    <a:moveTo>
                      <a:pt x="1110" y="293"/>
                    </a:moveTo>
                    <a:lnTo>
                      <a:pt x="1110" y="253"/>
                    </a:lnTo>
                    <a:lnTo>
                      <a:pt x="1150" y="253"/>
                    </a:lnTo>
                    <a:lnTo>
                      <a:pt x="1150" y="293"/>
                    </a:lnTo>
                    <a:lnTo>
                      <a:pt x="1110" y="293"/>
                    </a:lnTo>
                    <a:close/>
                    <a:moveTo>
                      <a:pt x="428" y="293"/>
                    </a:moveTo>
                    <a:lnTo>
                      <a:pt x="428" y="253"/>
                    </a:lnTo>
                    <a:lnTo>
                      <a:pt x="468" y="253"/>
                    </a:lnTo>
                    <a:lnTo>
                      <a:pt x="468" y="293"/>
                    </a:lnTo>
                    <a:lnTo>
                      <a:pt x="428" y="293"/>
                    </a:lnTo>
                    <a:close/>
                    <a:moveTo>
                      <a:pt x="170" y="293"/>
                    </a:moveTo>
                    <a:lnTo>
                      <a:pt x="170" y="253"/>
                    </a:lnTo>
                    <a:lnTo>
                      <a:pt x="210" y="253"/>
                    </a:lnTo>
                    <a:lnTo>
                      <a:pt x="210" y="293"/>
                    </a:lnTo>
                    <a:lnTo>
                      <a:pt x="170" y="293"/>
                    </a:lnTo>
                    <a:close/>
                    <a:moveTo>
                      <a:pt x="1025" y="211"/>
                    </a:moveTo>
                    <a:lnTo>
                      <a:pt x="1025" y="170"/>
                    </a:lnTo>
                    <a:lnTo>
                      <a:pt x="1065" y="170"/>
                    </a:lnTo>
                    <a:lnTo>
                      <a:pt x="1065" y="211"/>
                    </a:lnTo>
                    <a:lnTo>
                      <a:pt x="1025" y="211"/>
                    </a:lnTo>
                    <a:close/>
                    <a:moveTo>
                      <a:pt x="940" y="211"/>
                    </a:moveTo>
                    <a:lnTo>
                      <a:pt x="940" y="170"/>
                    </a:lnTo>
                    <a:lnTo>
                      <a:pt x="980" y="170"/>
                    </a:lnTo>
                    <a:lnTo>
                      <a:pt x="980" y="211"/>
                    </a:lnTo>
                    <a:lnTo>
                      <a:pt x="940" y="211"/>
                    </a:lnTo>
                    <a:close/>
                    <a:moveTo>
                      <a:pt x="683" y="211"/>
                    </a:moveTo>
                    <a:lnTo>
                      <a:pt x="683" y="170"/>
                    </a:lnTo>
                    <a:lnTo>
                      <a:pt x="723" y="170"/>
                    </a:lnTo>
                    <a:lnTo>
                      <a:pt x="723" y="211"/>
                    </a:lnTo>
                    <a:lnTo>
                      <a:pt x="683" y="211"/>
                    </a:lnTo>
                    <a:close/>
                    <a:moveTo>
                      <a:pt x="598" y="211"/>
                    </a:moveTo>
                    <a:lnTo>
                      <a:pt x="598" y="170"/>
                    </a:lnTo>
                    <a:lnTo>
                      <a:pt x="638" y="170"/>
                    </a:lnTo>
                    <a:lnTo>
                      <a:pt x="638" y="211"/>
                    </a:lnTo>
                    <a:lnTo>
                      <a:pt x="598" y="211"/>
                    </a:lnTo>
                    <a:close/>
                    <a:moveTo>
                      <a:pt x="257" y="211"/>
                    </a:moveTo>
                    <a:lnTo>
                      <a:pt x="257" y="170"/>
                    </a:lnTo>
                    <a:lnTo>
                      <a:pt x="295" y="170"/>
                    </a:lnTo>
                    <a:lnTo>
                      <a:pt x="295" y="211"/>
                    </a:lnTo>
                    <a:lnTo>
                      <a:pt x="257" y="211"/>
                    </a:lnTo>
                    <a:close/>
                    <a:moveTo>
                      <a:pt x="1195" y="121"/>
                    </a:moveTo>
                    <a:lnTo>
                      <a:pt x="1195" y="83"/>
                    </a:lnTo>
                    <a:lnTo>
                      <a:pt x="1235" y="83"/>
                    </a:lnTo>
                    <a:lnTo>
                      <a:pt x="1235" y="121"/>
                    </a:lnTo>
                    <a:lnTo>
                      <a:pt x="1195" y="121"/>
                    </a:lnTo>
                    <a:close/>
                    <a:moveTo>
                      <a:pt x="683" y="121"/>
                    </a:moveTo>
                    <a:lnTo>
                      <a:pt x="683" y="83"/>
                    </a:lnTo>
                    <a:lnTo>
                      <a:pt x="723" y="83"/>
                    </a:lnTo>
                    <a:lnTo>
                      <a:pt x="723" y="121"/>
                    </a:lnTo>
                    <a:lnTo>
                      <a:pt x="683" y="121"/>
                    </a:lnTo>
                    <a:close/>
                    <a:moveTo>
                      <a:pt x="428" y="121"/>
                    </a:moveTo>
                    <a:lnTo>
                      <a:pt x="428" y="83"/>
                    </a:lnTo>
                    <a:lnTo>
                      <a:pt x="468" y="83"/>
                    </a:lnTo>
                    <a:lnTo>
                      <a:pt x="468" y="121"/>
                    </a:lnTo>
                    <a:lnTo>
                      <a:pt x="428" y="121"/>
                    </a:lnTo>
                    <a:close/>
                    <a:moveTo>
                      <a:pt x="1282" y="40"/>
                    </a:moveTo>
                    <a:lnTo>
                      <a:pt x="1282" y="0"/>
                    </a:lnTo>
                    <a:lnTo>
                      <a:pt x="1320" y="0"/>
                    </a:lnTo>
                    <a:lnTo>
                      <a:pt x="1320" y="40"/>
                    </a:lnTo>
                    <a:lnTo>
                      <a:pt x="1282" y="40"/>
                    </a:lnTo>
                    <a:close/>
                    <a:moveTo>
                      <a:pt x="1025" y="40"/>
                    </a:moveTo>
                    <a:lnTo>
                      <a:pt x="1025" y="0"/>
                    </a:lnTo>
                    <a:lnTo>
                      <a:pt x="1065" y="0"/>
                    </a:lnTo>
                    <a:lnTo>
                      <a:pt x="1065" y="40"/>
                    </a:lnTo>
                    <a:lnTo>
                      <a:pt x="1025" y="40"/>
                    </a:lnTo>
                    <a:close/>
                  </a:path>
                </a:pathLst>
              </a:custGeom>
              <a:solidFill>
                <a:srgbClr val="24456F">
                  <a:lumMod val="75000"/>
                </a:srgbClr>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grpSp>
          <p:nvGrpSpPr>
            <p:cNvPr id="272" name="Group 271">
              <a:extLst>
                <a:ext uri="{FF2B5EF4-FFF2-40B4-BE49-F238E27FC236}">
                  <a16:creationId xmlns:a16="http://schemas.microsoft.com/office/drawing/2014/main" id="{0757FF03-4272-40E4-B050-70681E8081C7}"/>
                </a:ext>
              </a:extLst>
            </p:cNvPr>
            <p:cNvGrpSpPr/>
            <p:nvPr/>
          </p:nvGrpSpPr>
          <p:grpSpPr>
            <a:xfrm>
              <a:off x="5411732" y="5152708"/>
              <a:ext cx="1389774" cy="545841"/>
              <a:chOff x="4969828" y="3704908"/>
              <a:chExt cx="2235200" cy="877887"/>
            </a:xfrm>
          </p:grpSpPr>
          <p:sp>
            <p:nvSpPr>
              <p:cNvPr id="276" name="Freeform 181">
                <a:extLst>
                  <a:ext uri="{FF2B5EF4-FFF2-40B4-BE49-F238E27FC236}">
                    <a16:creationId xmlns:a16="http://schemas.microsoft.com/office/drawing/2014/main" id="{2CCBD85A-645A-4789-BF6A-0DADF6D505A7}"/>
                  </a:ext>
                </a:extLst>
              </p:cNvPr>
              <p:cNvSpPr>
                <a:spLocks noEditPoints="1"/>
              </p:cNvSpPr>
              <p:nvPr/>
            </p:nvSpPr>
            <p:spPr bwMode="auto">
              <a:xfrm>
                <a:off x="4969828" y="3704908"/>
                <a:ext cx="2235200" cy="877887"/>
              </a:xfrm>
              <a:custGeom>
                <a:avLst/>
                <a:gdLst>
                  <a:gd name="T0" fmla="*/ 551 w 596"/>
                  <a:gd name="T1" fmla="*/ 234 h 234"/>
                  <a:gd name="T2" fmla="*/ 479 w 596"/>
                  <a:gd name="T3" fmla="*/ 234 h 234"/>
                  <a:gd name="T4" fmla="*/ 407 w 596"/>
                  <a:gd name="T5" fmla="*/ 234 h 234"/>
                  <a:gd name="T6" fmla="*/ 334 w 596"/>
                  <a:gd name="T7" fmla="*/ 234 h 234"/>
                  <a:gd name="T8" fmla="*/ 262 w 596"/>
                  <a:gd name="T9" fmla="*/ 234 h 234"/>
                  <a:gd name="T10" fmla="*/ 189 w 596"/>
                  <a:gd name="T11" fmla="*/ 234 h 234"/>
                  <a:gd name="T12" fmla="*/ 117 w 596"/>
                  <a:gd name="T13" fmla="*/ 234 h 234"/>
                  <a:gd name="T14" fmla="*/ 45 w 596"/>
                  <a:gd name="T15" fmla="*/ 234 h 234"/>
                  <a:gd name="T16" fmla="*/ 587 w 596"/>
                  <a:gd name="T17" fmla="*/ 196 h 234"/>
                  <a:gd name="T18" fmla="*/ 515 w 596"/>
                  <a:gd name="T19" fmla="*/ 196 h 234"/>
                  <a:gd name="T20" fmla="*/ 443 w 596"/>
                  <a:gd name="T21" fmla="*/ 196 h 234"/>
                  <a:gd name="T22" fmla="*/ 370 w 596"/>
                  <a:gd name="T23" fmla="*/ 196 h 234"/>
                  <a:gd name="T24" fmla="*/ 298 w 596"/>
                  <a:gd name="T25" fmla="*/ 196 h 234"/>
                  <a:gd name="T26" fmla="*/ 226 w 596"/>
                  <a:gd name="T27" fmla="*/ 196 h 234"/>
                  <a:gd name="T28" fmla="*/ 153 w 596"/>
                  <a:gd name="T29" fmla="*/ 196 h 234"/>
                  <a:gd name="T30" fmla="*/ 81 w 596"/>
                  <a:gd name="T31" fmla="*/ 196 h 234"/>
                  <a:gd name="T32" fmla="*/ 9 w 596"/>
                  <a:gd name="T33" fmla="*/ 196 h 234"/>
                  <a:gd name="T34" fmla="*/ 551 w 596"/>
                  <a:gd name="T35" fmla="*/ 161 h 234"/>
                  <a:gd name="T36" fmla="*/ 479 w 596"/>
                  <a:gd name="T37" fmla="*/ 161 h 234"/>
                  <a:gd name="T38" fmla="*/ 407 w 596"/>
                  <a:gd name="T39" fmla="*/ 161 h 234"/>
                  <a:gd name="T40" fmla="*/ 334 w 596"/>
                  <a:gd name="T41" fmla="*/ 161 h 234"/>
                  <a:gd name="T42" fmla="*/ 262 w 596"/>
                  <a:gd name="T43" fmla="*/ 161 h 234"/>
                  <a:gd name="T44" fmla="*/ 189 w 596"/>
                  <a:gd name="T45" fmla="*/ 161 h 234"/>
                  <a:gd name="T46" fmla="*/ 117 w 596"/>
                  <a:gd name="T47" fmla="*/ 161 h 234"/>
                  <a:gd name="T48" fmla="*/ 45 w 596"/>
                  <a:gd name="T49" fmla="*/ 161 h 234"/>
                  <a:gd name="T50" fmla="*/ 587 w 596"/>
                  <a:gd name="T51" fmla="*/ 124 h 234"/>
                  <a:gd name="T52" fmla="*/ 515 w 596"/>
                  <a:gd name="T53" fmla="*/ 124 h 234"/>
                  <a:gd name="T54" fmla="*/ 443 w 596"/>
                  <a:gd name="T55" fmla="*/ 124 h 234"/>
                  <a:gd name="T56" fmla="*/ 370 w 596"/>
                  <a:gd name="T57" fmla="*/ 124 h 234"/>
                  <a:gd name="T58" fmla="*/ 298 w 596"/>
                  <a:gd name="T59" fmla="*/ 124 h 234"/>
                  <a:gd name="T60" fmla="*/ 226 w 596"/>
                  <a:gd name="T61" fmla="*/ 124 h 234"/>
                  <a:gd name="T62" fmla="*/ 153 w 596"/>
                  <a:gd name="T63" fmla="*/ 124 h 234"/>
                  <a:gd name="T64" fmla="*/ 81 w 596"/>
                  <a:gd name="T65" fmla="*/ 124 h 234"/>
                  <a:gd name="T66" fmla="*/ 9 w 596"/>
                  <a:gd name="T67" fmla="*/ 124 h 234"/>
                  <a:gd name="T68" fmla="*/ 551 w 596"/>
                  <a:gd name="T69" fmla="*/ 89 h 234"/>
                  <a:gd name="T70" fmla="*/ 479 w 596"/>
                  <a:gd name="T71" fmla="*/ 89 h 234"/>
                  <a:gd name="T72" fmla="*/ 407 w 596"/>
                  <a:gd name="T73" fmla="*/ 89 h 234"/>
                  <a:gd name="T74" fmla="*/ 334 w 596"/>
                  <a:gd name="T75" fmla="*/ 89 h 234"/>
                  <a:gd name="T76" fmla="*/ 262 w 596"/>
                  <a:gd name="T77" fmla="*/ 89 h 234"/>
                  <a:gd name="T78" fmla="*/ 189 w 596"/>
                  <a:gd name="T79" fmla="*/ 89 h 234"/>
                  <a:gd name="T80" fmla="*/ 117 w 596"/>
                  <a:gd name="T81" fmla="*/ 89 h 234"/>
                  <a:gd name="T82" fmla="*/ 45 w 596"/>
                  <a:gd name="T83" fmla="*/ 89 h 234"/>
                  <a:gd name="T84" fmla="*/ 587 w 596"/>
                  <a:gd name="T85" fmla="*/ 51 h 234"/>
                  <a:gd name="T86" fmla="*/ 515 w 596"/>
                  <a:gd name="T87" fmla="*/ 51 h 234"/>
                  <a:gd name="T88" fmla="*/ 443 w 596"/>
                  <a:gd name="T89" fmla="*/ 51 h 234"/>
                  <a:gd name="T90" fmla="*/ 370 w 596"/>
                  <a:gd name="T91" fmla="*/ 51 h 234"/>
                  <a:gd name="T92" fmla="*/ 298 w 596"/>
                  <a:gd name="T93" fmla="*/ 51 h 234"/>
                  <a:gd name="T94" fmla="*/ 226 w 596"/>
                  <a:gd name="T95" fmla="*/ 51 h 234"/>
                  <a:gd name="T96" fmla="*/ 153 w 596"/>
                  <a:gd name="T97" fmla="*/ 51 h 234"/>
                  <a:gd name="T98" fmla="*/ 81 w 596"/>
                  <a:gd name="T99" fmla="*/ 51 h 234"/>
                  <a:gd name="T100" fmla="*/ 9 w 596"/>
                  <a:gd name="T101" fmla="*/ 51 h 234"/>
                  <a:gd name="T102" fmla="*/ 551 w 596"/>
                  <a:gd name="T103" fmla="*/ 17 h 234"/>
                  <a:gd name="T104" fmla="*/ 479 w 596"/>
                  <a:gd name="T105" fmla="*/ 17 h 234"/>
                  <a:gd name="T106" fmla="*/ 407 w 596"/>
                  <a:gd name="T107" fmla="*/ 17 h 234"/>
                  <a:gd name="T108" fmla="*/ 334 w 596"/>
                  <a:gd name="T109" fmla="*/ 17 h 234"/>
                  <a:gd name="T110" fmla="*/ 262 w 596"/>
                  <a:gd name="T111" fmla="*/ 17 h 234"/>
                  <a:gd name="T112" fmla="*/ 189 w 596"/>
                  <a:gd name="T113" fmla="*/ 17 h 234"/>
                  <a:gd name="T114" fmla="*/ 117 w 596"/>
                  <a:gd name="T115" fmla="*/ 17 h 234"/>
                  <a:gd name="T116" fmla="*/ 45 w 596"/>
                  <a:gd name="T117"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6" h="234">
                    <a:moveTo>
                      <a:pt x="587" y="234"/>
                    </a:moveTo>
                    <a:cubicBezTo>
                      <a:pt x="583" y="234"/>
                      <a:pt x="579" y="230"/>
                      <a:pt x="579" y="225"/>
                    </a:cubicBezTo>
                    <a:cubicBezTo>
                      <a:pt x="579" y="221"/>
                      <a:pt x="583" y="217"/>
                      <a:pt x="587" y="217"/>
                    </a:cubicBezTo>
                    <a:cubicBezTo>
                      <a:pt x="592" y="217"/>
                      <a:pt x="596" y="221"/>
                      <a:pt x="596" y="225"/>
                    </a:cubicBezTo>
                    <a:cubicBezTo>
                      <a:pt x="596" y="230"/>
                      <a:pt x="592" y="234"/>
                      <a:pt x="587" y="234"/>
                    </a:cubicBezTo>
                    <a:close/>
                    <a:moveTo>
                      <a:pt x="551" y="234"/>
                    </a:moveTo>
                    <a:cubicBezTo>
                      <a:pt x="547" y="234"/>
                      <a:pt x="543" y="230"/>
                      <a:pt x="543" y="225"/>
                    </a:cubicBezTo>
                    <a:cubicBezTo>
                      <a:pt x="543" y="221"/>
                      <a:pt x="547" y="217"/>
                      <a:pt x="551" y="217"/>
                    </a:cubicBezTo>
                    <a:cubicBezTo>
                      <a:pt x="556" y="217"/>
                      <a:pt x="560" y="221"/>
                      <a:pt x="560" y="225"/>
                    </a:cubicBezTo>
                    <a:cubicBezTo>
                      <a:pt x="560" y="230"/>
                      <a:pt x="556" y="234"/>
                      <a:pt x="551" y="234"/>
                    </a:cubicBezTo>
                    <a:close/>
                    <a:moveTo>
                      <a:pt x="515" y="234"/>
                    </a:moveTo>
                    <a:cubicBezTo>
                      <a:pt x="510" y="234"/>
                      <a:pt x="507" y="230"/>
                      <a:pt x="507" y="225"/>
                    </a:cubicBezTo>
                    <a:cubicBezTo>
                      <a:pt x="507" y="221"/>
                      <a:pt x="510" y="217"/>
                      <a:pt x="515" y="217"/>
                    </a:cubicBezTo>
                    <a:cubicBezTo>
                      <a:pt x="520" y="217"/>
                      <a:pt x="523" y="221"/>
                      <a:pt x="523" y="225"/>
                    </a:cubicBezTo>
                    <a:cubicBezTo>
                      <a:pt x="523" y="230"/>
                      <a:pt x="520" y="234"/>
                      <a:pt x="515" y="234"/>
                    </a:cubicBezTo>
                    <a:close/>
                    <a:moveTo>
                      <a:pt x="479" y="234"/>
                    </a:moveTo>
                    <a:cubicBezTo>
                      <a:pt x="474" y="234"/>
                      <a:pt x="471" y="230"/>
                      <a:pt x="471" y="225"/>
                    </a:cubicBezTo>
                    <a:cubicBezTo>
                      <a:pt x="471" y="221"/>
                      <a:pt x="474" y="217"/>
                      <a:pt x="479" y="217"/>
                    </a:cubicBezTo>
                    <a:cubicBezTo>
                      <a:pt x="483" y="217"/>
                      <a:pt x="487" y="221"/>
                      <a:pt x="487" y="225"/>
                    </a:cubicBezTo>
                    <a:cubicBezTo>
                      <a:pt x="487" y="230"/>
                      <a:pt x="483" y="234"/>
                      <a:pt x="479" y="234"/>
                    </a:cubicBezTo>
                    <a:close/>
                    <a:moveTo>
                      <a:pt x="443" y="234"/>
                    </a:moveTo>
                    <a:cubicBezTo>
                      <a:pt x="438" y="234"/>
                      <a:pt x="434" y="230"/>
                      <a:pt x="434" y="225"/>
                    </a:cubicBezTo>
                    <a:cubicBezTo>
                      <a:pt x="434" y="221"/>
                      <a:pt x="438" y="217"/>
                      <a:pt x="443" y="217"/>
                    </a:cubicBezTo>
                    <a:cubicBezTo>
                      <a:pt x="447" y="217"/>
                      <a:pt x="451" y="221"/>
                      <a:pt x="451" y="225"/>
                    </a:cubicBezTo>
                    <a:cubicBezTo>
                      <a:pt x="451" y="230"/>
                      <a:pt x="447" y="234"/>
                      <a:pt x="443" y="234"/>
                    </a:cubicBezTo>
                    <a:close/>
                    <a:moveTo>
                      <a:pt x="407" y="234"/>
                    </a:moveTo>
                    <a:cubicBezTo>
                      <a:pt x="402" y="234"/>
                      <a:pt x="398" y="230"/>
                      <a:pt x="398" y="225"/>
                    </a:cubicBezTo>
                    <a:cubicBezTo>
                      <a:pt x="398" y="221"/>
                      <a:pt x="402" y="217"/>
                      <a:pt x="407" y="217"/>
                    </a:cubicBezTo>
                    <a:cubicBezTo>
                      <a:pt x="411" y="217"/>
                      <a:pt x="415" y="221"/>
                      <a:pt x="415" y="225"/>
                    </a:cubicBezTo>
                    <a:cubicBezTo>
                      <a:pt x="415" y="230"/>
                      <a:pt x="411" y="234"/>
                      <a:pt x="407" y="234"/>
                    </a:cubicBezTo>
                    <a:close/>
                    <a:moveTo>
                      <a:pt x="370" y="234"/>
                    </a:moveTo>
                    <a:cubicBezTo>
                      <a:pt x="366" y="234"/>
                      <a:pt x="362" y="230"/>
                      <a:pt x="362" y="225"/>
                    </a:cubicBezTo>
                    <a:cubicBezTo>
                      <a:pt x="362" y="221"/>
                      <a:pt x="366" y="217"/>
                      <a:pt x="370" y="217"/>
                    </a:cubicBezTo>
                    <a:cubicBezTo>
                      <a:pt x="375" y="217"/>
                      <a:pt x="379" y="221"/>
                      <a:pt x="379" y="225"/>
                    </a:cubicBezTo>
                    <a:cubicBezTo>
                      <a:pt x="379" y="230"/>
                      <a:pt x="375" y="234"/>
                      <a:pt x="370" y="234"/>
                    </a:cubicBezTo>
                    <a:close/>
                    <a:moveTo>
                      <a:pt x="334" y="234"/>
                    </a:moveTo>
                    <a:cubicBezTo>
                      <a:pt x="330" y="234"/>
                      <a:pt x="326" y="230"/>
                      <a:pt x="326" y="225"/>
                    </a:cubicBezTo>
                    <a:cubicBezTo>
                      <a:pt x="326" y="221"/>
                      <a:pt x="330" y="217"/>
                      <a:pt x="334" y="217"/>
                    </a:cubicBezTo>
                    <a:cubicBezTo>
                      <a:pt x="339" y="217"/>
                      <a:pt x="342" y="221"/>
                      <a:pt x="342" y="225"/>
                    </a:cubicBezTo>
                    <a:cubicBezTo>
                      <a:pt x="342" y="230"/>
                      <a:pt x="339" y="234"/>
                      <a:pt x="334" y="234"/>
                    </a:cubicBezTo>
                    <a:close/>
                    <a:moveTo>
                      <a:pt x="298" y="234"/>
                    </a:moveTo>
                    <a:cubicBezTo>
                      <a:pt x="293" y="234"/>
                      <a:pt x="290" y="230"/>
                      <a:pt x="290" y="225"/>
                    </a:cubicBezTo>
                    <a:cubicBezTo>
                      <a:pt x="290" y="221"/>
                      <a:pt x="293" y="217"/>
                      <a:pt x="298" y="217"/>
                    </a:cubicBezTo>
                    <a:cubicBezTo>
                      <a:pt x="303" y="217"/>
                      <a:pt x="306" y="221"/>
                      <a:pt x="306" y="225"/>
                    </a:cubicBezTo>
                    <a:cubicBezTo>
                      <a:pt x="306" y="230"/>
                      <a:pt x="303" y="234"/>
                      <a:pt x="298" y="234"/>
                    </a:cubicBezTo>
                    <a:close/>
                    <a:moveTo>
                      <a:pt x="262" y="234"/>
                    </a:moveTo>
                    <a:cubicBezTo>
                      <a:pt x="257" y="234"/>
                      <a:pt x="254" y="230"/>
                      <a:pt x="254" y="225"/>
                    </a:cubicBezTo>
                    <a:cubicBezTo>
                      <a:pt x="254" y="221"/>
                      <a:pt x="257" y="217"/>
                      <a:pt x="262" y="217"/>
                    </a:cubicBezTo>
                    <a:cubicBezTo>
                      <a:pt x="266" y="217"/>
                      <a:pt x="270" y="221"/>
                      <a:pt x="270" y="225"/>
                    </a:cubicBezTo>
                    <a:cubicBezTo>
                      <a:pt x="270" y="230"/>
                      <a:pt x="266" y="234"/>
                      <a:pt x="262" y="234"/>
                    </a:cubicBezTo>
                    <a:close/>
                    <a:moveTo>
                      <a:pt x="226" y="234"/>
                    </a:moveTo>
                    <a:cubicBezTo>
                      <a:pt x="221" y="234"/>
                      <a:pt x="217" y="230"/>
                      <a:pt x="217" y="225"/>
                    </a:cubicBezTo>
                    <a:cubicBezTo>
                      <a:pt x="217" y="221"/>
                      <a:pt x="221" y="217"/>
                      <a:pt x="226" y="217"/>
                    </a:cubicBezTo>
                    <a:cubicBezTo>
                      <a:pt x="230" y="217"/>
                      <a:pt x="234" y="221"/>
                      <a:pt x="234" y="225"/>
                    </a:cubicBezTo>
                    <a:cubicBezTo>
                      <a:pt x="234" y="230"/>
                      <a:pt x="230" y="234"/>
                      <a:pt x="226" y="234"/>
                    </a:cubicBezTo>
                    <a:close/>
                    <a:moveTo>
                      <a:pt x="189" y="234"/>
                    </a:moveTo>
                    <a:cubicBezTo>
                      <a:pt x="185" y="234"/>
                      <a:pt x="181" y="230"/>
                      <a:pt x="181" y="225"/>
                    </a:cubicBezTo>
                    <a:cubicBezTo>
                      <a:pt x="181" y="221"/>
                      <a:pt x="185" y="217"/>
                      <a:pt x="189" y="217"/>
                    </a:cubicBezTo>
                    <a:cubicBezTo>
                      <a:pt x="194" y="217"/>
                      <a:pt x="198" y="221"/>
                      <a:pt x="198" y="225"/>
                    </a:cubicBezTo>
                    <a:cubicBezTo>
                      <a:pt x="198" y="230"/>
                      <a:pt x="194" y="234"/>
                      <a:pt x="189" y="234"/>
                    </a:cubicBezTo>
                    <a:close/>
                    <a:moveTo>
                      <a:pt x="153" y="234"/>
                    </a:moveTo>
                    <a:cubicBezTo>
                      <a:pt x="149" y="234"/>
                      <a:pt x="145" y="230"/>
                      <a:pt x="145" y="225"/>
                    </a:cubicBezTo>
                    <a:cubicBezTo>
                      <a:pt x="145" y="221"/>
                      <a:pt x="149" y="217"/>
                      <a:pt x="153" y="217"/>
                    </a:cubicBezTo>
                    <a:cubicBezTo>
                      <a:pt x="158" y="217"/>
                      <a:pt x="162" y="221"/>
                      <a:pt x="162" y="225"/>
                    </a:cubicBezTo>
                    <a:cubicBezTo>
                      <a:pt x="162" y="230"/>
                      <a:pt x="158" y="234"/>
                      <a:pt x="153" y="234"/>
                    </a:cubicBezTo>
                    <a:close/>
                    <a:moveTo>
                      <a:pt x="117" y="234"/>
                    </a:moveTo>
                    <a:cubicBezTo>
                      <a:pt x="113" y="234"/>
                      <a:pt x="109" y="230"/>
                      <a:pt x="109" y="225"/>
                    </a:cubicBezTo>
                    <a:cubicBezTo>
                      <a:pt x="109" y="221"/>
                      <a:pt x="113" y="217"/>
                      <a:pt x="117" y="217"/>
                    </a:cubicBezTo>
                    <a:cubicBezTo>
                      <a:pt x="122" y="217"/>
                      <a:pt x="125" y="221"/>
                      <a:pt x="125" y="225"/>
                    </a:cubicBezTo>
                    <a:cubicBezTo>
                      <a:pt x="125" y="230"/>
                      <a:pt x="122" y="234"/>
                      <a:pt x="117" y="234"/>
                    </a:cubicBezTo>
                    <a:close/>
                    <a:moveTo>
                      <a:pt x="81" y="234"/>
                    </a:moveTo>
                    <a:cubicBezTo>
                      <a:pt x="76" y="234"/>
                      <a:pt x="73" y="230"/>
                      <a:pt x="73" y="225"/>
                    </a:cubicBezTo>
                    <a:cubicBezTo>
                      <a:pt x="73" y="221"/>
                      <a:pt x="76" y="217"/>
                      <a:pt x="81" y="217"/>
                    </a:cubicBezTo>
                    <a:cubicBezTo>
                      <a:pt x="86" y="217"/>
                      <a:pt x="89" y="221"/>
                      <a:pt x="89" y="225"/>
                    </a:cubicBezTo>
                    <a:cubicBezTo>
                      <a:pt x="89" y="230"/>
                      <a:pt x="86" y="234"/>
                      <a:pt x="81" y="234"/>
                    </a:cubicBezTo>
                    <a:close/>
                    <a:moveTo>
                      <a:pt x="45" y="234"/>
                    </a:moveTo>
                    <a:cubicBezTo>
                      <a:pt x="40" y="234"/>
                      <a:pt x="36" y="230"/>
                      <a:pt x="36" y="225"/>
                    </a:cubicBezTo>
                    <a:cubicBezTo>
                      <a:pt x="36" y="221"/>
                      <a:pt x="40" y="217"/>
                      <a:pt x="45" y="217"/>
                    </a:cubicBezTo>
                    <a:cubicBezTo>
                      <a:pt x="49" y="217"/>
                      <a:pt x="53" y="221"/>
                      <a:pt x="53" y="225"/>
                    </a:cubicBezTo>
                    <a:cubicBezTo>
                      <a:pt x="53" y="230"/>
                      <a:pt x="49" y="234"/>
                      <a:pt x="45" y="234"/>
                    </a:cubicBezTo>
                    <a:close/>
                    <a:moveTo>
                      <a:pt x="9" y="234"/>
                    </a:moveTo>
                    <a:cubicBezTo>
                      <a:pt x="4" y="234"/>
                      <a:pt x="0" y="230"/>
                      <a:pt x="0" y="225"/>
                    </a:cubicBezTo>
                    <a:cubicBezTo>
                      <a:pt x="0" y="221"/>
                      <a:pt x="4" y="217"/>
                      <a:pt x="9" y="217"/>
                    </a:cubicBezTo>
                    <a:cubicBezTo>
                      <a:pt x="13" y="217"/>
                      <a:pt x="17" y="221"/>
                      <a:pt x="17" y="225"/>
                    </a:cubicBezTo>
                    <a:cubicBezTo>
                      <a:pt x="17" y="230"/>
                      <a:pt x="13" y="234"/>
                      <a:pt x="9" y="234"/>
                    </a:cubicBezTo>
                    <a:close/>
                    <a:moveTo>
                      <a:pt x="587" y="196"/>
                    </a:moveTo>
                    <a:cubicBezTo>
                      <a:pt x="583" y="196"/>
                      <a:pt x="579" y="192"/>
                      <a:pt x="579" y="188"/>
                    </a:cubicBezTo>
                    <a:cubicBezTo>
                      <a:pt x="579" y="183"/>
                      <a:pt x="583" y="180"/>
                      <a:pt x="587" y="180"/>
                    </a:cubicBezTo>
                    <a:cubicBezTo>
                      <a:pt x="592" y="180"/>
                      <a:pt x="596" y="183"/>
                      <a:pt x="596" y="188"/>
                    </a:cubicBezTo>
                    <a:cubicBezTo>
                      <a:pt x="596" y="192"/>
                      <a:pt x="592" y="196"/>
                      <a:pt x="587" y="196"/>
                    </a:cubicBezTo>
                    <a:close/>
                    <a:moveTo>
                      <a:pt x="551" y="196"/>
                    </a:moveTo>
                    <a:cubicBezTo>
                      <a:pt x="547" y="196"/>
                      <a:pt x="543" y="192"/>
                      <a:pt x="543" y="188"/>
                    </a:cubicBezTo>
                    <a:cubicBezTo>
                      <a:pt x="543" y="183"/>
                      <a:pt x="547" y="180"/>
                      <a:pt x="551" y="180"/>
                    </a:cubicBezTo>
                    <a:cubicBezTo>
                      <a:pt x="556" y="180"/>
                      <a:pt x="560" y="183"/>
                      <a:pt x="560" y="188"/>
                    </a:cubicBezTo>
                    <a:cubicBezTo>
                      <a:pt x="560" y="192"/>
                      <a:pt x="556" y="196"/>
                      <a:pt x="551" y="196"/>
                    </a:cubicBezTo>
                    <a:close/>
                    <a:moveTo>
                      <a:pt x="515" y="196"/>
                    </a:moveTo>
                    <a:cubicBezTo>
                      <a:pt x="510" y="196"/>
                      <a:pt x="507" y="192"/>
                      <a:pt x="507" y="188"/>
                    </a:cubicBezTo>
                    <a:cubicBezTo>
                      <a:pt x="507" y="183"/>
                      <a:pt x="510" y="180"/>
                      <a:pt x="515" y="180"/>
                    </a:cubicBezTo>
                    <a:cubicBezTo>
                      <a:pt x="520" y="180"/>
                      <a:pt x="523" y="183"/>
                      <a:pt x="523" y="188"/>
                    </a:cubicBezTo>
                    <a:cubicBezTo>
                      <a:pt x="523" y="192"/>
                      <a:pt x="520" y="196"/>
                      <a:pt x="515" y="196"/>
                    </a:cubicBezTo>
                    <a:close/>
                    <a:moveTo>
                      <a:pt x="479" y="196"/>
                    </a:moveTo>
                    <a:cubicBezTo>
                      <a:pt x="474" y="196"/>
                      <a:pt x="471" y="192"/>
                      <a:pt x="471" y="188"/>
                    </a:cubicBezTo>
                    <a:cubicBezTo>
                      <a:pt x="471" y="183"/>
                      <a:pt x="474" y="180"/>
                      <a:pt x="479" y="180"/>
                    </a:cubicBezTo>
                    <a:cubicBezTo>
                      <a:pt x="483" y="180"/>
                      <a:pt x="487" y="183"/>
                      <a:pt x="487" y="188"/>
                    </a:cubicBezTo>
                    <a:cubicBezTo>
                      <a:pt x="487" y="192"/>
                      <a:pt x="483" y="196"/>
                      <a:pt x="479" y="196"/>
                    </a:cubicBezTo>
                    <a:close/>
                    <a:moveTo>
                      <a:pt x="443" y="196"/>
                    </a:moveTo>
                    <a:cubicBezTo>
                      <a:pt x="438" y="196"/>
                      <a:pt x="434" y="192"/>
                      <a:pt x="434" y="188"/>
                    </a:cubicBezTo>
                    <a:cubicBezTo>
                      <a:pt x="434" y="183"/>
                      <a:pt x="438" y="180"/>
                      <a:pt x="443" y="180"/>
                    </a:cubicBezTo>
                    <a:cubicBezTo>
                      <a:pt x="447" y="180"/>
                      <a:pt x="451" y="183"/>
                      <a:pt x="451" y="188"/>
                    </a:cubicBezTo>
                    <a:cubicBezTo>
                      <a:pt x="451" y="192"/>
                      <a:pt x="447" y="196"/>
                      <a:pt x="443" y="196"/>
                    </a:cubicBezTo>
                    <a:close/>
                    <a:moveTo>
                      <a:pt x="407" y="196"/>
                    </a:moveTo>
                    <a:cubicBezTo>
                      <a:pt x="402" y="196"/>
                      <a:pt x="398" y="192"/>
                      <a:pt x="398" y="188"/>
                    </a:cubicBezTo>
                    <a:cubicBezTo>
                      <a:pt x="398" y="183"/>
                      <a:pt x="402" y="180"/>
                      <a:pt x="407" y="180"/>
                    </a:cubicBezTo>
                    <a:cubicBezTo>
                      <a:pt x="411" y="180"/>
                      <a:pt x="415" y="183"/>
                      <a:pt x="415" y="188"/>
                    </a:cubicBezTo>
                    <a:cubicBezTo>
                      <a:pt x="415" y="192"/>
                      <a:pt x="411" y="196"/>
                      <a:pt x="407" y="196"/>
                    </a:cubicBezTo>
                    <a:close/>
                    <a:moveTo>
                      <a:pt x="370" y="196"/>
                    </a:moveTo>
                    <a:cubicBezTo>
                      <a:pt x="366" y="196"/>
                      <a:pt x="362" y="192"/>
                      <a:pt x="362" y="188"/>
                    </a:cubicBezTo>
                    <a:cubicBezTo>
                      <a:pt x="362" y="183"/>
                      <a:pt x="366" y="180"/>
                      <a:pt x="370" y="180"/>
                    </a:cubicBezTo>
                    <a:cubicBezTo>
                      <a:pt x="375" y="180"/>
                      <a:pt x="379" y="183"/>
                      <a:pt x="379" y="188"/>
                    </a:cubicBezTo>
                    <a:cubicBezTo>
                      <a:pt x="379" y="192"/>
                      <a:pt x="375" y="196"/>
                      <a:pt x="370" y="196"/>
                    </a:cubicBezTo>
                    <a:close/>
                    <a:moveTo>
                      <a:pt x="334" y="196"/>
                    </a:moveTo>
                    <a:cubicBezTo>
                      <a:pt x="330" y="196"/>
                      <a:pt x="326" y="192"/>
                      <a:pt x="326" y="188"/>
                    </a:cubicBezTo>
                    <a:cubicBezTo>
                      <a:pt x="326" y="183"/>
                      <a:pt x="330" y="180"/>
                      <a:pt x="334" y="180"/>
                    </a:cubicBezTo>
                    <a:cubicBezTo>
                      <a:pt x="339" y="180"/>
                      <a:pt x="342" y="183"/>
                      <a:pt x="342" y="188"/>
                    </a:cubicBezTo>
                    <a:cubicBezTo>
                      <a:pt x="342" y="192"/>
                      <a:pt x="339" y="196"/>
                      <a:pt x="334" y="196"/>
                    </a:cubicBezTo>
                    <a:close/>
                    <a:moveTo>
                      <a:pt x="298" y="196"/>
                    </a:moveTo>
                    <a:cubicBezTo>
                      <a:pt x="293" y="196"/>
                      <a:pt x="290" y="192"/>
                      <a:pt x="290" y="188"/>
                    </a:cubicBezTo>
                    <a:cubicBezTo>
                      <a:pt x="290" y="183"/>
                      <a:pt x="293" y="180"/>
                      <a:pt x="298" y="180"/>
                    </a:cubicBezTo>
                    <a:cubicBezTo>
                      <a:pt x="303" y="180"/>
                      <a:pt x="306" y="183"/>
                      <a:pt x="306" y="188"/>
                    </a:cubicBezTo>
                    <a:cubicBezTo>
                      <a:pt x="306" y="192"/>
                      <a:pt x="303" y="196"/>
                      <a:pt x="298" y="196"/>
                    </a:cubicBezTo>
                    <a:close/>
                    <a:moveTo>
                      <a:pt x="262" y="196"/>
                    </a:moveTo>
                    <a:cubicBezTo>
                      <a:pt x="257" y="196"/>
                      <a:pt x="254" y="192"/>
                      <a:pt x="254" y="188"/>
                    </a:cubicBezTo>
                    <a:cubicBezTo>
                      <a:pt x="254" y="183"/>
                      <a:pt x="257" y="180"/>
                      <a:pt x="262" y="180"/>
                    </a:cubicBezTo>
                    <a:cubicBezTo>
                      <a:pt x="266" y="180"/>
                      <a:pt x="270" y="183"/>
                      <a:pt x="270" y="188"/>
                    </a:cubicBezTo>
                    <a:cubicBezTo>
                      <a:pt x="270" y="192"/>
                      <a:pt x="266" y="196"/>
                      <a:pt x="262" y="196"/>
                    </a:cubicBezTo>
                    <a:close/>
                    <a:moveTo>
                      <a:pt x="226" y="196"/>
                    </a:moveTo>
                    <a:cubicBezTo>
                      <a:pt x="221" y="196"/>
                      <a:pt x="217" y="192"/>
                      <a:pt x="217" y="188"/>
                    </a:cubicBezTo>
                    <a:cubicBezTo>
                      <a:pt x="217" y="183"/>
                      <a:pt x="221" y="180"/>
                      <a:pt x="226" y="180"/>
                    </a:cubicBezTo>
                    <a:cubicBezTo>
                      <a:pt x="230" y="180"/>
                      <a:pt x="234" y="183"/>
                      <a:pt x="234" y="188"/>
                    </a:cubicBezTo>
                    <a:cubicBezTo>
                      <a:pt x="234" y="192"/>
                      <a:pt x="230" y="196"/>
                      <a:pt x="226" y="196"/>
                    </a:cubicBezTo>
                    <a:close/>
                    <a:moveTo>
                      <a:pt x="189" y="196"/>
                    </a:moveTo>
                    <a:cubicBezTo>
                      <a:pt x="185" y="196"/>
                      <a:pt x="181" y="192"/>
                      <a:pt x="181" y="188"/>
                    </a:cubicBezTo>
                    <a:cubicBezTo>
                      <a:pt x="181" y="183"/>
                      <a:pt x="185" y="180"/>
                      <a:pt x="189" y="180"/>
                    </a:cubicBezTo>
                    <a:cubicBezTo>
                      <a:pt x="194" y="180"/>
                      <a:pt x="198" y="183"/>
                      <a:pt x="198" y="188"/>
                    </a:cubicBezTo>
                    <a:cubicBezTo>
                      <a:pt x="198" y="192"/>
                      <a:pt x="194" y="196"/>
                      <a:pt x="189" y="196"/>
                    </a:cubicBezTo>
                    <a:close/>
                    <a:moveTo>
                      <a:pt x="153" y="196"/>
                    </a:moveTo>
                    <a:cubicBezTo>
                      <a:pt x="149" y="196"/>
                      <a:pt x="145" y="192"/>
                      <a:pt x="145" y="188"/>
                    </a:cubicBezTo>
                    <a:cubicBezTo>
                      <a:pt x="145" y="183"/>
                      <a:pt x="149" y="180"/>
                      <a:pt x="153" y="180"/>
                    </a:cubicBezTo>
                    <a:cubicBezTo>
                      <a:pt x="158" y="180"/>
                      <a:pt x="162" y="183"/>
                      <a:pt x="162" y="188"/>
                    </a:cubicBezTo>
                    <a:cubicBezTo>
                      <a:pt x="162" y="192"/>
                      <a:pt x="158" y="196"/>
                      <a:pt x="153" y="196"/>
                    </a:cubicBezTo>
                    <a:close/>
                    <a:moveTo>
                      <a:pt x="117" y="196"/>
                    </a:moveTo>
                    <a:cubicBezTo>
                      <a:pt x="113" y="196"/>
                      <a:pt x="109" y="192"/>
                      <a:pt x="109" y="188"/>
                    </a:cubicBezTo>
                    <a:cubicBezTo>
                      <a:pt x="109" y="183"/>
                      <a:pt x="113" y="180"/>
                      <a:pt x="117" y="180"/>
                    </a:cubicBezTo>
                    <a:cubicBezTo>
                      <a:pt x="122" y="180"/>
                      <a:pt x="125" y="183"/>
                      <a:pt x="125" y="188"/>
                    </a:cubicBezTo>
                    <a:cubicBezTo>
                      <a:pt x="125" y="192"/>
                      <a:pt x="122" y="196"/>
                      <a:pt x="117" y="196"/>
                    </a:cubicBezTo>
                    <a:close/>
                    <a:moveTo>
                      <a:pt x="81" y="196"/>
                    </a:moveTo>
                    <a:cubicBezTo>
                      <a:pt x="76" y="196"/>
                      <a:pt x="73" y="192"/>
                      <a:pt x="73" y="188"/>
                    </a:cubicBezTo>
                    <a:cubicBezTo>
                      <a:pt x="73" y="183"/>
                      <a:pt x="76" y="180"/>
                      <a:pt x="81" y="180"/>
                    </a:cubicBezTo>
                    <a:cubicBezTo>
                      <a:pt x="86" y="180"/>
                      <a:pt x="89" y="183"/>
                      <a:pt x="89" y="188"/>
                    </a:cubicBezTo>
                    <a:cubicBezTo>
                      <a:pt x="89" y="192"/>
                      <a:pt x="86" y="196"/>
                      <a:pt x="81" y="196"/>
                    </a:cubicBezTo>
                    <a:close/>
                    <a:moveTo>
                      <a:pt x="45" y="196"/>
                    </a:moveTo>
                    <a:cubicBezTo>
                      <a:pt x="40" y="196"/>
                      <a:pt x="36" y="192"/>
                      <a:pt x="36" y="188"/>
                    </a:cubicBezTo>
                    <a:cubicBezTo>
                      <a:pt x="36" y="183"/>
                      <a:pt x="40" y="180"/>
                      <a:pt x="45" y="180"/>
                    </a:cubicBezTo>
                    <a:cubicBezTo>
                      <a:pt x="49" y="180"/>
                      <a:pt x="53" y="183"/>
                      <a:pt x="53" y="188"/>
                    </a:cubicBezTo>
                    <a:cubicBezTo>
                      <a:pt x="53" y="192"/>
                      <a:pt x="49" y="196"/>
                      <a:pt x="45" y="196"/>
                    </a:cubicBezTo>
                    <a:close/>
                    <a:moveTo>
                      <a:pt x="9" y="196"/>
                    </a:moveTo>
                    <a:cubicBezTo>
                      <a:pt x="4" y="196"/>
                      <a:pt x="0" y="192"/>
                      <a:pt x="0" y="188"/>
                    </a:cubicBezTo>
                    <a:cubicBezTo>
                      <a:pt x="0" y="183"/>
                      <a:pt x="4" y="180"/>
                      <a:pt x="9" y="180"/>
                    </a:cubicBezTo>
                    <a:cubicBezTo>
                      <a:pt x="13" y="180"/>
                      <a:pt x="17" y="183"/>
                      <a:pt x="17" y="188"/>
                    </a:cubicBezTo>
                    <a:cubicBezTo>
                      <a:pt x="17" y="192"/>
                      <a:pt x="13" y="196"/>
                      <a:pt x="9" y="196"/>
                    </a:cubicBezTo>
                    <a:close/>
                    <a:moveTo>
                      <a:pt x="587" y="161"/>
                    </a:moveTo>
                    <a:cubicBezTo>
                      <a:pt x="583" y="161"/>
                      <a:pt x="579" y="158"/>
                      <a:pt x="579" y="153"/>
                    </a:cubicBezTo>
                    <a:cubicBezTo>
                      <a:pt x="579" y="148"/>
                      <a:pt x="583" y="145"/>
                      <a:pt x="587" y="145"/>
                    </a:cubicBezTo>
                    <a:cubicBezTo>
                      <a:pt x="592" y="145"/>
                      <a:pt x="596" y="148"/>
                      <a:pt x="596" y="153"/>
                    </a:cubicBezTo>
                    <a:cubicBezTo>
                      <a:pt x="596" y="158"/>
                      <a:pt x="592" y="161"/>
                      <a:pt x="587" y="161"/>
                    </a:cubicBezTo>
                    <a:close/>
                    <a:moveTo>
                      <a:pt x="551" y="161"/>
                    </a:moveTo>
                    <a:cubicBezTo>
                      <a:pt x="547" y="161"/>
                      <a:pt x="543" y="158"/>
                      <a:pt x="543" y="153"/>
                    </a:cubicBezTo>
                    <a:cubicBezTo>
                      <a:pt x="543" y="148"/>
                      <a:pt x="547" y="145"/>
                      <a:pt x="551" y="145"/>
                    </a:cubicBezTo>
                    <a:cubicBezTo>
                      <a:pt x="556" y="145"/>
                      <a:pt x="560" y="148"/>
                      <a:pt x="560" y="153"/>
                    </a:cubicBezTo>
                    <a:cubicBezTo>
                      <a:pt x="560" y="158"/>
                      <a:pt x="556" y="161"/>
                      <a:pt x="551" y="161"/>
                    </a:cubicBezTo>
                    <a:close/>
                    <a:moveTo>
                      <a:pt x="515" y="161"/>
                    </a:moveTo>
                    <a:cubicBezTo>
                      <a:pt x="510" y="161"/>
                      <a:pt x="507" y="158"/>
                      <a:pt x="507" y="153"/>
                    </a:cubicBezTo>
                    <a:cubicBezTo>
                      <a:pt x="507" y="148"/>
                      <a:pt x="510" y="145"/>
                      <a:pt x="515" y="145"/>
                    </a:cubicBezTo>
                    <a:cubicBezTo>
                      <a:pt x="520" y="145"/>
                      <a:pt x="523" y="148"/>
                      <a:pt x="523" y="153"/>
                    </a:cubicBezTo>
                    <a:cubicBezTo>
                      <a:pt x="523" y="158"/>
                      <a:pt x="520" y="161"/>
                      <a:pt x="515" y="161"/>
                    </a:cubicBezTo>
                    <a:close/>
                    <a:moveTo>
                      <a:pt x="479" y="161"/>
                    </a:moveTo>
                    <a:cubicBezTo>
                      <a:pt x="474" y="161"/>
                      <a:pt x="471" y="158"/>
                      <a:pt x="471" y="153"/>
                    </a:cubicBezTo>
                    <a:cubicBezTo>
                      <a:pt x="471" y="148"/>
                      <a:pt x="474" y="145"/>
                      <a:pt x="479" y="145"/>
                    </a:cubicBezTo>
                    <a:cubicBezTo>
                      <a:pt x="483" y="145"/>
                      <a:pt x="487" y="148"/>
                      <a:pt x="487" y="153"/>
                    </a:cubicBezTo>
                    <a:cubicBezTo>
                      <a:pt x="487" y="158"/>
                      <a:pt x="483" y="161"/>
                      <a:pt x="479" y="161"/>
                    </a:cubicBezTo>
                    <a:close/>
                    <a:moveTo>
                      <a:pt x="443" y="161"/>
                    </a:moveTo>
                    <a:cubicBezTo>
                      <a:pt x="438" y="161"/>
                      <a:pt x="434" y="158"/>
                      <a:pt x="434" y="153"/>
                    </a:cubicBezTo>
                    <a:cubicBezTo>
                      <a:pt x="434" y="148"/>
                      <a:pt x="438" y="145"/>
                      <a:pt x="443" y="145"/>
                    </a:cubicBezTo>
                    <a:cubicBezTo>
                      <a:pt x="447" y="145"/>
                      <a:pt x="451" y="148"/>
                      <a:pt x="451" y="153"/>
                    </a:cubicBezTo>
                    <a:cubicBezTo>
                      <a:pt x="451" y="158"/>
                      <a:pt x="447" y="161"/>
                      <a:pt x="443" y="161"/>
                    </a:cubicBezTo>
                    <a:close/>
                    <a:moveTo>
                      <a:pt x="407" y="161"/>
                    </a:moveTo>
                    <a:cubicBezTo>
                      <a:pt x="402" y="161"/>
                      <a:pt x="398" y="158"/>
                      <a:pt x="398" y="153"/>
                    </a:cubicBezTo>
                    <a:cubicBezTo>
                      <a:pt x="398" y="148"/>
                      <a:pt x="402" y="145"/>
                      <a:pt x="407" y="145"/>
                    </a:cubicBezTo>
                    <a:cubicBezTo>
                      <a:pt x="411" y="145"/>
                      <a:pt x="415" y="148"/>
                      <a:pt x="415" y="153"/>
                    </a:cubicBezTo>
                    <a:cubicBezTo>
                      <a:pt x="415" y="158"/>
                      <a:pt x="411" y="161"/>
                      <a:pt x="407" y="161"/>
                    </a:cubicBezTo>
                    <a:close/>
                    <a:moveTo>
                      <a:pt x="370" y="161"/>
                    </a:moveTo>
                    <a:cubicBezTo>
                      <a:pt x="366" y="161"/>
                      <a:pt x="362" y="158"/>
                      <a:pt x="362" y="153"/>
                    </a:cubicBezTo>
                    <a:cubicBezTo>
                      <a:pt x="362" y="148"/>
                      <a:pt x="366" y="145"/>
                      <a:pt x="370" y="145"/>
                    </a:cubicBezTo>
                    <a:cubicBezTo>
                      <a:pt x="375" y="145"/>
                      <a:pt x="379" y="148"/>
                      <a:pt x="379" y="153"/>
                    </a:cubicBezTo>
                    <a:cubicBezTo>
                      <a:pt x="379" y="158"/>
                      <a:pt x="375" y="161"/>
                      <a:pt x="370" y="161"/>
                    </a:cubicBezTo>
                    <a:close/>
                    <a:moveTo>
                      <a:pt x="334" y="161"/>
                    </a:moveTo>
                    <a:cubicBezTo>
                      <a:pt x="330" y="161"/>
                      <a:pt x="326" y="158"/>
                      <a:pt x="326" y="153"/>
                    </a:cubicBezTo>
                    <a:cubicBezTo>
                      <a:pt x="326" y="148"/>
                      <a:pt x="330" y="145"/>
                      <a:pt x="334" y="145"/>
                    </a:cubicBezTo>
                    <a:cubicBezTo>
                      <a:pt x="339" y="145"/>
                      <a:pt x="342" y="148"/>
                      <a:pt x="342" y="153"/>
                    </a:cubicBezTo>
                    <a:cubicBezTo>
                      <a:pt x="342" y="158"/>
                      <a:pt x="339" y="161"/>
                      <a:pt x="334" y="161"/>
                    </a:cubicBezTo>
                    <a:close/>
                    <a:moveTo>
                      <a:pt x="298" y="161"/>
                    </a:moveTo>
                    <a:cubicBezTo>
                      <a:pt x="293" y="161"/>
                      <a:pt x="290" y="158"/>
                      <a:pt x="290" y="153"/>
                    </a:cubicBezTo>
                    <a:cubicBezTo>
                      <a:pt x="290" y="148"/>
                      <a:pt x="293" y="145"/>
                      <a:pt x="298" y="145"/>
                    </a:cubicBezTo>
                    <a:cubicBezTo>
                      <a:pt x="303" y="145"/>
                      <a:pt x="306" y="148"/>
                      <a:pt x="306" y="153"/>
                    </a:cubicBezTo>
                    <a:cubicBezTo>
                      <a:pt x="306" y="158"/>
                      <a:pt x="303" y="161"/>
                      <a:pt x="298" y="161"/>
                    </a:cubicBezTo>
                    <a:close/>
                    <a:moveTo>
                      <a:pt x="262" y="161"/>
                    </a:moveTo>
                    <a:cubicBezTo>
                      <a:pt x="257" y="161"/>
                      <a:pt x="254" y="158"/>
                      <a:pt x="254" y="153"/>
                    </a:cubicBezTo>
                    <a:cubicBezTo>
                      <a:pt x="254" y="148"/>
                      <a:pt x="257" y="145"/>
                      <a:pt x="262" y="145"/>
                    </a:cubicBezTo>
                    <a:cubicBezTo>
                      <a:pt x="266" y="145"/>
                      <a:pt x="270" y="148"/>
                      <a:pt x="270" y="153"/>
                    </a:cubicBezTo>
                    <a:cubicBezTo>
                      <a:pt x="270" y="158"/>
                      <a:pt x="266" y="161"/>
                      <a:pt x="262" y="161"/>
                    </a:cubicBezTo>
                    <a:close/>
                    <a:moveTo>
                      <a:pt x="226" y="161"/>
                    </a:moveTo>
                    <a:cubicBezTo>
                      <a:pt x="221" y="161"/>
                      <a:pt x="217" y="158"/>
                      <a:pt x="217" y="153"/>
                    </a:cubicBezTo>
                    <a:cubicBezTo>
                      <a:pt x="217" y="148"/>
                      <a:pt x="221" y="145"/>
                      <a:pt x="226" y="145"/>
                    </a:cubicBezTo>
                    <a:cubicBezTo>
                      <a:pt x="230" y="145"/>
                      <a:pt x="234" y="148"/>
                      <a:pt x="234" y="153"/>
                    </a:cubicBezTo>
                    <a:cubicBezTo>
                      <a:pt x="234" y="158"/>
                      <a:pt x="230" y="161"/>
                      <a:pt x="226" y="161"/>
                    </a:cubicBezTo>
                    <a:close/>
                    <a:moveTo>
                      <a:pt x="189" y="161"/>
                    </a:moveTo>
                    <a:cubicBezTo>
                      <a:pt x="185" y="161"/>
                      <a:pt x="181" y="158"/>
                      <a:pt x="181" y="153"/>
                    </a:cubicBezTo>
                    <a:cubicBezTo>
                      <a:pt x="181" y="148"/>
                      <a:pt x="185" y="145"/>
                      <a:pt x="189" y="145"/>
                    </a:cubicBezTo>
                    <a:cubicBezTo>
                      <a:pt x="194" y="145"/>
                      <a:pt x="198" y="148"/>
                      <a:pt x="198" y="153"/>
                    </a:cubicBezTo>
                    <a:cubicBezTo>
                      <a:pt x="198" y="158"/>
                      <a:pt x="194" y="161"/>
                      <a:pt x="189" y="161"/>
                    </a:cubicBezTo>
                    <a:close/>
                    <a:moveTo>
                      <a:pt x="153" y="161"/>
                    </a:moveTo>
                    <a:cubicBezTo>
                      <a:pt x="149" y="161"/>
                      <a:pt x="145" y="158"/>
                      <a:pt x="145" y="153"/>
                    </a:cubicBezTo>
                    <a:cubicBezTo>
                      <a:pt x="145" y="148"/>
                      <a:pt x="149" y="145"/>
                      <a:pt x="153" y="145"/>
                    </a:cubicBezTo>
                    <a:cubicBezTo>
                      <a:pt x="158" y="145"/>
                      <a:pt x="162" y="148"/>
                      <a:pt x="162" y="153"/>
                    </a:cubicBezTo>
                    <a:cubicBezTo>
                      <a:pt x="162" y="158"/>
                      <a:pt x="158" y="161"/>
                      <a:pt x="153" y="161"/>
                    </a:cubicBezTo>
                    <a:close/>
                    <a:moveTo>
                      <a:pt x="117" y="161"/>
                    </a:moveTo>
                    <a:cubicBezTo>
                      <a:pt x="113" y="161"/>
                      <a:pt x="109" y="158"/>
                      <a:pt x="109" y="153"/>
                    </a:cubicBezTo>
                    <a:cubicBezTo>
                      <a:pt x="109" y="148"/>
                      <a:pt x="113" y="145"/>
                      <a:pt x="117" y="145"/>
                    </a:cubicBezTo>
                    <a:cubicBezTo>
                      <a:pt x="122" y="145"/>
                      <a:pt x="125" y="148"/>
                      <a:pt x="125" y="153"/>
                    </a:cubicBezTo>
                    <a:cubicBezTo>
                      <a:pt x="125" y="158"/>
                      <a:pt x="122" y="161"/>
                      <a:pt x="117" y="161"/>
                    </a:cubicBezTo>
                    <a:close/>
                    <a:moveTo>
                      <a:pt x="81" y="161"/>
                    </a:moveTo>
                    <a:cubicBezTo>
                      <a:pt x="76" y="161"/>
                      <a:pt x="73" y="158"/>
                      <a:pt x="73" y="153"/>
                    </a:cubicBezTo>
                    <a:cubicBezTo>
                      <a:pt x="73" y="148"/>
                      <a:pt x="76" y="145"/>
                      <a:pt x="81" y="145"/>
                    </a:cubicBezTo>
                    <a:cubicBezTo>
                      <a:pt x="86" y="145"/>
                      <a:pt x="89" y="148"/>
                      <a:pt x="89" y="153"/>
                    </a:cubicBezTo>
                    <a:cubicBezTo>
                      <a:pt x="89" y="158"/>
                      <a:pt x="86" y="161"/>
                      <a:pt x="81" y="161"/>
                    </a:cubicBezTo>
                    <a:close/>
                    <a:moveTo>
                      <a:pt x="45" y="161"/>
                    </a:moveTo>
                    <a:cubicBezTo>
                      <a:pt x="40" y="161"/>
                      <a:pt x="36" y="158"/>
                      <a:pt x="36" y="153"/>
                    </a:cubicBezTo>
                    <a:cubicBezTo>
                      <a:pt x="36" y="148"/>
                      <a:pt x="40" y="145"/>
                      <a:pt x="45" y="145"/>
                    </a:cubicBezTo>
                    <a:cubicBezTo>
                      <a:pt x="49" y="145"/>
                      <a:pt x="53" y="148"/>
                      <a:pt x="53" y="153"/>
                    </a:cubicBezTo>
                    <a:cubicBezTo>
                      <a:pt x="53" y="158"/>
                      <a:pt x="49" y="161"/>
                      <a:pt x="45" y="161"/>
                    </a:cubicBezTo>
                    <a:close/>
                    <a:moveTo>
                      <a:pt x="9" y="161"/>
                    </a:moveTo>
                    <a:cubicBezTo>
                      <a:pt x="4" y="161"/>
                      <a:pt x="0" y="158"/>
                      <a:pt x="0" y="153"/>
                    </a:cubicBezTo>
                    <a:cubicBezTo>
                      <a:pt x="0" y="148"/>
                      <a:pt x="4" y="145"/>
                      <a:pt x="9" y="145"/>
                    </a:cubicBezTo>
                    <a:cubicBezTo>
                      <a:pt x="13" y="145"/>
                      <a:pt x="17" y="148"/>
                      <a:pt x="17" y="153"/>
                    </a:cubicBezTo>
                    <a:cubicBezTo>
                      <a:pt x="17" y="158"/>
                      <a:pt x="13" y="161"/>
                      <a:pt x="9" y="161"/>
                    </a:cubicBezTo>
                    <a:close/>
                    <a:moveTo>
                      <a:pt x="587" y="124"/>
                    </a:moveTo>
                    <a:cubicBezTo>
                      <a:pt x="583" y="124"/>
                      <a:pt x="579" y="120"/>
                      <a:pt x="579" y="116"/>
                    </a:cubicBezTo>
                    <a:cubicBezTo>
                      <a:pt x="579" y="111"/>
                      <a:pt x="583" y="107"/>
                      <a:pt x="587" y="107"/>
                    </a:cubicBezTo>
                    <a:cubicBezTo>
                      <a:pt x="592" y="107"/>
                      <a:pt x="596" y="111"/>
                      <a:pt x="596" y="116"/>
                    </a:cubicBezTo>
                    <a:cubicBezTo>
                      <a:pt x="596" y="120"/>
                      <a:pt x="592" y="124"/>
                      <a:pt x="587" y="124"/>
                    </a:cubicBezTo>
                    <a:close/>
                    <a:moveTo>
                      <a:pt x="551" y="124"/>
                    </a:moveTo>
                    <a:cubicBezTo>
                      <a:pt x="547" y="124"/>
                      <a:pt x="543" y="120"/>
                      <a:pt x="543" y="116"/>
                    </a:cubicBezTo>
                    <a:cubicBezTo>
                      <a:pt x="543" y="111"/>
                      <a:pt x="547" y="107"/>
                      <a:pt x="551" y="107"/>
                    </a:cubicBezTo>
                    <a:cubicBezTo>
                      <a:pt x="556" y="107"/>
                      <a:pt x="560" y="111"/>
                      <a:pt x="560" y="116"/>
                    </a:cubicBezTo>
                    <a:cubicBezTo>
                      <a:pt x="560" y="120"/>
                      <a:pt x="556" y="124"/>
                      <a:pt x="551" y="124"/>
                    </a:cubicBezTo>
                    <a:close/>
                    <a:moveTo>
                      <a:pt x="515" y="124"/>
                    </a:moveTo>
                    <a:cubicBezTo>
                      <a:pt x="510" y="124"/>
                      <a:pt x="507" y="120"/>
                      <a:pt x="507" y="116"/>
                    </a:cubicBezTo>
                    <a:cubicBezTo>
                      <a:pt x="507" y="111"/>
                      <a:pt x="510" y="107"/>
                      <a:pt x="515" y="107"/>
                    </a:cubicBezTo>
                    <a:cubicBezTo>
                      <a:pt x="520" y="107"/>
                      <a:pt x="523" y="111"/>
                      <a:pt x="523" y="116"/>
                    </a:cubicBezTo>
                    <a:cubicBezTo>
                      <a:pt x="523" y="120"/>
                      <a:pt x="520" y="124"/>
                      <a:pt x="515" y="124"/>
                    </a:cubicBezTo>
                    <a:close/>
                    <a:moveTo>
                      <a:pt x="479" y="124"/>
                    </a:moveTo>
                    <a:cubicBezTo>
                      <a:pt x="474" y="124"/>
                      <a:pt x="471" y="120"/>
                      <a:pt x="471" y="116"/>
                    </a:cubicBezTo>
                    <a:cubicBezTo>
                      <a:pt x="471" y="111"/>
                      <a:pt x="474" y="107"/>
                      <a:pt x="479" y="107"/>
                    </a:cubicBezTo>
                    <a:cubicBezTo>
                      <a:pt x="483" y="107"/>
                      <a:pt x="487" y="111"/>
                      <a:pt x="487" y="116"/>
                    </a:cubicBezTo>
                    <a:cubicBezTo>
                      <a:pt x="487" y="120"/>
                      <a:pt x="483" y="124"/>
                      <a:pt x="479" y="124"/>
                    </a:cubicBezTo>
                    <a:close/>
                    <a:moveTo>
                      <a:pt x="443" y="124"/>
                    </a:moveTo>
                    <a:cubicBezTo>
                      <a:pt x="438" y="124"/>
                      <a:pt x="434" y="120"/>
                      <a:pt x="434" y="116"/>
                    </a:cubicBezTo>
                    <a:cubicBezTo>
                      <a:pt x="434" y="111"/>
                      <a:pt x="438" y="107"/>
                      <a:pt x="443" y="107"/>
                    </a:cubicBezTo>
                    <a:cubicBezTo>
                      <a:pt x="447" y="107"/>
                      <a:pt x="451" y="111"/>
                      <a:pt x="451" y="116"/>
                    </a:cubicBezTo>
                    <a:cubicBezTo>
                      <a:pt x="451" y="120"/>
                      <a:pt x="447" y="124"/>
                      <a:pt x="443" y="124"/>
                    </a:cubicBezTo>
                    <a:close/>
                    <a:moveTo>
                      <a:pt x="407" y="124"/>
                    </a:moveTo>
                    <a:cubicBezTo>
                      <a:pt x="402" y="124"/>
                      <a:pt x="398" y="120"/>
                      <a:pt x="398" y="116"/>
                    </a:cubicBezTo>
                    <a:cubicBezTo>
                      <a:pt x="398" y="111"/>
                      <a:pt x="402" y="107"/>
                      <a:pt x="407" y="107"/>
                    </a:cubicBezTo>
                    <a:cubicBezTo>
                      <a:pt x="411" y="107"/>
                      <a:pt x="415" y="111"/>
                      <a:pt x="415" y="116"/>
                    </a:cubicBezTo>
                    <a:cubicBezTo>
                      <a:pt x="415" y="120"/>
                      <a:pt x="411" y="124"/>
                      <a:pt x="407" y="124"/>
                    </a:cubicBezTo>
                    <a:close/>
                    <a:moveTo>
                      <a:pt x="370" y="124"/>
                    </a:moveTo>
                    <a:cubicBezTo>
                      <a:pt x="366" y="124"/>
                      <a:pt x="362" y="120"/>
                      <a:pt x="362" y="116"/>
                    </a:cubicBezTo>
                    <a:cubicBezTo>
                      <a:pt x="362" y="111"/>
                      <a:pt x="366" y="107"/>
                      <a:pt x="370" y="107"/>
                    </a:cubicBezTo>
                    <a:cubicBezTo>
                      <a:pt x="375" y="107"/>
                      <a:pt x="379" y="111"/>
                      <a:pt x="379" y="116"/>
                    </a:cubicBezTo>
                    <a:cubicBezTo>
                      <a:pt x="379" y="120"/>
                      <a:pt x="375" y="124"/>
                      <a:pt x="370" y="124"/>
                    </a:cubicBezTo>
                    <a:close/>
                    <a:moveTo>
                      <a:pt x="334" y="124"/>
                    </a:moveTo>
                    <a:cubicBezTo>
                      <a:pt x="330" y="124"/>
                      <a:pt x="326" y="120"/>
                      <a:pt x="326" y="116"/>
                    </a:cubicBezTo>
                    <a:cubicBezTo>
                      <a:pt x="326" y="111"/>
                      <a:pt x="330" y="107"/>
                      <a:pt x="334" y="107"/>
                    </a:cubicBezTo>
                    <a:cubicBezTo>
                      <a:pt x="339" y="107"/>
                      <a:pt x="342" y="111"/>
                      <a:pt x="342" y="116"/>
                    </a:cubicBezTo>
                    <a:cubicBezTo>
                      <a:pt x="342" y="120"/>
                      <a:pt x="339" y="124"/>
                      <a:pt x="334" y="124"/>
                    </a:cubicBezTo>
                    <a:close/>
                    <a:moveTo>
                      <a:pt x="298" y="124"/>
                    </a:moveTo>
                    <a:cubicBezTo>
                      <a:pt x="293" y="124"/>
                      <a:pt x="290" y="120"/>
                      <a:pt x="290" y="116"/>
                    </a:cubicBezTo>
                    <a:cubicBezTo>
                      <a:pt x="290" y="111"/>
                      <a:pt x="293" y="107"/>
                      <a:pt x="298" y="107"/>
                    </a:cubicBezTo>
                    <a:cubicBezTo>
                      <a:pt x="303" y="107"/>
                      <a:pt x="306" y="111"/>
                      <a:pt x="306" y="116"/>
                    </a:cubicBezTo>
                    <a:cubicBezTo>
                      <a:pt x="306" y="120"/>
                      <a:pt x="303" y="124"/>
                      <a:pt x="298" y="124"/>
                    </a:cubicBezTo>
                    <a:close/>
                    <a:moveTo>
                      <a:pt x="262" y="124"/>
                    </a:moveTo>
                    <a:cubicBezTo>
                      <a:pt x="257" y="124"/>
                      <a:pt x="254" y="120"/>
                      <a:pt x="254" y="116"/>
                    </a:cubicBezTo>
                    <a:cubicBezTo>
                      <a:pt x="254" y="111"/>
                      <a:pt x="257" y="107"/>
                      <a:pt x="262" y="107"/>
                    </a:cubicBezTo>
                    <a:cubicBezTo>
                      <a:pt x="266" y="107"/>
                      <a:pt x="270" y="111"/>
                      <a:pt x="270" y="116"/>
                    </a:cubicBezTo>
                    <a:cubicBezTo>
                      <a:pt x="270" y="120"/>
                      <a:pt x="266" y="124"/>
                      <a:pt x="262" y="124"/>
                    </a:cubicBezTo>
                    <a:close/>
                    <a:moveTo>
                      <a:pt x="226" y="124"/>
                    </a:moveTo>
                    <a:cubicBezTo>
                      <a:pt x="221" y="124"/>
                      <a:pt x="217" y="120"/>
                      <a:pt x="217" y="116"/>
                    </a:cubicBezTo>
                    <a:cubicBezTo>
                      <a:pt x="217" y="111"/>
                      <a:pt x="221" y="107"/>
                      <a:pt x="226" y="107"/>
                    </a:cubicBezTo>
                    <a:cubicBezTo>
                      <a:pt x="230" y="107"/>
                      <a:pt x="234" y="111"/>
                      <a:pt x="234" y="116"/>
                    </a:cubicBezTo>
                    <a:cubicBezTo>
                      <a:pt x="234" y="120"/>
                      <a:pt x="230" y="124"/>
                      <a:pt x="226" y="124"/>
                    </a:cubicBezTo>
                    <a:close/>
                    <a:moveTo>
                      <a:pt x="189" y="124"/>
                    </a:moveTo>
                    <a:cubicBezTo>
                      <a:pt x="185" y="124"/>
                      <a:pt x="181" y="120"/>
                      <a:pt x="181" y="116"/>
                    </a:cubicBezTo>
                    <a:cubicBezTo>
                      <a:pt x="181" y="111"/>
                      <a:pt x="185" y="107"/>
                      <a:pt x="189" y="107"/>
                    </a:cubicBezTo>
                    <a:cubicBezTo>
                      <a:pt x="194" y="107"/>
                      <a:pt x="198" y="111"/>
                      <a:pt x="198" y="116"/>
                    </a:cubicBezTo>
                    <a:cubicBezTo>
                      <a:pt x="198" y="120"/>
                      <a:pt x="194" y="124"/>
                      <a:pt x="189" y="124"/>
                    </a:cubicBezTo>
                    <a:close/>
                    <a:moveTo>
                      <a:pt x="153" y="124"/>
                    </a:moveTo>
                    <a:cubicBezTo>
                      <a:pt x="149" y="124"/>
                      <a:pt x="145" y="120"/>
                      <a:pt x="145" y="116"/>
                    </a:cubicBezTo>
                    <a:cubicBezTo>
                      <a:pt x="145" y="111"/>
                      <a:pt x="149" y="107"/>
                      <a:pt x="153" y="107"/>
                    </a:cubicBezTo>
                    <a:cubicBezTo>
                      <a:pt x="158" y="107"/>
                      <a:pt x="162" y="111"/>
                      <a:pt x="162" y="116"/>
                    </a:cubicBezTo>
                    <a:cubicBezTo>
                      <a:pt x="162" y="120"/>
                      <a:pt x="158" y="124"/>
                      <a:pt x="153" y="124"/>
                    </a:cubicBezTo>
                    <a:close/>
                    <a:moveTo>
                      <a:pt x="117" y="124"/>
                    </a:moveTo>
                    <a:cubicBezTo>
                      <a:pt x="113" y="124"/>
                      <a:pt x="109" y="120"/>
                      <a:pt x="109" y="116"/>
                    </a:cubicBezTo>
                    <a:cubicBezTo>
                      <a:pt x="109" y="111"/>
                      <a:pt x="113" y="107"/>
                      <a:pt x="117" y="107"/>
                    </a:cubicBezTo>
                    <a:cubicBezTo>
                      <a:pt x="122" y="107"/>
                      <a:pt x="125" y="111"/>
                      <a:pt x="125" y="116"/>
                    </a:cubicBezTo>
                    <a:cubicBezTo>
                      <a:pt x="125" y="120"/>
                      <a:pt x="122" y="124"/>
                      <a:pt x="117" y="124"/>
                    </a:cubicBezTo>
                    <a:close/>
                    <a:moveTo>
                      <a:pt x="81" y="124"/>
                    </a:moveTo>
                    <a:cubicBezTo>
                      <a:pt x="76" y="124"/>
                      <a:pt x="73" y="120"/>
                      <a:pt x="73" y="116"/>
                    </a:cubicBezTo>
                    <a:cubicBezTo>
                      <a:pt x="73" y="111"/>
                      <a:pt x="76" y="107"/>
                      <a:pt x="81" y="107"/>
                    </a:cubicBezTo>
                    <a:cubicBezTo>
                      <a:pt x="86" y="107"/>
                      <a:pt x="89" y="111"/>
                      <a:pt x="89" y="116"/>
                    </a:cubicBezTo>
                    <a:cubicBezTo>
                      <a:pt x="89" y="120"/>
                      <a:pt x="86" y="124"/>
                      <a:pt x="81" y="124"/>
                    </a:cubicBezTo>
                    <a:close/>
                    <a:moveTo>
                      <a:pt x="45" y="124"/>
                    </a:moveTo>
                    <a:cubicBezTo>
                      <a:pt x="40" y="124"/>
                      <a:pt x="36" y="120"/>
                      <a:pt x="36" y="116"/>
                    </a:cubicBezTo>
                    <a:cubicBezTo>
                      <a:pt x="36" y="111"/>
                      <a:pt x="40" y="107"/>
                      <a:pt x="45" y="107"/>
                    </a:cubicBezTo>
                    <a:cubicBezTo>
                      <a:pt x="49" y="107"/>
                      <a:pt x="53" y="111"/>
                      <a:pt x="53" y="116"/>
                    </a:cubicBezTo>
                    <a:cubicBezTo>
                      <a:pt x="53" y="120"/>
                      <a:pt x="49" y="124"/>
                      <a:pt x="45" y="124"/>
                    </a:cubicBezTo>
                    <a:close/>
                    <a:moveTo>
                      <a:pt x="9" y="124"/>
                    </a:moveTo>
                    <a:cubicBezTo>
                      <a:pt x="4" y="124"/>
                      <a:pt x="0" y="120"/>
                      <a:pt x="0" y="116"/>
                    </a:cubicBezTo>
                    <a:cubicBezTo>
                      <a:pt x="0" y="111"/>
                      <a:pt x="4" y="107"/>
                      <a:pt x="9" y="107"/>
                    </a:cubicBezTo>
                    <a:cubicBezTo>
                      <a:pt x="13" y="107"/>
                      <a:pt x="17" y="111"/>
                      <a:pt x="17" y="116"/>
                    </a:cubicBezTo>
                    <a:cubicBezTo>
                      <a:pt x="17" y="120"/>
                      <a:pt x="13" y="124"/>
                      <a:pt x="9" y="124"/>
                    </a:cubicBezTo>
                    <a:close/>
                    <a:moveTo>
                      <a:pt x="587" y="89"/>
                    </a:moveTo>
                    <a:cubicBezTo>
                      <a:pt x="583" y="89"/>
                      <a:pt x="579" y="85"/>
                      <a:pt x="579" y="81"/>
                    </a:cubicBezTo>
                    <a:cubicBezTo>
                      <a:pt x="579" y="76"/>
                      <a:pt x="583" y="72"/>
                      <a:pt x="587" y="72"/>
                    </a:cubicBezTo>
                    <a:cubicBezTo>
                      <a:pt x="592" y="72"/>
                      <a:pt x="596" y="76"/>
                      <a:pt x="596" y="81"/>
                    </a:cubicBezTo>
                    <a:cubicBezTo>
                      <a:pt x="596" y="85"/>
                      <a:pt x="592" y="89"/>
                      <a:pt x="587" y="89"/>
                    </a:cubicBezTo>
                    <a:close/>
                    <a:moveTo>
                      <a:pt x="551" y="89"/>
                    </a:moveTo>
                    <a:cubicBezTo>
                      <a:pt x="547" y="89"/>
                      <a:pt x="543" y="85"/>
                      <a:pt x="543" y="81"/>
                    </a:cubicBezTo>
                    <a:cubicBezTo>
                      <a:pt x="543" y="76"/>
                      <a:pt x="547" y="72"/>
                      <a:pt x="551" y="72"/>
                    </a:cubicBezTo>
                    <a:cubicBezTo>
                      <a:pt x="556" y="72"/>
                      <a:pt x="560" y="76"/>
                      <a:pt x="560" y="81"/>
                    </a:cubicBezTo>
                    <a:cubicBezTo>
                      <a:pt x="560" y="85"/>
                      <a:pt x="556" y="89"/>
                      <a:pt x="551" y="89"/>
                    </a:cubicBezTo>
                    <a:close/>
                    <a:moveTo>
                      <a:pt x="515" y="89"/>
                    </a:moveTo>
                    <a:cubicBezTo>
                      <a:pt x="510" y="89"/>
                      <a:pt x="507" y="85"/>
                      <a:pt x="507" y="81"/>
                    </a:cubicBezTo>
                    <a:cubicBezTo>
                      <a:pt x="507" y="76"/>
                      <a:pt x="510" y="72"/>
                      <a:pt x="515" y="72"/>
                    </a:cubicBezTo>
                    <a:cubicBezTo>
                      <a:pt x="520" y="72"/>
                      <a:pt x="523" y="76"/>
                      <a:pt x="523" y="81"/>
                    </a:cubicBezTo>
                    <a:cubicBezTo>
                      <a:pt x="523" y="85"/>
                      <a:pt x="520" y="89"/>
                      <a:pt x="515" y="89"/>
                    </a:cubicBezTo>
                    <a:close/>
                    <a:moveTo>
                      <a:pt x="479" y="89"/>
                    </a:moveTo>
                    <a:cubicBezTo>
                      <a:pt x="474" y="89"/>
                      <a:pt x="471" y="85"/>
                      <a:pt x="471" y="81"/>
                    </a:cubicBezTo>
                    <a:cubicBezTo>
                      <a:pt x="471" y="76"/>
                      <a:pt x="474" y="72"/>
                      <a:pt x="479" y="72"/>
                    </a:cubicBezTo>
                    <a:cubicBezTo>
                      <a:pt x="483" y="72"/>
                      <a:pt x="487" y="76"/>
                      <a:pt x="487" y="81"/>
                    </a:cubicBezTo>
                    <a:cubicBezTo>
                      <a:pt x="487" y="85"/>
                      <a:pt x="483" y="89"/>
                      <a:pt x="479" y="89"/>
                    </a:cubicBezTo>
                    <a:close/>
                    <a:moveTo>
                      <a:pt x="443" y="89"/>
                    </a:moveTo>
                    <a:cubicBezTo>
                      <a:pt x="438" y="89"/>
                      <a:pt x="434" y="85"/>
                      <a:pt x="434" y="81"/>
                    </a:cubicBezTo>
                    <a:cubicBezTo>
                      <a:pt x="434" y="76"/>
                      <a:pt x="438" y="72"/>
                      <a:pt x="443" y="72"/>
                    </a:cubicBezTo>
                    <a:cubicBezTo>
                      <a:pt x="447" y="72"/>
                      <a:pt x="451" y="76"/>
                      <a:pt x="451" y="81"/>
                    </a:cubicBezTo>
                    <a:cubicBezTo>
                      <a:pt x="451" y="85"/>
                      <a:pt x="447" y="89"/>
                      <a:pt x="443" y="89"/>
                    </a:cubicBezTo>
                    <a:close/>
                    <a:moveTo>
                      <a:pt x="407" y="89"/>
                    </a:moveTo>
                    <a:cubicBezTo>
                      <a:pt x="402" y="89"/>
                      <a:pt x="398" y="85"/>
                      <a:pt x="398" y="81"/>
                    </a:cubicBezTo>
                    <a:cubicBezTo>
                      <a:pt x="398" y="76"/>
                      <a:pt x="402" y="72"/>
                      <a:pt x="407" y="72"/>
                    </a:cubicBezTo>
                    <a:cubicBezTo>
                      <a:pt x="411" y="72"/>
                      <a:pt x="415" y="76"/>
                      <a:pt x="415" y="81"/>
                    </a:cubicBezTo>
                    <a:cubicBezTo>
                      <a:pt x="415" y="85"/>
                      <a:pt x="411" y="89"/>
                      <a:pt x="407" y="89"/>
                    </a:cubicBezTo>
                    <a:close/>
                    <a:moveTo>
                      <a:pt x="370" y="89"/>
                    </a:moveTo>
                    <a:cubicBezTo>
                      <a:pt x="366" y="89"/>
                      <a:pt x="362" y="85"/>
                      <a:pt x="362" y="81"/>
                    </a:cubicBezTo>
                    <a:cubicBezTo>
                      <a:pt x="362" y="76"/>
                      <a:pt x="366" y="72"/>
                      <a:pt x="370" y="72"/>
                    </a:cubicBezTo>
                    <a:cubicBezTo>
                      <a:pt x="375" y="72"/>
                      <a:pt x="379" y="76"/>
                      <a:pt x="379" y="81"/>
                    </a:cubicBezTo>
                    <a:cubicBezTo>
                      <a:pt x="379" y="85"/>
                      <a:pt x="375" y="89"/>
                      <a:pt x="370" y="89"/>
                    </a:cubicBezTo>
                    <a:close/>
                    <a:moveTo>
                      <a:pt x="334" y="89"/>
                    </a:moveTo>
                    <a:cubicBezTo>
                      <a:pt x="330" y="89"/>
                      <a:pt x="326" y="85"/>
                      <a:pt x="326" y="81"/>
                    </a:cubicBezTo>
                    <a:cubicBezTo>
                      <a:pt x="326" y="76"/>
                      <a:pt x="330" y="72"/>
                      <a:pt x="334" y="72"/>
                    </a:cubicBezTo>
                    <a:cubicBezTo>
                      <a:pt x="339" y="72"/>
                      <a:pt x="342" y="76"/>
                      <a:pt x="342" y="81"/>
                    </a:cubicBezTo>
                    <a:cubicBezTo>
                      <a:pt x="342" y="85"/>
                      <a:pt x="339" y="89"/>
                      <a:pt x="334" y="89"/>
                    </a:cubicBezTo>
                    <a:close/>
                    <a:moveTo>
                      <a:pt x="298" y="89"/>
                    </a:moveTo>
                    <a:cubicBezTo>
                      <a:pt x="293" y="89"/>
                      <a:pt x="290" y="85"/>
                      <a:pt x="290" y="81"/>
                    </a:cubicBezTo>
                    <a:cubicBezTo>
                      <a:pt x="290" y="76"/>
                      <a:pt x="293" y="72"/>
                      <a:pt x="298" y="72"/>
                    </a:cubicBezTo>
                    <a:cubicBezTo>
                      <a:pt x="303" y="72"/>
                      <a:pt x="306" y="76"/>
                      <a:pt x="306" y="81"/>
                    </a:cubicBezTo>
                    <a:cubicBezTo>
                      <a:pt x="306" y="85"/>
                      <a:pt x="303" y="89"/>
                      <a:pt x="298" y="89"/>
                    </a:cubicBezTo>
                    <a:close/>
                    <a:moveTo>
                      <a:pt x="262" y="89"/>
                    </a:moveTo>
                    <a:cubicBezTo>
                      <a:pt x="257" y="89"/>
                      <a:pt x="254" y="85"/>
                      <a:pt x="254" y="81"/>
                    </a:cubicBezTo>
                    <a:cubicBezTo>
                      <a:pt x="254" y="76"/>
                      <a:pt x="257" y="72"/>
                      <a:pt x="262" y="72"/>
                    </a:cubicBezTo>
                    <a:cubicBezTo>
                      <a:pt x="266" y="72"/>
                      <a:pt x="270" y="76"/>
                      <a:pt x="270" y="81"/>
                    </a:cubicBezTo>
                    <a:cubicBezTo>
                      <a:pt x="270" y="85"/>
                      <a:pt x="266" y="89"/>
                      <a:pt x="262" y="89"/>
                    </a:cubicBezTo>
                    <a:close/>
                    <a:moveTo>
                      <a:pt x="226" y="89"/>
                    </a:moveTo>
                    <a:cubicBezTo>
                      <a:pt x="221" y="89"/>
                      <a:pt x="217" y="85"/>
                      <a:pt x="217" y="81"/>
                    </a:cubicBezTo>
                    <a:cubicBezTo>
                      <a:pt x="217" y="76"/>
                      <a:pt x="221" y="72"/>
                      <a:pt x="226" y="72"/>
                    </a:cubicBezTo>
                    <a:cubicBezTo>
                      <a:pt x="230" y="72"/>
                      <a:pt x="234" y="76"/>
                      <a:pt x="234" y="81"/>
                    </a:cubicBezTo>
                    <a:cubicBezTo>
                      <a:pt x="234" y="85"/>
                      <a:pt x="230" y="89"/>
                      <a:pt x="226" y="89"/>
                    </a:cubicBezTo>
                    <a:close/>
                    <a:moveTo>
                      <a:pt x="189" y="89"/>
                    </a:moveTo>
                    <a:cubicBezTo>
                      <a:pt x="185" y="89"/>
                      <a:pt x="181" y="85"/>
                      <a:pt x="181" y="81"/>
                    </a:cubicBezTo>
                    <a:cubicBezTo>
                      <a:pt x="181" y="76"/>
                      <a:pt x="185" y="72"/>
                      <a:pt x="189" y="72"/>
                    </a:cubicBezTo>
                    <a:cubicBezTo>
                      <a:pt x="194" y="72"/>
                      <a:pt x="198" y="76"/>
                      <a:pt x="198" y="81"/>
                    </a:cubicBezTo>
                    <a:cubicBezTo>
                      <a:pt x="198" y="85"/>
                      <a:pt x="194" y="89"/>
                      <a:pt x="189" y="89"/>
                    </a:cubicBezTo>
                    <a:close/>
                    <a:moveTo>
                      <a:pt x="153" y="89"/>
                    </a:moveTo>
                    <a:cubicBezTo>
                      <a:pt x="149" y="89"/>
                      <a:pt x="145" y="85"/>
                      <a:pt x="145" y="81"/>
                    </a:cubicBezTo>
                    <a:cubicBezTo>
                      <a:pt x="145" y="76"/>
                      <a:pt x="149" y="72"/>
                      <a:pt x="153" y="72"/>
                    </a:cubicBezTo>
                    <a:cubicBezTo>
                      <a:pt x="158" y="72"/>
                      <a:pt x="162" y="76"/>
                      <a:pt x="162" y="81"/>
                    </a:cubicBezTo>
                    <a:cubicBezTo>
                      <a:pt x="162" y="85"/>
                      <a:pt x="158" y="89"/>
                      <a:pt x="153" y="89"/>
                    </a:cubicBezTo>
                    <a:close/>
                    <a:moveTo>
                      <a:pt x="117" y="89"/>
                    </a:moveTo>
                    <a:cubicBezTo>
                      <a:pt x="113" y="89"/>
                      <a:pt x="109" y="85"/>
                      <a:pt x="109" y="81"/>
                    </a:cubicBezTo>
                    <a:cubicBezTo>
                      <a:pt x="109" y="76"/>
                      <a:pt x="113" y="72"/>
                      <a:pt x="117" y="72"/>
                    </a:cubicBezTo>
                    <a:cubicBezTo>
                      <a:pt x="122" y="72"/>
                      <a:pt x="125" y="76"/>
                      <a:pt x="125" y="81"/>
                    </a:cubicBezTo>
                    <a:cubicBezTo>
                      <a:pt x="125" y="85"/>
                      <a:pt x="122" y="89"/>
                      <a:pt x="117" y="89"/>
                    </a:cubicBezTo>
                    <a:close/>
                    <a:moveTo>
                      <a:pt x="81" y="89"/>
                    </a:moveTo>
                    <a:cubicBezTo>
                      <a:pt x="76" y="89"/>
                      <a:pt x="73" y="85"/>
                      <a:pt x="73" y="81"/>
                    </a:cubicBezTo>
                    <a:cubicBezTo>
                      <a:pt x="73" y="76"/>
                      <a:pt x="76" y="72"/>
                      <a:pt x="81" y="72"/>
                    </a:cubicBezTo>
                    <a:cubicBezTo>
                      <a:pt x="86" y="72"/>
                      <a:pt x="89" y="76"/>
                      <a:pt x="89" y="81"/>
                    </a:cubicBezTo>
                    <a:cubicBezTo>
                      <a:pt x="89" y="85"/>
                      <a:pt x="86" y="89"/>
                      <a:pt x="81" y="89"/>
                    </a:cubicBezTo>
                    <a:close/>
                    <a:moveTo>
                      <a:pt x="45" y="89"/>
                    </a:moveTo>
                    <a:cubicBezTo>
                      <a:pt x="40" y="89"/>
                      <a:pt x="36" y="85"/>
                      <a:pt x="36" y="81"/>
                    </a:cubicBezTo>
                    <a:cubicBezTo>
                      <a:pt x="36" y="76"/>
                      <a:pt x="40" y="72"/>
                      <a:pt x="45" y="72"/>
                    </a:cubicBezTo>
                    <a:cubicBezTo>
                      <a:pt x="49" y="72"/>
                      <a:pt x="53" y="76"/>
                      <a:pt x="53" y="81"/>
                    </a:cubicBezTo>
                    <a:cubicBezTo>
                      <a:pt x="53" y="85"/>
                      <a:pt x="49" y="89"/>
                      <a:pt x="45" y="89"/>
                    </a:cubicBezTo>
                    <a:close/>
                    <a:moveTo>
                      <a:pt x="9" y="89"/>
                    </a:moveTo>
                    <a:cubicBezTo>
                      <a:pt x="4" y="89"/>
                      <a:pt x="0" y="85"/>
                      <a:pt x="0" y="81"/>
                    </a:cubicBezTo>
                    <a:cubicBezTo>
                      <a:pt x="0" y="76"/>
                      <a:pt x="4" y="72"/>
                      <a:pt x="9" y="72"/>
                    </a:cubicBezTo>
                    <a:cubicBezTo>
                      <a:pt x="13" y="72"/>
                      <a:pt x="17" y="76"/>
                      <a:pt x="17" y="81"/>
                    </a:cubicBezTo>
                    <a:cubicBezTo>
                      <a:pt x="17" y="85"/>
                      <a:pt x="13" y="89"/>
                      <a:pt x="9" y="89"/>
                    </a:cubicBezTo>
                    <a:close/>
                    <a:moveTo>
                      <a:pt x="587" y="51"/>
                    </a:moveTo>
                    <a:cubicBezTo>
                      <a:pt x="583" y="51"/>
                      <a:pt x="579" y="48"/>
                      <a:pt x="579" y="43"/>
                    </a:cubicBezTo>
                    <a:cubicBezTo>
                      <a:pt x="579" y="39"/>
                      <a:pt x="583" y="35"/>
                      <a:pt x="587" y="35"/>
                    </a:cubicBezTo>
                    <a:cubicBezTo>
                      <a:pt x="592" y="35"/>
                      <a:pt x="596" y="39"/>
                      <a:pt x="596" y="43"/>
                    </a:cubicBezTo>
                    <a:cubicBezTo>
                      <a:pt x="596" y="48"/>
                      <a:pt x="592" y="51"/>
                      <a:pt x="587" y="51"/>
                    </a:cubicBezTo>
                    <a:close/>
                    <a:moveTo>
                      <a:pt x="551" y="51"/>
                    </a:moveTo>
                    <a:cubicBezTo>
                      <a:pt x="547" y="51"/>
                      <a:pt x="543" y="48"/>
                      <a:pt x="543" y="43"/>
                    </a:cubicBezTo>
                    <a:cubicBezTo>
                      <a:pt x="543" y="39"/>
                      <a:pt x="547" y="35"/>
                      <a:pt x="551" y="35"/>
                    </a:cubicBezTo>
                    <a:cubicBezTo>
                      <a:pt x="556" y="35"/>
                      <a:pt x="560" y="39"/>
                      <a:pt x="560" y="43"/>
                    </a:cubicBezTo>
                    <a:cubicBezTo>
                      <a:pt x="560" y="48"/>
                      <a:pt x="556" y="51"/>
                      <a:pt x="551" y="51"/>
                    </a:cubicBezTo>
                    <a:close/>
                    <a:moveTo>
                      <a:pt x="515" y="51"/>
                    </a:moveTo>
                    <a:cubicBezTo>
                      <a:pt x="510" y="51"/>
                      <a:pt x="507" y="48"/>
                      <a:pt x="507" y="43"/>
                    </a:cubicBezTo>
                    <a:cubicBezTo>
                      <a:pt x="507" y="39"/>
                      <a:pt x="510" y="35"/>
                      <a:pt x="515" y="35"/>
                    </a:cubicBezTo>
                    <a:cubicBezTo>
                      <a:pt x="520" y="35"/>
                      <a:pt x="523" y="39"/>
                      <a:pt x="523" y="43"/>
                    </a:cubicBezTo>
                    <a:cubicBezTo>
                      <a:pt x="523" y="48"/>
                      <a:pt x="520" y="51"/>
                      <a:pt x="515" y="51"/>
                    </a:cubicBezTo>
                    <a:close/>
                    <a:moveTo>
                      <a:pt x="479" y="51"/>
                    </a:moveTo>
                    <a:cubicBezTo>
                      <a:pt x="474" y="51"/>
                      <a:pt x="471" y="48"/>
                      <a:pt x="471" y="43"/>
                    </a:cubicBezTo>
                    <a:cubicBezTo>
                      <a:pt x="471" y="39"/>
                      <a:pt x="474" y="35"/>
                      <a:pt x="479" y="35"/>
                    </a:cubicBezTo>
                    <a:cubicBezTo>
                      <a:pt x="483" y="35"/>
                      <a:pt x="487" y="39"/>
                      <a:pt x="487" y="43"/>
                    </a:cubicBezTo>
                    <a:cubicBezTo>
                      <a:pt x="487" y="48"/>
                      <a:pt x="483" y="51"/>
                      <a:pt x="479" y="51"/>
                    </a:cubicBezTo>
                    <a:close/>
                    <a:moveTo>
                      <a:pt x="443" y="51"/>
                    </a:moveTo>
                    <a:cubicBezTo>
                      <a:pt x="438" y="51"/>
                      <a:pt x="434" y="48"/>
                      <a:pt x="434" y="43"/>
                    </a:cubicBezTo>
                    <a:cubicBezTo>
                      <a:pt x="434" y="39"/>
                      <a:pt x="438" y="35"/>
                      <a:pt x="443" y="35"/>
                    </a:cubicBezTo>
                    <a:cubicBezTo>
                      <a:pt x="447" y="35"/>
                      <a:pt x="451" y="39"/>
                      <a:pt x="451" y="43"/>
                    </a:cubicBezTo>
                    <a:cubicBezTo>
                      <a:pt x="451" y="48"/>
                      <a:pt x="447" y="51"/>
                      <a:pt x="443" y="51"/>
                    </a:cubicBezTo>
                    <a:close/>
                    <a:moveTo>
                      <a:pt x="407" y="51"/>
                    </a:moveTo>
                    <a:cubicBezTo>
                      <a:pt x="402" y="51"/>
                      <a:pt x="398" y="48"/>
                      <a:pt x="398" y="43"/>
                    </a:cubicBezTo>
                    <a:cubicBezTo>
                      <a:pt x="398" y="39"/>
                      <a:pt x="402" y="35"/>
                      <a:pt x="407" y="35"/>
                    </a:cubicBezTo>
                    <a:cubicBezTo>
                      <a:pt x="411" y="35"/>
                      <a:pt x="415" y="39"/>
                      <a:pt x="415" y="43"/>
                    </a:cubicBezTo>
                    <a:cubicBezTo>
                      <a:pt x="415" y="48"/>
                      <a:pt x="411" y="51"/>
                      <a:pt x="407" y="51"/>
                    </a:cubicBezTo>
                    <a:close/>
                    <a:moveTo>
                      <a:pt x="370" y="51"/>
                    </a:moveTo>
                    <a:cubicBezTo>
                      <a:pt x="366" y="51"/>
                      <a:pt x="362" y="48"/>
                      <a:pt x="362" y="43"/>
                    </a:cubicBezTo>
                    <a:cubicBezTo>
                      <a:pt x="362" y="39"/>
                      <a:pt x="366" y="35"/>
                      <a:pt x="370" y="35"/>
                    </a:cubicBezTo>
                    <a:cubicBezTo>
                      <a:pt x="375" y="35"/>
                      <a:pt x="379" y="39"/>
                      <a:pt x="379" y="43"/>
                    </a:cubicBezTo>
                    <a:cubicBezTo>
                      <a:pt x="379" y="48"/>
                      <a:pt x="375" y="51"/>
                      <a:pt x="370" y="51"/>
                    </a:cubicBezTo>
                    <a:close/>
                    <a:moveTo>
                      <a:pt x="334" y="51"/>
                    </a:moveTo>
                    <a:cubicBezTo>
                      <a:pt x="330" y="51"/>
                      <a:pt x="326" y="48"/>
                      <a:pt x="326" y="43"/>
                    </a:cubicBezTo>
                    <a:cubicBezTo>
                      <a:pt x="326" y="39"/>
                      <a:pt x="330" y="35"/>
                      <a:pt x="334" y="35"/>
                    </a:cubicBezTo>
                    <a:cubicBezTo>
                      <a:pt x="339" y="35"/>
                      <a:pt x="342" y="39"/>
                      <a:pt x="342" y="43"/>
                    </a:cubicBezTo>
                    <a:cubicBezTo>
                      <a:pt x="342" y="48"/>
                      <a:pt x="339" y="51"/>
                      <a:pt x="334" y="51"/>
                    </a:cubicBezTo>
                    <a:close/>
                    <a:moveTo>
                      <a:pt x="298" y="51"/>
                    </a:moveTo>
                    <a:cubicBezTo>
                      <a:pt x="293" y="51"/>
                      <a:pt x="290" y="48"/>
                      <a:pt x="290" y="43"/>
                    </a:cubicBezTo>
                    <a:cubicBezTo>
                      <a:pt x="290" y="39"/>
                      <a:pt x="293" y="35"/>
                      <a:pt x="298" y="35"/>
                    </a:cubicBezTo>
                    <a:cubicBezTo>
                      <a:pt x="303" y="35"/>
                      <a:pt x="306" y="39"/>
                      <a:pt x="306" y="43"/>
                    </a:cubicBezTo>
                    <a:cubicBezTo>
                      <a:pt x="306" y="48"/>
                      <a:pt x="303" y="51"/>
                      <a:pt x="298" y="51"/>
                    </a:cubicBezTo>
                    <a:close/>
                    <a:moveTo>
                      <a:pt x="262" y="51"/>
                    </a:moveTo>
                    <a:cubicBezTo>
                      <a:pt x="257" y="51"/>
                      <a:pt x="254" y="48"/>
                      <a:pt x="254" y="43"/>
                    </a:cubicBezTo>
                    <a:cubicBezTo>
                      <a:pt x="254" y="39"/>
                      <a:pt x="257" y="35"/>
                      <a:pt x="262" y="35"/>
                    </a:cubicBezTo>
                    <a:cubicBezTo>
                      <a:pt x="266" y="35"/>
                      <a:pt x="270" y="39"/>
                      <a:pt x="270" y="43"/>
                    </a:cubicBezTo>
                    <a:cubicBezTo>
                      <a:pt x="270" y="48"/>
                      <a:pt x="266" y="51"/>
                      <a:pt x="262" y="51"/>
                    </a:cubicBezTo>
                    <a:close/>
                    <a:moveTo>
                      <a:pt x="226" y="51"/>
                    </a:moveTo>
                    <a:cubicBezTo>
                      <a:pt x="221" y="51"/>
                      <a:pt x="217" y="48"/>
                      <a:pt x="217" y="43"/>
                    </a:cubicBezTo>
                    <a:cubicBezTo>
                      <a:pt x="217" y="39"/>
                      <a:pt x="221" y="35"/>
                      <a:pt x="226" y="35"/>
                    </a:cubicBezTo>
                    <a:cubicBezTo>
                      <a:pt x="230" y="35"/>
                      <a:pt x="234" y="39"/>
                      <a:pt x="234" y="43"/>
                    </a:cubicBezTo>
                    <a:cubicBezTo>
                      <a:pt x="234" y="48"/>
                      <a:pt x="230" y="51"/>
                      <a:pt x="226" y="51"/>
                    </a:cubicBezTo>
                    <a:close/>
                    <a:moveTo>
                      <a:pt x="189" y="51"/>
                    </a:moveTo>
                    <a:cubicBezTo>
                      <a:pt x="185" y="51"/>
                      <a:pt x="181" y="48"/>
                      <a:pt x="181" y="43"/>
                    </a:cubicBezTo>
                    <a:cubicBezTo>
                      <a:pt x="181" y="39"/>
                      <a:pt x="185" y="35"/>
                      <a:pt x="189" y="35"/>
                    </a:cubicBezTo>
                    <a:cubicBezTo>
                      <a:pt x="194" y="35"/>
                      <a:pt x="198" y="39"/>
                      <a:pt x="198" y="43"/>
                    </a:cubicBezTo>
                    <a:cubicBezTo>
                      <a:pt x="198" y="48"/>
                      <a:pt x="194" y="51"/>
                      <a:pt x="189" y="51"/>
                    </a:cubicBezTo>
                    <a:close/>
                    <a:moveTo>
                      <a:pt x="153" y="51"/>
                    </a:moveTo>
                    <a:cubicBezTo>
                      <a:pt x="149" y="51"/>
                      <a:pt x="145" y="48"/>
                      <a:pt x="145" y="43"/>
                    </a:cubicBezTo>
                    <a:cubicBezTo>
                      <a:pt x="145" y="39"/>
                      <a:pt x="149" y="35"/>
                      <a:pt x="153" y="35"/>
                    </a:cubicBezTo>
                    <a:cubicBezTo>
                      <a:pt x="158" y="35"/>
                      <a:pt x="162" y="39"/>
                      <a:pt x="162" y="43"/>
                    </a:cubicBezTo>
                    <a:cubicBezTo>
                      <a:pt x="162" y="48"/>
                      <a:pt x="158" y="51"/>
                      <a:pt x="153" y="51"/>
                    </a:cubicBezTo>
                    <a:close/>
                    <a:moveTo>
                      <a:pt x="117" y="51"/>
                    </a:moveTo>
                    <a:cubicBezTo>
                      <a:pt x="113" y="51"/>
                      <a:pt x="109" y="48"/>
                      <a:pt x="109" y="43"/>
                    </a:cubicBezTo>
                    <a:cubicBezTo>
                      <a:pt x="109" y="39"/>
                      <a:pt x="113" y="35"/>
                      <a:pt x="117" y="35"/>
                    </a:cubicBezTo>
                    <a:cubicBezTo>
                      <a:pt x="122" y="35"/>
                      <a:pt x="125" y="39"/>
                      <a:pt x="125" y="43"/>
                    </a:cubicBezTo>
                    <a:cubicBezTo>
                      <a:pt x="125" y="48"/>
                      <a:pt x="122" y="51"/>
                      <a:pt x="117" y="51"/>
                    </a:cubicBezTo>
                    <a:close/>
                    <a:moveTo>
                      <a:pt x="81" y="51"/>
                    </a:moveTo>
                    <a:cubicBezTo>
                      <a:pt x="76" y="51"/>
                      <a:pt x="73" y="48"/>
                      <a:pt x="73" y="43"/>
                    </a:cubicBezTo>
                    <a:cubicBezTo>
                      <a:pt x="73" y="39"/>
                      <a:pt x="76" y="35"/>
                      <a:pt x="81" y="35"/>
                    </a:cubicBezTo>
                    <a:cubicBezTo>
                      <a:pt x="86" y="35"/>
                      <a:pt x="89" y="39"/>
                      <a:pt x="89" y="43"/>
                    </a:cubicBezTo>
                    <a:cubicBezTo>
                      <a:pt x="89" y="48"/>
                      <a:pt x="86" y="51"/>
                      <a:pt x="81" y="51"/>
                    </a:cubicBezTo>
                    <a:close/>
                    <a:moveTo>
                      <a:pt x="45" y="51"/>
                    </a:moveTo>
                    <a:cubicBezTo>
                      <a:pt x="40" y="51"/>
                      <a:pt x="36" y="48"/>
                      <a:pt x="36" y="43"/>
                    </a:cubicBezTo>
                    <a:cubicBezTo>
                      <a:pt x="36" y="39"/>
                      <a:pt x="40" y="35"/>
                      <a:pt x="45" y="35"/>
                    </a:cubicBezTo>
                    <a:cubicBezTo>
                      <a:pt x="49" y="35"/>
                      <a:pt x="53" y="39"/>
                      <a:pt x="53" y="43"/>
                    </a:cubicBezTo>
                    <a:cubicBezTo>
                      <a:pt x="53" y="48"/>
                      <a:pt x="49" y="51"/>
                      <a:pt x="45" y="51"/>
                    </a:cubicBezTo>
                    <a:close/>
                    <a:moveTo>
                      <a:pt x="9" y="51"/>
                    </a:moveTo>
                    <a:cubicBezTo>
                      <a:pt x="4" y="51"/>
                      <a:pt x="0" y="48"/>
                      <a:pt x="0" y="43"/>
                    </a:cubicBezTo>
                    <a:cubicBezTo>
                      <a:pt x="0" y="39"/>
                      <a:pt x="4" y="35"/>
                      <a:pt x="9" y="35"/>
                    </a:cubicBezTo>
                    <a:cubicBezTo>
                      <a:pt x="13" y="35"/>
                      <a:pt x="17" y="39"/>
                      <a:pt x="17" y="43"/>
                    </a:cubicBezTo>
                    <a:cubicBezTo>
                      <a:pt x="17" y="48"/>
                      <a:pt x="13" y="51"/>
                      <a:pt x="9" y="51"/>
                    </a:cubicBezTo>
                    <a:close/>
                    <a:moveTo>
                      <a:pt x="587" y="17"/>
                    </a:moveTo>
                    <a:cubicBezTo>
                      <a:pt x="583" y="17"/>
                      <a:pt x="579" y="13"/>
                      <a:pt x="579" y="8"/>
                    </a:cubicBezTo>
                    <a:cubicBezTo>
                      <a:pt x="579" y="4"/>
                      <a:pt x="583" y="0"/>
                      <a:pt x="587" y="0"/>
                    </a:cubicBezTo>
                    <a:cubicBezTo>
                      <a:pt x="592" y="0"/>
                      <a:pt x="596" y="4"/>
                      <a:pt x="596" y="8"/>
                    </a:cubicBezTo>
                    <a:cubicBezTo>
                      <a:pt x="596" y="13"/>
                      <a:pt x="592" y="17"/>
                      <a:pt x="587" y="17"/>
                    </a:cubicBezTo>
                    <a:close/>
                    <a:moveTo>
                      <a:pt x="551" y="17"/>
                    </a:moveTo>
                    <a:cubicBezTo>
                      <a:pt x="547" y="17"/>
                      <a:pt x="543" y="13"/>
                      <a:pt x="543" y="8"/>
                    </a:cubicBezTo>
                    <a:cubicBezTo>
                      <a:pt x="543" y="4"/>
                      <a:pt x="547" y="0"/>
                      <a:pt x="551" y="0"/>
                    </a:cubicBezTo>
                    <a:cubicBezTo>
                      <a:pt x="556" y="0"/>
                      <a:pt x="560" y="4"/>
                      <a:pt x="560" y="8"/>
                    </a:cubicBezTo>
                    <a:cubicBezTo>
                      <a:pt x="560" y="13"/>
                      <a:pt x="556" y="17"/>
                      <a:pt x="551" y="17"/>
                    </a:cubicBezTo>
                    <a:close/>
                    <a:moveTo>
                      <a:pt x="515" y="17"/>
                    </a:moveTo>
                    <a:cubicBezTo>
                      <a:pt x="510" y="17"/>
                      <a:pt x="507" y="13"/>
                      <a:pt x="507" y="8"/>
                    </a:cubicBezTo>
                    <a:cubicBezTo>
                      <a:pt x="507" y="4"/>
                      <a:pt x="510" y="0"/>
                      <a:pt x="515" y="0"/>
                    </a:cubicBezTo>
                    <a:cubicBezTo>
                      <a:pt x="520" y="0"/>
                      <a:pt x="523" y="4"/>
                      <a:pt x="523" y="8"/>
                    </a:cubicBezTo>
                    <a:cubicBezTo>
                      <a:pt x="523" y="13"/>
                      <a:pt x="520" y="17"/>
                      <a:pt x="515" y="17"/>
                    </a:cubicBezTo>
                    <a:close/>
                    <a:moveTo>
                      <a:pt x="479" y="17"/>
                    </a:moveTo>
                    <a:cubicBezTo>
                      <a:pt x="474" y="17"/>
                      <a:pt x="471" y="13"/>
                      <a:pt x="471" y="8"/>
                    </a:cubicBezTo>
                    <a:cubicBezTo>
                      <a:pt x="471" y="4"/>
                      <a:pt x="474" y="0"/>
                      <a:pt x="479" y="0"/>
                    </a:cubicBezTo>
                    <a:cubicBezTo>
                      <a:pt x="483" y="0"/>
                      <a:pt x="487" y="4"/>
                      <a:pt x="487" y="8"/>
                    </a:cubicBezTo>
                    <a:cubicBezTo>
                      <a:pt x="487" y="13"/>
                      <a:pt x="483" y="17"/>
                      <a:pt x="479" y="17"/>
                    </a:cubicBezTo>
                    <a:close/>
                    <a:moveTo>
                      <a:pt x="443" y="17"/>
                    </a:moveTo>
                    <a:cubicBezTo>
                      <a:pt x="438" y="17"/>
                      <a:pt x="434" y="13"/>
                      <a:pt x="434" y="8"/>
                    </a:cubicBezTo>
                    <a:cubicBezTo>
                      <a:pt x="434" y="4"/>
                      <a:pt x="438" y="0"/>
                      <a:pt x="443" y="0"/>
                    </a:cubicBezTo>
                    <a:cubicBezTo>
                      <a:pt x="447" y="0"/>
                      <a:pt x="451" y="4"/>
                      <a:pt x="451" y="8"/>
                    </a:cubicBezTo>
                    <a:cubicBezTo>
                      <a:pt x="451" y="13"/>
                      <a:pt x="447" y="17"/>
                      <a:pt x="443" y="17"/>
                    </a:cubicBezTo>
                    <a:close/>
                    <a:moveTo>
                      <a:pt x="407" y="17"/>
                    </a:moveTo>
                    <a:cubicBezTo>
                      <a:pt x="402" y="17"/>
                      <a:pt x="398" y="13"/>
                      <a:pt x="398" y="8"/>
                    </a:cubicBezTo>
                    <a:cubicBezTo>
                      <a:pt x="398" y="4"/>
                      <a:pt x="402" y="0"/>
                      <a:pt x="407" y="0"/>
                    </a:cubicBezTo>
                    <a:cubicBezTo>
                      <a:pt x="411" y="0"/>
                      <a:pt x="415" y="4"/>
                      <a:pt x="415" y="8"/>
                    </a:cubicBezTo>
                    <a:cubicBezTo>
                      <a:pt x="415" y="13"/>
                      <a:pt x="411" y="17"/>
                      <a:pt x="407" y="17"/>
                    </a:cubicBezTo>
                    <a:close/>
                    <a:moveTo>
                      <a:pt x="370" y="17"/>
                    </a:moveTo>
                    <a:cubicBezTo>
                      <a:pt x="366" y="17"/>
                      <a:pt x="362" y="13"/>
                      <a:pt x="362" y="8"/>
                    </a:cubicBezTo>
                    <a:cubicBezTo>
                      <a:pt x="362" y="4"/>
                      <a:pt x="366" y="0"/>
                      <a:pt x="370" y="0"/>
                    </a:cubicBezTo>
                    <a:cubicBezTo>
                      <a:pt x="375" y="0"/>
                      <a:pt x="379" y="4"/>
                      <a:pt x="379" y="8"/>
                    </a:cubicBezTo>
                    <a:cubicBezTo>
                      <a:pt x="379" y="13"/>
                      <a:pt x="375" y="17"/>
                      <a:pt x="370" y="17"/>
                    </a:cubicBezTo>
                    <a:close/>
                    <a:moveTo>
                      <a:pt x="334" y="17"/>
                    </a:moveTo>
                    <a:cubicBezTo>
                      <a:pt x="330" y="17"/>
                      <a:pt x="326" y="13"/>
                      <a:pt x="326" y="8"/>
                    </a:cubicBezTo>
                    <a:cubicBezTo>
                      <a:pt x="326" y="4"/>
                      <a:pt x="330" y="0"/>
                      <a:pt x="334" y="0"/>
                    </a:cubicBezTo>
                    <a:cubicBezTo>
                      <a:pt x="339" y="0"/>
                      <a:pt x="342" y="4"/>
                      <a:pt x="342" y="8"/>
                    </a:cubicBezTo>
                    <a:cubicBezTo>
                      <a:pt x="342" y="13"/>
                      <a:pt x="339" y="17"/>
                      <a:pt x="334" y="17"/>
                    </a:cubicBezTo>
                    <a:close/>
                    <a:moveTo>
                      <a:pt x="298" y="17"/>
                    </a:moveTo>
                    <a:cubicBezTo>
                      <a:pt x="293" y="17"/>
                      <a:pt x="290" y="13"/>
                      <a:pt x="290" y="8"/>
                    </a:cubicBezTo>
                    <a:cubicBezTo>
                      <a:pt x="290" y="4"/>
                      <a:pt x="293" y="0"/>
                      <a:pt x="298" y="0"/>
                    </a:cubicBezTo>
                    <a:cubicBezTo>
                      <a:pt x="303" y="0"/>
                      <a:pt x="306" y="4"/>
                      <a:pt x="306" y="8"/>
                    </a:cubicBezTo>
                    <a:cubicBezTo>
                      <a:pt x="306" y="13"/>
                      <a:pt x="303" y="17"/>
                      <a:pt x="298" y="17"/>
                    </a:cubicBezTo>
                    <a:close/>
                    <a:moveTo>
                      <a:pt x="262" y="17"/>
                    </a:moveTo>
                    <a:cubicBezTo>
                      <a:pt x="257" y="17"/>
                      <a:pt x="254" y="13"/>
                      <a:pt x="254" y="8"/>
                    </a:cubicBezTo>
                    <a:cubicBezTo>
                      <a:pt x="254" y="4"/>
                      <a:pt x="257" y="0"/>
                      <a:pt x="262" y="0"/>
                    </a:cubicBezTo>
                    <a:cubicBezTo>
                      <a:pt x="266" y="0"/>
                      <a:pt x="270" y="4"/>
                      <a:pt x="270" y="8"/>
                    </a:cubicBezTo>
                    <a:cubicBezTo>
                      <a:pt x="270" y="13"/>
                      <a:pt x="266" y="17"/>
                      <a:pt x="262" y="17"/>
                    </a:cubicBezTo>
                    <a:close/>
                    <a:moveTo>
                      <a:pt x="226" y="17"/>
                    </a:moveTo>
                    <a:cubicBezTo>
                      <a:pt x="221" y="17"/>
                      <a:pt x="217" y="13"/>
                      <a:pt x="217" y="8"/>
                    </a:cubicBezTo>
                    <a:cubicBezTo>
                      <a:pt x="217" y="4"/>
                      <a:pt x="221" y="0"/>
                      <a:pt x="226" y="0"/>
                    </a:cubicBezTo>
                    <a:cubicBezTo>
                      <a:pt x="230" y="0"/>
                      <a:pt x="234" y="4"/>
                      <a:pt x="234" y="8"/>
                    </a:cubicBezTo>
                    <a:cubicBezTo>
                      <a:pt x="234" y="13"/>
                      <a:pt x="230" y="17"/>
                      <a:pt x="226" y="17"/>
                    </a:cubicBezTo>
                    <a:close/>
                    <a:moveTo>
                      <a:pt x="189" y="17"/>
                    </a:moveTo>
                    <a:cubicBezTo>
                      <a:pt x="185" y="17"/>
                      <a:pt x="181" y="13"/>
                      <a:pt x="181" y="8"/>
                    </a:cubicBezTo>
                    <a:cubicBezTo>
                      <a:pt x="181" y="4"/>
                      <a:pt x="185" y="0"/>
                      <a:pt x="189" y="0"/>
                    </a:cubicBezTo>
                    <a:cubicBezTo>
                      <a:pt x="194" y="0"/>
                      <a:pt x="198" y="4"/>
                      <a:pt x="198" y="8"/>
                    </a:cubicBezTo>
                    <a:cubicBezTo>
                      <a:pt x="198" y="13"/>
                      <a:pt x="194" y="17"/>
                      <a:pt x="189" y="17"/>
                    </a:cubicBezTo>
                    <a:close/>
                    <a:moveTo>
                      <a:pt x="153" y="17"/>
                    </a:moveTo>
                    <a:cubicBezTo>
                      <a:pt x="149" y="17"/>
                      <a:pt x="145" y="13"/>
                      <a:pt x="145" y="8"/>
                    </a:cubicBezTo>
                    <a:cubicBezTo>
                      <a:pt x="145" y="4"/>
                      <a:pt x="149" y="0"/>
                      <a:pt x="153" y="0"/>
                    </a:cubicBezTo>
                    <a:cubicBezTo>
                      <a:pt x="158" y="0"/>
                      <a:pt x="162" y="4"/>
                      <a:pt x="162" y="8"/>
                    </a:cubicBezTo>
                    <a:cubicBezTo>
                      <a:pt x="162" y="13"/>
                      <a:pt x="158" y="17"/>
                      <a:pt x="153" y="17"/>
                    </a:cubicBezTo>
                    <a:close/>
                    <a:moveTo>
                      <a:pt x="117" y="17"/>
                    </a:moveTo>
                    <a:cubicBezTo>
                      <a:pt x="113" y="17"/>
                      <a:pt x="109" y="13"/>
                      <a:pt x="109" y="8"/>
                    </a:cubicBezTo>
                    <a:cubicBezTo>
                      <a:pt x="109" y="4"/>
                      <a:pt x="113" y="0"/>
                      <a:pt x="117" y="0"/>
                    </a:cubicBezTo>
                    <a:cubicBezTo>
                      <a:pt x="122" y="0"/>
                      <a:pt x="125" y="4"/>
                      <a:pt x="125" y="8"/>
                    </a:cubicBezTo>
                    <a:cubicBezTo>
                      <a:pt x="125" y="13"/>
                      <a:pt x="122" y="17"/>
                      <a:pt x="117" y="17"/>
                    </a:cubicBezTo>
                    <a:close/>
                    <a:moveTo>
                      <a:pt x="81" y="17"/>
                    </a:moveTo>
                    <a:cubicBezTo>
                      <a:pt x="76" y="17"/>
                      <a:pt x="73" y="13"/>
                      <a:pt x="73" y="8"/>
                    </a:cubicBezTo>
                    <a:cubicBezTo>
                      <a:pt x="73" y="4"/>
                      <a:pt x="76" y="0"/>
                      <a:pt x="81" y="0"/>
                    </a:cubicBezTo>
                    <a:cubicBezTo>
                      <a:pt x="86" y="0"/>
                      <a:pt x="89" y="4"/>
                      <a:pt x="89" y="8"/>
                    </a:cubicBezTo>
                    <a:cubicBezTo>
                      <a:pt x="89" y="13"/>
                      <a:pt x="86" y="17"/>
                      <a:pt x="81" y="17"/>
                    </a:cubicBezTo>
                    <a:close/>
                    <a:moveTo>
                      <a:pt x="45" y="17"/>
                    </a:moveTo>
                    <a:cubicBezTo>
                      <a:pt x="40" y="17"/>
                      <a:pt x="36" y="13"/>
                      <a:pt x="36" y="8"/>
                    </a:cubicBezTo>
                    <a:cubicBezTo>
                      <a:pt x="36" y="4"/>
                      <a:pt x="40" y="0"/>
                      <a:pt x="45" y="0"/>
                    </a:cubicBezTo>
                    <a:cubicBezTo>
                      <a:pt x="49" y="0"/>
                      <a:pt x="53" y="4"/>
                      <a:pt x="53" y="8"/>
                    </a:cubicBezTo>
                    <a:cubicBezTo>
                      <a:pt x="53" y="13"/>
                      <a:pt x="49" y="17"/>
                      <a:pt x="45" y="17"/>
                    </a:cubicBezTo>
                    <a:close/>
                    <a:moveTo>
                      <a:pt x="9" y="17"/>
                    </a:moveTo>
                    <a:cubicBezTo>
                      <a:pt x="4" y="17"/>
                      <a:pt x="0" y="13"/>
                      <a:pt x="0" y="8"/>
                    </a:cubicBezTo>
                    <a:cubicBezTo>
                      <a:pt x="0" y="4"/>
                      <a:pt x="4" y="0"/>
                      <a:pt x="9" y="0"/>
                    </a:cubicBezTo>
                    <a:cubicBezTo>
                      <a:pt x="13" y="0"/>
                      <a:pt x="17" y="4"/>
                      <a:pt x="17" y="8"/>
                    </a:cubicBezTo>
                    <a:cubicBezTo>
                      <a:pt x="17" y="13"/>
                      <a:pt x="13" y="17"/>
                      <a:pt x="9" y="17"/>
                    </a:cubicBezTo>
                    <a:close/>
                  </a:path>
                </a:pathLst>
              </a:custGeom>
              <a:solidFill>
                <a:srgbClr val="494991">
                  <a:lumMod val="40000"/>
                  <a:lumOff val="60000"/>
                </a:srgbClr>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77" name="Freeform 182">
                <a:extLst>
                  <a:ext uri="{FF2B5EF4-FFF2-40B4-BE49-F238E27FC236}">
                    <a16:creationId xmlns:a16="http://schemas.microsoft.com/office/drawing/2014/main" id="{396D4952-FC7D-4E9F-BE9B-3561378D68A9}"/>
                  </a:ext>
                </a:extLst>
              </p:cNvPr>
              <p:cNvSpPr>
                <a:spLocks noEditPoints="1"/>
              </p:cNvSpPr>
              <p:nvPr/>
            </p:nvSpPr>
            <p:spPr bwMode="auto">
              <a:xfrm>
                <a:off x="4969828" y="3704908"/>
                <a:ext cx="2235200" cy="877887"/>
              </a:xfrm>
              <a:custGeom>
                <a:avLst/>
                <a:gdLst>
                  <a:gd name="T0" fmla="*/ 596 w 596"/>
                  <a:gd name="T1" fmla="*/ 225 h 234"/>
                  <a:gd name="T2" fmla="*/ 551 w 596"/>
                  <a:gd name="T3" fmla="*/ 217 h 234"/>
                  <a:gd name="T4" fmla="*/ 507 w 596"/>
                  <a:gd name="T5" fmla="*/ 225 h 234"/>
                  <a:gd name="T6" fmla="*/ 479 w 596"/>
                  <a:gd name="T7" fmla="*/ 234 h 234"/>
                  <a:gd name="T8" fmla="*/ 479 w 596"/>
                  <a:gd name="T9" fmla="*/ 234 h 234"/>
                  <a:gd name="T10" fmla="*/ 451 w 596"/>
                  <a:gd name="T11" fmla="*/ 225 h 234"/>
                  <a:gd name="T12" fmla="*/ 407 w 596"/>
                  <a:gd name="T13" fmla="*/ 217 h 234"/>
                  <a:gd name="T14" fmla="*/ 362 w 596"/>
                  <a:gd name="T15" fmla="*/ 225 h 234"/>
                  <a:gd name="T16" fmla="*/ 334 w 596"/>
                  <a:gd name="T17" fmla="*/ 234 h 234"/>
                  <a:gd name="T18" fmla="*/ 334 w 596"/>
                  <a:gd name="T19" fmla="*/ 234 h 234"/>
                  <a:gd name="T20" fmla="*/ 306 w 596"/>
                  <a:gd name="T21" fmla="*/ 225 h 234"/>
                  <a:gd name="T22" fmla="*/ 262 w 596"/>
                  <a:gd name="T23" fmla="*/ 217 h 234"/>
                  <a:gd name="T24" fmla="*/ 217 w 596"/>
                  <a:gd name="T25" fmla="*/ 225 h 234"/>
                  <a:gd name="T26" fmla="*/ 189 w 596"/>
                  <a:gd name="T27" fmla="*/ 234 h 234"/>
                  <a:gd name="T28" fmla="*/ 189 w 596"/>
                  <a:gd name="T29" fmla="*/ 234 h 234"/>
                  <a:gd name="T30" fmla="*/ 162 w 596"/>
                  <a:gd name="T31" fmla="*/ 225 h 234"/>
                  <a:gd name="T32" fmla="*/ 117 w 596"/>
                  <a:gd name="T33" fmla="*/ 217 h 234"/>
                  <a:gd name="T34" fmla="*/ 73 w 596"/>
                  <a:gd name="T35" fmla="*/ 225 h 234"/>
                  <a:gd name="T36" fmla="*/ 45 w 596"/>
                  <a:gd name="T37" fmla="*/ 234 h 234"/>
                  <a:gd name="T38" fmla="*/ 45 w 596"/>
                  <a:gd name="T39" fmla="*/ 234 h 234"/>
                  <a:gd name="T40" fmla="*/ 17 w 596"/>
                  <a:gd name="T41" fmla="*/ 225 h 234"/>
                  <a:gd name="T42" fmla="*/ 587 w 596"/>
                  <a:gd name="T43" fmla="*/ 180 h 234"/>
                  <a:gd name="T44" fmla="*/ 543 w 596"/>
                  <a:gd name="T45" fmla="*/ 188 h 234"/>
                  <a:gd name="T46" fmla="*/ 443 w 596"/>
                  <a:gd name="T47" fmla="*/ 196 h 234"/>
                  <a:gd name="T48" fmla="*/ 443 w 596"/>
                  <a:gd name="T49" fmla="*/ 196 h 234"/>
                  <a:gd name="T50" fmla="*/ 415 w 596"/>
                  <a:gd name="T51" fmla="*/ 188 h 234"/>
                  <a:gd name="T52" fmla="*/ 334 w 596"/>
                  <a:gd name="T53" fmla="*/ 180 h 234"/>
                  <a:gd name="T54" fmla="*/ 217 w 596"/>
                  <a:gd name="T55" fmla="*/ 188 h 234"/>
                  <a:gd name="T56" fmla="*/ 189 w 596"/>
                  <a:gd name="T57" fmla="*/ 196 h 234"/>
                  <a:gd name="T58" fmla="*/ 189 w 596"/>
                  <a:gd name="T59" fmla="*/ 196 h 234"/>
                  <a:gd name="T60" fmla="*/ 162 w 596"/>
                  <a:gd name="T61" fmla="*/ 188 h 234"/>
                  <a:gd name="T62" fmla="*/ 45 w 596"/>
                  <a:gd name="T63" fmla="*/ 180 h 234"/>
                  <a:gd name="T64" fmla="*/ 0 w 596"/>
                  <a:gd name="T65" fmla="*/ 188 h 234"/>
                  <a:gd name="T66" fmla="*/ 515 w 596"/>
                  <a:gd name="T67" fmla="*/ 161 h 234"/>
                  <a:gd name="T68" fmla="*/ 515 w 596"/>
                  <a:gd name="T69" fmla="*/ 161 h 234"/>
                  <a:gd name="T70" fmla="*/ 306 w 596"/>
                  <a:gd name="T71" fmla="*/ 153 h 234"/>
                  <a:gd name="T72" fmla="*/ 153 w 596"/>
                  <a:gd name="T73" fmla="*/ 145 h 234"/>
                  <a:gd name="T74" fmla="*/ 507 w 596"/>
                  <a:gd name="T75" fmla="*/ 116 h 234"/>
                  <a:gd name="T76" fmla="*/ 407 w 596"/>
                  <a:gd name="T77" fmla="*/ 124 h 234"/>
                  <a:gd name="T78" fmla="*/ 407 w 596"/>
                  <a:gd name="T79" fmla="*/ 124 h 234"/>
                  <a:gd name="T80" fmla="*/ 125 w 596"/>
                  <a:gd name="T81" fmla="*/ 116 h 234"/>
                  <a:gd name="T82" fmla="*/ 9 w 596"/>
                  <a:gd name="T83" fmla="*/ 107 h 234"/>
                  <a:gd name="T84" fmla="*/ 471 w 596"/>
                  <a:gd name="T85" fmla="*/ 81 h 234"/>
                  <a:gd name="T86" fmla="*/ 334 w 596"/>
                  <a:gd name="T87" fmla="*/ 89 h 234"/>
                  <a:gd name="T88" fmla="*/ 334 w 596"/>
                  <a:gd name="T89" fmla="*/ 89 h 234"/>
                  <a:gd name="T90" fmla="*/ 306 w 596"/>
                  <a:gd name="T91" fmla="*/ 81 h 234"/>
                  <a:gd name="T92" fmla="*/ 189 w 596"/>
                  <a:gd name="T93" fmla="*/ 72 h 234"/>
                  <a:gd name="T94" fmla="*/ 145 w 596"/>
                  <a:gd name="T95" fmla="*/ 81 h 234"/>
                  <a:gd name="T96" fmla="*/ 407 w 596"/>
                  <a:gd name="T97" fmla="*/ 51 h 234"/>
                  <a:gd name="T98" fmla="*/ 407 w 596"/>
                  <a:gd name="T99" fmla="*/ 51 h 234"/>
                  <a:gd name="T100" fmla="*/ 306 w 596"/>
                  <a:gd name="T101" fmla="*/ 43 h 234"/>
                  <a:gd name="T102" fmla="*/ 81 w 596"/>
                  <a:gd name="T103" fmla="*/ 35 h 234"/>
                  <a:gd name="T104" fmla="*/ 145 w 596"/>
                  <a:gd name="T105" fmla="*/ 8 h 234"/>
                  <a:gd name="T106" fmla="*/ 45 w 596"/>
                  <a:gd name="T107" fmla="*/ 17 h 234"/>
                  <a:gd name="T108" fmla="*/ 45 w 596"/>
                  <a:gd name="T109"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6" h="234">
                    <a:moveTo>
                      <a:pt x="587" y="234"/>
                    </a:moveTo>
                    <a:cubicBezTo>
                      <a:pt x="583" y="234"/>
                      <a:pt x="579" y="230"/>
                      <a:pt x="579" y="225"/>
                    </a:cubicBezTo>
                    <a:cubicBezTo>
                      <a:pt x="579" y="221"/>
                      <a:pt x="583" y="217"/>
                      <a:pt x="587" y="217"/>
                    </a:cubicBezTo>
                    <a:cubicBezTo>
                      <a:pt x="592" y="217"/>
                      <a:pt x="596" y="221"/>
                      <a:pt x="596" y="225"/>
                    </a:cubicBezTo>
                    <a:cubicBezTo>
                      <a:pt x="596" y="230"/>
                      <a:pt x="592" y="234"/>
                      <a:pt x="587" y="234"/>
                    </a:cubicBezTo>
                    <a:close/>
                    <a:moveTo>
                      <a:pt x="551" y="234"/>
                    </a:moveTo>
                    <a:cubicBezTo>
                      <a:pt x="547" y="234"/>
                      <a:pt x="543" y="230"/>
                      <a:pt x="543" y="225"/>
                    </a:cubicBezTo>
                    <a:cubicBezTo>
                      <a:pt x="543" y="221"/>
                      <a:pt x="547" y="217"/>
                      <a:pt x="551" y="217"/>
                    </a:cubicBezTo>
                    <a:cubicBezTo>
                      <a:pt x="556" y="217"/>
                      <a:pt x="560" y="221"/>
                      <a:pt x="560" y="225"/>
                    </a:cubicBezTo>
                    <a:cubicBezTo>
                      <a:pt x="560" y="230"/>
                      <a:pt x="556" y="234"/>
                      <a:pt x="551" y="234"/>
                    </a:cubicBezTo>
                    <a:close/>
                    <a:moveTo>
                      <a:pt x="515" y="234"/>
                    </a:moveTo>
                    <a:cubicBezTo>
                      <a:pt x="510" y="234"/>
                      <a:pt x="507" y="230"/>
                      <a:pt x="507" y="225"/>
                    </a:cubicBezTo>
                    <a:cubicBezTo>
                      <a:pt x="507" y="221"/>
                      <a:pt x="510" y="217"/>
                      <a:pt x="515" y="217"/>
                    </a:cubicBezTo>
                    <a:cubicBezTo>
                      <a:pt x="520" y="217"/>
                      <a:pt x="523" y="221"/>
                      <a:pt x="523" y="225"/>
                    </a:cubicBezTo>
                    <a:cubicBezTo>
                      <a:pt x="523" y="230"/>
                      <a:pt x="520" y="234"/>
                      <a:pt x="515" y="234"/>
                    </a:cubicBezTo>
                    <a:close/>
                    <a:moveTo>
                      <a:pt x="479" y="234"/>
                    </a:moveTo>
                    <a:cubicBezTo>
                      <a:pt x="474" y="234"/>
                      <a:pt x="471" y="230"/>
                      <a:pt x="471" y="225"/>
                    </a:cubicBezTo>
                    <a:cubicBezTo>
                      <a:pt x="471" y="221"/>
                      <a:pt x="474" y="217"/>
                      <a:pt x="479" y="217"/>
                    </a:cubicBezTo>
                    <a:cubicBezTo>
                      <a:pt x="483" y="217"/>
                      <a:pt x="487" y="221"/>
                      <a:pt x="487" y="225"/>
                    </a:cubicBezTo>
                    <a:cubicBezTo>
                      <a:pt x="487" y="230"/>
                      <a:pt x="483" y="234"/>
                      <a:pt x="479" y="234"/>
                    </a:cubicBezTo>
                    <a:close/>
                    <a:moveTo>
                      <a:pt x="443" y="234"/>
                    </a:moveTo>
                    <a:cubicBezTo>
                      <a:pt x="438" y="234"/>
                      <a:pt x="434" y="230"/>
                      <a:pt x="434" y="225"/>
                    </a:cubicBezTo>
                    <a:cubicBezTo>
                      <a:pt x="434" y="221"/>
                      <a:pt x="438" y="217"/>
                      <a:pt x="443" y="217"/>
                    </a:cubicBezTo>
                    <a:cubicBezTo>
                      <a:pt x="447" y="217"/>
                      <a:pt x="451" y="221"/>
                      <a:pt x="451" y="225"/>
                    </a:cubicBezTo>
                    <a:cubicBezTo>
                      <a:pt x="451" y="230"/>
                      <a:pt x="447" y="234"/>
                      <a:pt x="443" y="234"/>
                    </a:cubicBezTo>
                    <a:close/>
                    <a:moveTo>
                      <a:pt x="407" y="234"/>
                    </a:moveTo>
                    <a:cubicBezTo>
                      <a:pt x="402" y="234"/>
                      <a:pt x="398" y="230"/>
                      <a:pt x="398" y="225"/>
                    </a:cubicBezTo>
                    <a:cubicBezTo>
                      <a:pt x="398" y="221"/>
                      <a:pt x="402" y="217"/>
                      <a:pt x="407" y="217"/>
                    </a:cubicBezTo>
                    <a:cubicBezTo>
                      <a:pt x="411" y="217"/>
                      <a:pt x="415" y="221"/>
                      <a:pt x="415" y="225"/>
                    </a:cubicBezTo>
                    <a:cubicBezTo>
                      <a:pt x="415" y="230"/>
                      <a:pt x="411" y="234"/>
                      <a:pt x="407" y="234"/>
                    </a:cubicBezTo>
                    <a:close/>
                    <a:moveTo>
                      <a:pt x="370" y="234"/>
                    </a:moveTo>
                    <a:cubicBezTo>
                      <a:pt x="366" y="234"/>
                      <a:pt x="362" y="230"/>
                      <a:pt x="362" y="225"/>
                    </a:cubicBezTo>
                    <a:cubicBezTo>
                      <a:pt x="362" y="221"/>
                      <a:pt x="366" y="217"/>
                      <a:pt x="370" y="217"/>
                    </a:cubicBezTo>
                    <a:cubicBezTo>
                      <a:pt x="375" y="217"/>
                      <a:pt x="379" y="221"/>
                      <a:pt x="379" y="225"/>
                    </a:cubicBezTo>
                    <a:cubicBezTo>
                      <a:pt x="379" y="230"/>
                      <a:pt x="375" y="234"/>
                      <a:pt x="370" y="234"/>
                    </a:cubicBezTo>
                    <a:close/>
                    <a:moveTo>
                      <a:pt x="334" y="234"/>
                    </a:moveTo>
                    <a:cubicBezTo>
                      <a:pt x="330" y="234"/>
                      <a:pt x="326" y="230"/>
                      <a:pt x="326" y="225"/>
                    </a:cubicBezTo>
                    <a:cubicBezTo>
                      <a:pt x="326" y="221"/>
                      <a:pt x="330" y="217"/>
                      <a:pt x="334" y="217"/>
                    </a:cubicBezTo>
                    <a:cubicBezTo>
                      <a:pt x="339" y="217"/>
                      <a:pt x="342" y="221"/>
                      <a:pt x="342" y="225"/>
                    </a:cubicBezTo>
                    <a:cubicBezTo>
                      <a:pt x="342" y="230"/>
                      <a:pt x="339" y="234"/>
                      <a:pt x="334" y="234"/>
                    </a:cubicBezTo>
                    <a:close/>
                    <a:moveTo>
                      <a:pt x="298" y="234"/>
                    </a:moveTo>
                    <a:cubicBezTo>
                      <a:pt x="293" y="234"/>
                      <a:pt x="290" y="230"/>
                      <a:pt x="290" y="225"/>
                    </a:cubicBezTo>
                    <a:cubicBezTo>
                      <a:pt x="290" y="221"/>
                      <a:pt x="293" y="217"/>
                      <a:pt x="298" y="217"/>
                    </a:cubicBezTo>
                    <a:cubicBezTo>
                      <a:pt x="303" y="217"/>
                      <a:pt x="306" y="221"/>
                      <a:pt x="306" y="225"/>
                    </a:cubicBezTo>
                    <a:cubicBezTo>
                      <a:pt x="306" y="230"/>
                      <a:pt x="303" y="234"/>
                      <a:pt x="298" y="234"/>
                    </a:cubicBezTo>
                    <a:close/>
                    <a:moveTo>
                      <a:pt x="262" y="234"/>
                    </a:moveTo>
                    <a:cubicBezTo>
                      <a:pt x="257" y="234"/>
                      <a:pt x="254" y="230"/>
                      <a:pt x="254" y="225"/>
                    </a:cubicBezTo>
                    <a:cubicBezTo>
                      <a:pt x="254" y="221"/>
                      <a:pt x="257" y="217"/>
                      <a:pt x="262" y="217"/>
                    </a:cubicBezTo>
                    <a:cubicBezTo>
                      <a:pt x="266" y="217"/>
                      <a:pt x="270" y="221"/>
                      <a:pt x="270" y="225"/>
                    </a:cubicBezTo>
                    <a:cubicBezTo>
                      <a:pt x="270" y="230"/>
                      <a:pt x="266" y="234"/>
                      <a:pt x="262" y="234"/>
                    </a:cubicBezTo>
                    <a:close/>
                    <a:moveTo>
                      <a:pt x="226" y="234"/>
                    </a:moveTo>
                    <a:cubicBezTo>
                      <a:pt x="221" y="234"/>
                      <a:pt x="217" y="230"/>
                      <a:pt x="217" y="225"/>
                    </a:cubicBezTo>
                    <a:cubicBezTo>
                      <a:pt x="217" y="221"/>
                      <a:pt x="221" y="217"/>
                      <a:pt x="226" y="217"/>
                    </a:cubicBezTo>
                    <a:cubicBezTo>
                      <a:pt x="230" y="217"/>
                      <a:pt x="234" y="221"/>
                      <a:pt x="234" y="225"/>
                    </a:cubicBezTo>
                    <a:cubicBezTo>
                      <a:pt x="234" y="230"/>
                      <a:pt x="230" y="234"/>
                      <a:pt x="226" y="234"/>
                    </a:cubicBezTo>
                    <a:close/>
                    <a:moveTo>
                      <a:pt x="189" y="234"/>
                    </a:moveTo>
                    <a:cubicBezTo>
                      <a:pt x="185" y="234"/>
                      <a:pt x="181" y="230"/>
                      <a:pt x="181" y="225"/>
                    </a:cubicBezTo>
                    <a:cubicBezTo>
                      <a:pt x="181" y="221"/>
                      <a:pt x="185" y="217"/>
                      <a:pt x="189" y="217"/>
                    </a:cubicBezTo>
                    <a:cubicBezTo>
                      <a:pt x="194" y="217"/>
                      <a:pt x="198" y="221"/>
                      <a:pt x="198" y="225"/>
                    </a:cubicBezTo>
                    <a:cubicBezTo>
                      <a:pt x="198" y="230"/>
                      <a:pt x="194" y="234"/>
                      <a:pt x="189" y="234"/>
                    </a:cubicBezTo>
                    <a:close/>
                    <a:moveTo>
                      <a:pt x="153" y="234"/>
                    </a:moveTo>
                    <a:cubicBezTo>
                      <a:pt x="149" y="234"/>
                      <a:pt x="145" y="230"/>
                      <a:pt x="145" y="225"/>
                    </a:cubicBezTo>
                    <a:cubicBezTo>
                      <a:pt x="145" y="221"/>
                      <a:pt x="149" y="217"/>
                      <a:pt x="153" y="217"/>
                    </a:cubicBezTo>
                    <a:cubicBezTo>
                      <a:pt x="158" y="217"/>
                      <a:pt x="162" y="221"/>
                      <a:pt x="162" y="225"/>
                    </a:cubicBezTo>
                    <a:cubicBezTo>
                      <a:pt x="162" y="230"/>
                      <a:pt x="158" y="234"/>
                      <a:pt x="153" y="234"/>
                    </a:cubicBezTo>
                    <a:close/>
                    <a:moveTo>
                      <a:pt x="117" y="234"/>
                    </a:moveTo>
                    <a:cubicBezTo>
                      <a:pt x="113" y="234"/>
                      <a:pt x="109" y="230"/>
                      <a:pt x="109" y="225"/>
                    </a:cubicBezTo>
                    <a:cubicBezTo>
                      <a:pt x="109" y="221"/>
                      <a:pt x="113" y="217"/>
                      <a:pt x="117" y="217"/>
                    </a:cubicBezTo>
                    <a:cubicBezTo>
                      <a:pt x="122" y="217"/>
                      <a:pt x="125" y="221"/>
                      <a:pt x="125" y="225"/>
                    </a:cubicBezTo>
                    <a:cubicBezTo>
                      <a:pt x="125" y="230"/>
                      <a:pt x="122" y="234"/>
                      <a:pt x="117" y="234"/>
                    </a:cubicBezTo>
                    <a:close/>
                    <a:moveTo>
                      <a:pt x="81" y="234"/>
                    </a:moveTo>
                    <a:cubicBezTo>
                      <a:pt x="76" y="234"/>
                      <a:pt x="73" y="230"/>
                      <a:pt x="73" y="225"/>
                    </a:cubicBezTo>
                    <a:cubicBezTo>
                      <a:pt x="73" y="221"/>
                      <a:pt x="76" y="217"/>
                      <a:pt x="81" y="217"/>
                    </a:cubicBezTo>
                    <a:cubicBezTo>
                      <a:pt x="86" y="217"/>
                      <a:pt x="89" y="221"/>
                      <a:pt x="89" y="225"/>
                    </a:cubicBezTo>
                    <a:cubicBezTo>
                      <a:pt x="89" y="230"/>
                      <a:pt x="86" y="234"/>
                      <a:pt x="81" y="234"/>
                    </a:cubicBezTo>
                    <a:close/>
                    <a:moveTo>
                      <a:pt x="45" y="234"/>
                    </a:moveTo>
                    <a:cubicBezTo>
                      <a:pt x="40" y="234"/>
                      <a:pt x="36" y="230"/>
                      <a:pt x="36" y="225"/>
                    </a:cubicBezTo>
                    <a:cubicBezTo>
                      <a:pt x="36" y="221"/>
                      <a:pt x="40" y="217"/>
                      <a:pt x="45" y="217"/>
                    </a:cubicBezTo>
                    <a:cubicBezTo>
                      <a:pt x="49" y="217"/>
                      <a:pt x="53" y="221"/>
                      <a:pt x="53" y="225"/>
                    </a:cubicBezTo>
                    <a:cubicBezTo>
                      <a:pt x="53" y="230"/>
                      <a:pt x="49" y="234"/>
                      <a:pt x="45" y="234"/>
                    </a:cubicBezTo>
                    <a:close/>
                    <a:moveTo>
                      <a:pt x="9" y="234"/>
                    </a:moveTo>
                    <a:cubicBezTo>
                      <a:pt x="4" y="234"/>
                      <a:pt x="0" y="230"/>
                      <a:pt x="0" y="225"/>
                    </a:cubicBezTo>
                    <a:cubicBezTo>
                      <a:pt x="0" y="221"/>
                      <a:pt x="4" y="217"/>
                      <a:pt x="9" y="217"/>
                    </a:cubicBezTo>
                    <a:cubicBezTo>
                      <a:pt x="13" y="217"/>
                      <a:pt x="17" y="221"/>
                      <a:pt x="17" y="225"/>
                    </a:cubicBezTo>
                    <a:cubicBezTo>
                      <a:pt x="17" y="230"/>
                      <a:pt x="13" y="234"/>
                      <a:pt x="9" y="234"/>
                    </a:cubicBezTo>
                    <a:close/>
                    <a:moveTo>
                      <a:pt x="587" y="196"/>
                    </a:moveTo>
                    <a:cubicBezTo>
                      <a:pt x="583" y="196"/>
                      <a:pt x="579" y="192"/>
                      <a:pt x="579" y="188"/>
                    </a:cubicBezTo>
                    <a:cubicBezTo>
                      <a:pt x="579" y="183"/>
                      <a:pt x="583" y="180"/>
                      <a:pt x="587" y="180"/>
                    </a:cubicBezTo>
                    <a:cubicBezTo>
                      <a:pt x="592" y="180"/>
                      <a:pt x="596" y="183"/>
                      <a:pt x="596" y="188"/>
                    </a:cubicBezTo>
                    <a:cubicBezTo>
                      <a:pt x="596" y="192"/>
                      <a:pt x="592" y="196"/>
                      <a:pt x="587" y="196"/>
                    </a:cubicBezTo>
                    <a:close/>
                    <a:moveTo>
                      <a:pt x="551" y="196"/>
                    </a:moveTo>
                    <a:cubicBezTo>
                      <a:pt x="547" y="196"/>
                      <a:pt x="543" y="192"/>
                      <a:pt x="543" y="188"/>
                    </a:cubicBezTo>
                    <a:cubicBezTo>
                      <a:pt x="543" y="183"/>
                      <a:pt x="547" y="180"/>
                      <a:pt x="551" y="180"/>
                    </a:cubicBezTo>
                    <a:cubicBezTo>
                      <a:pt x="556" y="180"/>
                      <a:pt x="560" y="183"/>
                      <a:pt x="560" y="188"/>
                    </a:cubicBezTo>
                    <a:cubicBezTo>
                      <a:pt x="560" y="192"/>
                      <a:pt x="556" y="196"/>
                      <a:pt x="551" y="196"/>
                    </a:cubicBezTo>
                    <a:close/>
                    <a:moveTo>
                      <a:pt x="443" y="196"/>
                    </a:moveTo>
                    <a:cubicBezTo>
                      <a:pt x="438" y="196"/>
                      <a:pt x="434" y="192"/>
                      <a:pt x="434" y="188"/>
                    </a:cubicBezTo>
                    <a:cubicBezTo>
                      <a:pt x="434" y="183"/>
                      <a:pt x="438" y="180"/>
                      <a:pt x="443" y="180"/>
                    </a:cubicBezTo>
                    <a:cubicBezTo>
                      <a:pt x="447" y="180"/>
                      <a:pt x="451" y="183"/>
                      <a:pt x="451" y="188"/>
                    </a:cubicBezTo>
                    <a:cubicBezTo>
                      <a:pt x="451" y="192"/>
                      <a:pt x="447" y="196"/>
                      <a:pt x="443" y="196"/>
                    </a:cubicBezTo>
                    <a:close/>
                    <a:moveTo>
                      <a:pt x="407" y="196"/>
                    </a:moveTo>
                    <a:cubicBezTo>
                      <a:pt x="402" y="196"/>
                      <a:pt x="398" y="192"/>
                      <a:pt x="398" y="188"/>
                    </a:cubicBezTo>
                    <a:cubicBezTo>
                      <a:pt x="398" y="183"/>
                      <a:pt x="402" y="180"/>
                      <a:pt x="407" y="180"/>
                    </a:cubicBezTo>
                    <a:cubicBezTo>
                      <a:pt x="411" y="180"/>
                      <a:pt x="415" y="183"/>
                      <a:pt x="415" y="188"/>
                    </a:cubicBezTo>
                    <a:cubicBezTo>
                      <a:pt x="415" y="192"/>
                      <a:pt x="411" y="196"/>
                      <a:pt x="407" y="196"/>
                    </a:cubicBezTo>
                    <a:close/>
                    <a:moveTo>
                      <a:pt x="334" y="196"/>
                    </a:moveTo>
                    <a:cubicBezTo>
                      <a:pt x="330" y="196"/>
                      <a:pt x="326" y="192"/>
                      <a:pt x="326" y="188"/>
                    </a:cubicBezTo>
                    <a:cubicBezTo>
                      <a:pt x="326" y="183"/>
                      <a:pt x="330" y="180"/>
                      <a:pt x="334" y="180"/>
                    </a:cubicBezTo>
                    <a:cubicBezTo>
                      <a:pt x="339" y="180"/>
                      <a:pt x="342" y="183"/>
                      <a:pt x="342" y="188"/>
                    </a:cubicBezTo>
                    <a:cubicBezTo>
                      <a:pt x="342" y="192"/>
                      <a:pt x="339" y="196"/>
                      <a:pt x="334" y="196"/>
                    </a:cubicBezTo>
                    <a:close/>
                    <a:moveTo>
                      <a:pt x="226" y="196"/>
                    </a:moveTo>
                    <a:cubicBezTo>
                      <a:pt x="221" y="196"/>
                      <a:pt x="217" y="192"/>
                      <a:pt x="217" y="188"/>
                    </a:cubicBezTo>
                    <a:cubicBezTo>
                      <a:pt x="217" y="183"/>
                      <a:pt x="221" y="180"/>
                      <a:pt x="226" y="180"/>
                    </a:cubicBezTo>
                    <a:cubicBezTo>
                      <a:pt x="230" y="180"/>
                      <a:pt x="234" y="183"/>
                      <a:pt x="234" y="188"/>
                    </a:cubicBezTo>
                    <a:cubicBezTo>
                      <a:pt x="234" y="192"/>
                      <a:pt x="230" y="196"/>
                      <a:pt x="226" y="196"/>
                    </a:cubicBezTo>
                    <a:close/>
                    <a:moveTo>
                      <a:pt x="189" y="196"/>
                    </a:moveTo>
                    <a:cubicBezTo>
                      <a:pt x="185" y="196"/>
                      <a:pt x="181" y="192"/>
                      <a:pt x="181" y="188"/>
                    </a:cubicBezTo>
                    <a:cubicBezTo>
                      <a:pt x="181" y="183"/>
                      <a:pt x="185" y="180"/>
                      <a:pt x="189" y="180"/>
                    </a:cubicBezTo>
                    <a:cubicBezTo>
                      <a:pt x="194" y="180"/>
                      <a:pt x="198" y="183"/>
                      <a:pt x="198" y="188"/>
                    </a:cubicBezTo>
                    <a:cubicBezTo>
                      <a:pt x="198" y="192"/>
                      <a:pt x="194" y="196"/>
                      <a:pt x="189" y="196"/>
                    </a:cubicBezTo>
                    <a:close/>
                    <a:moveTo>
                      <a:pt x="153" y="196"/>
                    </a:moveTo>
                    <a:cubicBezTo>
                      <a:pt x="149" y="196"/>
                      <a:pt x="145" y="192"/>
                      <a:pt x="145" y="188"/>
                    </a:cubicBezTo>
                    <a:cubicBezTo>
                      <a:pt x="145" y="183"/>
                      <a:pt x="149" y="180"/>
                      <a:pt x="153" y="180"/>
                    </a:cubicBezTo>
                    <a:cubicBezTo>
                      <a:pt x="158" y="180"/>
                      <a:pt x="162" y="183"/>
                      <a:pt x="162" y="188"/>
                    </a:cubicBezTo>
                    <a:cubicBezTo>
                      <a:pt x="162" y="192"/>
                      <a:pt x="158" y="196"/>
                      <a:pt x="153" y="196"/>
                    </a:cubicBezTo>
                    <a:close/>
                    <a:moveTo>
                      <a:pt x="45" y="196"/>
                    </a:moveTo>
                    <a:cubicBezTo>
                      <a:pt x="40" y="196"/>
                      <a:pt x="36" y="192"/>
                      <a:pt x="36" y="188"/>
                    </a:cubicBezTo>
                    <a:cubicBezTo>
                      <a:pt x="36" y="183"/>
                      <a:pt x="40" y="180"/>
                      <a:pt x="45" y="180"/>
                    </a:cubicBezTo>
                    <a:cubicBezTo>
                      <a:pt x="49" y="180"/>
                      <a:pt x="53" y="183"/>
                      <a:pt x="53" y="188"/>
                    </a:cubicBezTo>
                    <a:cubicBezTo>
                      <a:pt x="53" y="192"/>
                      <a:pt x="49" y="196"/>
                      <a:pt x="45" y="196"/>
                    </a:cubicBezTo>
                    <a:close/>
                    <a:moveTo>
                      <a:pt x="9" y="196"/>
                    </a:moveTo>
                    <a:cubicBezTo>
                      <a:pt x="4" y="196"/>
                      <a:pt x="0" y="192"/>
                      <a:pt x="0" y="188"/>
                    </a:cubicBezTo>
                    <a:cubicBezTo>
                      <a:pt x="0" y="183"/>
                      <a:pt x="4" y="180"/>
                      <a:pt x="9" y="180"/>
                    </a:cubicBezTo>
                    <a:cubicBezTo>
                      <a:pt x="13" y="180"/>
                      <a:pt x="17" y="183"/>
                      <a:pt x="17" y="188"/>
                    </a:cubicBezTo>
                    <a:cubicBezTo>
                      <a:pt x="17" y="192"/>
                      <a:pt x="13" y="196"/>
                      <a:pt x="9" y="196"/>
                    </a:cubicBezTo>
                    <a:close/>
                    <a:moveTo>
                      <a:pt x="515" y="161"/>
                    </a:moveTo>
                    <a:cubicBezTo>
                      <a:pt x="510" y="161"/>
                      <a:pt x="507" y="158"/>
                      <a:pt x="507" y="153"/>
                    </a:cubicBezTo>
                    <a:cubicBezTo>
                      <a:pt x="507" y="148"/>
                      <a:pt x="510" y="145"/>
                      <a:pt x="515" y="145"/>
                    </a:cubicBezTo>
                    <a:cubicBezTo>
                      <a:pt x="520" y="145"/>
                      <a:pt x="523" y="148"/>
                      <a:pt x="523" y="153"/>
                    </a:cubicBezTo>
                    <a:cubicBezTo>
                      <a:pt x="523" y="158"/>
                      <a:pt x="520" y="161"/>
                      <a:pt x="515" y="161"/>
                    </a:cubicBezTo>
                    <a:close/>
                    <a:moveTo>
                      <a:pt x="298" y="161"/>
                    </a:moveTo>
                    <a:cubicBezTo>
                      <a:pt x="293" y="161"/>
                      <a:pt x="290" y="158"/>
                      <a:pt x="290" y="153"/>
                    </a:cubicBezTo>
                    <a:cubicBezTo>
                      <a:pt x="290" y="148"/>
                      <a:pt x="293" y="145"/>
                      <a:pt x="298" y="145"/>
                    </a:cubicBezTo>
                    <a:cubicBezTo>
                      <a:pt x="303" y="145"/>
                      <a:pt x="306" y="148"/>
                      <a:pt x="306" y="153"/>
                    </a:cubicBezTo>
                    <a:cubicBezTo>
                      <a:pt x="306" y="158"/>
                      <a:pt x="303" y="161"/>
                      <a:pt x="298" y="161"/>
                    </a:cubicBezTo>
                    <a:close/>
                    <a:moveTo>
                      <a:pt x="153" y="161"/>
                    </a:moveTo>
                    <a:cubicBezTo>
                      <a:pt x="149" y="161"/>
                      <a:pt x="145" y="158"/>
                      <a:pt x="145" y="153"/>
                    </a:cubicBezTo>
                    <a:cubicBezTo>
                      <a:pt x="145" y="148"/>
                      <a:pt x="149" y="145"/>
                      <a:pt x="153" y="145"/>
                    </a:cubicBezTo>
                    <a:cubicBezTo>
                      <a:pt x="158" y="145"/>
                      <a:pt x="162" y="148"/>
                      <a:pt x="162" y="153"/>
                    </a:cubicBezTo>
                    <a:cubicBezTo>
                      <a:pt x="162" y="158"/>
                      <a:pt x="158" y="161"/>
                      <a:pt x="153" y="161"/>
                    </a:cubicBezTo>
                    <a:close/>
                    <a:moveTo>
                      <a:pt x="515" y="124"/>
                    </a:moveTo>
                    <a:cubicBezTo>
                      <a:pt x="510" y="124"/>
                      <a:pt x="507" y="120"/>
                      <a:pt x="507" y="116"/>
                    </a:cubicBezTo>
                    <a:cubicBezTo>
                      <a:pt x="507" y="111"/>
                      <a:pt x="510" y="107"/>
                      <a:pt x="515" y="107"/>
                    </a:cubicBezTo>
                    <a:cubicBezTo>
                      <a:pt x="520" y="107"/>
                      <a:pt x="523" y="111"/>
                      <a:pt x="523" y="116"/>
                    </a:cubicBezTo>
                    <a:cubicBezTo>
                      <a:pt x="523" y="120"/>
                      <a:pt x="520" y="124"/>
                      <a:pt x="515" y="124"/>
                    </a:cubicBezTo>
                    <a:close/>
                    <a:moveTo>
                      <a:pt x="407" y="124"/>
                    </a:moveTo>
                    <a:cubicBezTo>
                      <a:pt x="402" y="124"/>
                      <a:pt x="398" y="120"/>
                      <a:pt x="398" y="116"/>
                    </a:cubicBezTo>
                    <a:cubicBezTo>
                      <a:pt x="398" y="111"/>
                      <a:pt x="402" y="107"/>
                      <a:pt x="407" y="107"/>
                    </a:cubicBezTo>
                    <a:cubicBezTo>
                      <a:pt x="411" y="107"/>
                      <a:pt x="415" y="111"/>
                      <a:pt x="415" y="116"/>
                    </a:cubicBezTo>
                    <a:cubicBezTo>
                      <a:pt x="415" y="120"/>
                      <a:pt x="411" y="124"/>
                      <a:pt x="407" y="124"/>
                    </a:cubicBezTo>
                    <a:close/>
                    <a:moveTo>
                      <a:pt x="117" y="124"/>
                    </a:moveTo>
                    <a:cubicBezTo>
                      <a:pt x="113" y="124"/>
                      <a:pt x="109" y="120"/>
                      <a:pt x="109" y="116"/>
                    </a:cubicBezTo>
                    <a:cubicBezTo>
                      <a:pt x="109" y="111"/>
                      <a:pt x="113" y="107"/>
                      <a:pt x="117" y="107"/>
                    </a:cubicBezTo>
                    <a:cubicBezTo>
                      <a:pt x="122" y="107"/>
                      <a:pt x="125" y="111"/>
                      <a:pt x="125" y="116"/>
                    </a:cubicBezTo>
                    <a:cubicBezTo>
                      <a:pt x="125" y="120"/>
                      <a:pt x="122" y="124"/>
                      <a:pt x="117" y="124"/>
                    </a:cubicBezTo>
                    <a:close/>
                    <a:moveTo>
                      <a:pt x="9" y="124"/>
                    </a:moveTo>
                    <a:cubicBezTo>
                      <a:pt x="4" y="124"/>
                      <a:pt x="0" y="120"/>
                      <a:pt x="0" y="116"/>
                    </a:cubicBezTo>
                    <a:cubicBezTo>
                      <a:pt x="0" y="111"/>
                      <a:pt x="4" y="107"/>
                      <a:pt x="9" y="107"/>
                    </a:cubicBezTo>
                    <a:cubicBezTo>
                      <a:pt x="13" y="107"/>
                      <a:pt x="17" y="111"/>
                      <a:pt x="17" y="116"/>
                    </a:cubicBezTo>
                    <a:cubicBezTo>
                      <a:pt x="17" y="120"/>
                      <a:pt x="13" y="124"/>
                      <a:pt x="9" y="124"/>
                    </a:cubicBezTo>
                    <a:close/>
                    <a:moveTo>
                      <a:pt x="479" y="89"/>
                    </a:moveTo>
                    <a:cubicBezTo>
                      <a:pt x="474" y="89"/>
                      <a:pt x="471" y="85"/>
                      <a:pt x="471" y="81"/>
                    </a:cubicBezTo>
                    <a:cubicBezTo>
                      <a:pt x="471" y="76"/>
                      <a:pt x="474" y="72"/>
                      <a:pt x="479" y="72"/>
                    </a:cubicBezTo>
                    <a:cubicBezTo>
                      <a:pt x="483" y="72"/>
                      <a:pt x="487" y="76"/>
                      <a:pt x="487" y="81"/>
                    </a:cubicBezTo>
                    <a:cubicBezTo>
                      <a:pt x="487" y="85"/>
                      <a:pt x="483" y="89"/>
                      <a:pt x="479" y="89"/>
                    </a:cubicBezTo>
                    <a:close/>
                    <a:moveTo>
                      <a:pt x="334" y="89"/>
                    </a:moveTo>
                    <a:cubicBezTo>
                      <a:pt x="330" y="89"/>
                      <a:pt x="326" y="85"/>
                      <a:pt x="326" y="81"/>
                    </a:cubicBezTo>
                    <a:cubicBezTo>
                      <a:pt x="326" y="76"/>
                      <a:pt x="330" y="72"/>
                      <a:pt x="334" y="72"/>
                    </a:cubicBezTo>
                    <a:cubicBezTo>
                      <a:pt x="339" y="72"/>
                      <a:pt x="342" y="76"/>
                      <a:pt x="342" y="81"/>
                    </a:cubicBezTo>
                    <a:cubicBezTo>
                      <a:pt x="342" y="85"/>
                      <a:pt x="339" y="89"/>
                      <a:pt x="334" y="89"/>
                    </a:cubicBezTo>
                    <a:close/>
                    <a:moveTo>
                      <a:pt x="298" y="89"/>
                    </a:moveTo>
                    <a:cubicBezTo>
                      <a:pt x="293" y="89"/>
                      <a:pt x="290" y="85"/>
                      <a:pt x="290" y="81"/>
                    </a:cubicBezTo>
                    <a:cubicBezTo>
                      <a:pt x="290" y="76"/>
                      <a:pt x="293" y="72"/>
                      <a:pt x="298" y="72"/>
                    </a:cubicBezTo>
                    <a:cubicBezTo>
                      <a:pt x="303" y="72"/>
                      <a:pt x="306" y="76"/>
                      <a:pt x="306" y="81"/>
                    </a:cubicBezTo>
                    <a:cubicBezTo>
                      <a:pt x="306" y="85"/>
                      <a:pt x="303" y="89"/>
                      <a:pt x="298" y="89"/>
                    </a:cubicBezTo>
                    <a:close/>
                    <a:moveTo>
                      <a:pt x="189" y="89"/>
                    </a:moveTo>
                    <a:cubicBezTo>
                      <a:pt x="185" y="89"/>
                      <a:pt x="181" y="85"/>
                      <a:pt x="181" y="81"/>
                    </a:cubicBezTo>
                    <a:cubicBezTo>
                      <a:pt x="181" y="76"/>
                      <a:pt x="185" y="72"/>
                      <a:pt x="189" y="72"/>
                    </a:cubicBezTo>
                    <a:cubicBezTo>
                      <a:pt x="194" y="72"/>
                      <a:pt x="198" y="76"/>
                      <a:pt x="198" y="81"/>
                    </a:cubicBezTo>
                    <a:cubicBezTo>
                      <a:pt x="198" y="85"/>
                      <a:pt x="194" y="89"/>
                      <a:pt x="189" y="89"/>
                    </a:cubicBezTo>
                    <a:close/>
                    <a:moveTo>
                      <a:pt x="153" y="89"/>
                    </a:moveTo>
                    <a:cubicBezTo>
                      <a:pt x="149" y="89"/>
                      <a:pt x="145" y="85"/>
                      <a:pt x="145" y="81"/>
                    </a:cubicBezTo>
                    <a:cubicBezTo>
                      <a:pt x="145" y="76"/>
                      <a:pt x="149" y="72"/>
                      <a:pt x="153" y="72"/>
                    </a:cubicBezTo>
                    <a:cubicBezTo>
                      <a:pt x="158" y="72"/>
                      <a:pt x="162" y="76"/>
                      <a:pt x="162" y="81"/>
                    </a:cubicBezTo>
                    <a:cubicBezTo>
                      <a:pt x="162" y="85"/>
                      <a:pt x="158" y="89"/>
                      <a:pt x="153" y="89"/>
                    </a:cubicBezTo>
                    <a:close/>
                    <a:moveTo>
                      <a:pt x="407" y="51"/>
                    </a:moveTo>
                    <a:cubicBezTo>
                      <a:pt x="402" y="51"/>
                      <a:pt x="398" y="48"/>
                      <a:pt x="398" y="43"/>
                    </a:cubicBezTo>
                    <a:cubicBezTo>
                      <a:pt x="398" y="39"/>
                      <a:pt x="402" y="35"/>
                      <a:pt x="407" y="35"/>
                    </a:cubicBezTo>
                    <a:cubicBezTo>
                      <a:pt x="411" y="35"/>
                      <a:pt x="415" y="39"/>
                      <a:pt x="415" y="43"/>
                    </a:cubicBezTo>
                    <a:cubicBezTo>
                      <a:pt x="415" y="48"/>
                      <a:pt x="411" y="51"/>
                      <a:pt x="407" y="51"/>
                    </a:cubicBezTo>
                    <a:close/>
                    <a:moveTo>
                      <a:pt x="298" y="51"/>
                    </a:moveTo>
                    <a:cubicBezTo>
                      <a:pt x="293" y="51"/>
                      <a:pt x="290" y="48"/>
                      <a:pt x="290" y="43"/>
                    </a:cubicBezTo>
                    <a:cubicBezTo>
                      <a:pt x="290" y="39"/>
                      <a:pt x="293" y="35"/>
                      <a:pt x="298" y="35"/>
                    </a:cubicBezTo>
                    <a:cubicBezTo>
                      <a:pt x="303" y="35"/>
                      <a:pt x="306" y="39"/>
                      <a:pt x="306" y="43"/>
                    </a:cubicBezTo>
                    <a:cubicBezTo>
                      <a:pt x="306" y="48"/>
                      <a:pt x="303" y="51"/>
                      <a:pt x="298" y="51"/>
                    </a:cubicBezTo>
                    <a:close/>
                    <a:moveTo>
                      <a:pt x="81" y="51"/>
                    </a:moveTo>
                    <a:cubicBezTo>
                      <a:pt x="76" y="51"/>
                      <a:pt x="73" y="48"/>
                      <a:pt x="73" y="43"/>
                    </a:cubicBezTo>
                    <a:cubicBezTo>
                      <a:pt x="73" y="39"/>
                      <a:pt x="76" y="35"/>
                      <a:pt x="81" y="35"/>
                    </a:cubicBezTo>
                    <a:cubicBezTo>
                      <a:pt x="86" y="35"/>
                      <a:pt x="89" y="39"/>
                      <a:pt x="89" y="43"/>
                    </a:cubicBezTo>
                    <a:cubicBezTo>
                      <a:pt x="89" y="48"/>
                      <a:pt x="86" y="51"/>
                      <a:pt x="81" y="51"/>
                    </a:cubicBezTo>
                    <a:close/>
                    <a:moveTo>
                      <a:pt x="153" y="17"/>
                    </a:moveTo>
                    <a:cubicBezTo>
                      <a:pt x="149" y="17"/>
                      <a:pt x="145" y="13"/>
                      <a:pt x="145" y="8"/>
                    </a:cubicBezTo>
                    <a:cubicBezTo>
                      <a:pt x="145" y="4"/>
                      <a:pt x="149" y="0"/>
                      <a:pt x="153" y="0"/>
                    </a:cubicBezTo>
                    <a:cubicBezTo>
                      <a:pt x="158" y="0"/>
                      <a:pt x="162" y="4"/>
                      <a:pt x="162" y="8"/>
                    </a:cubicBezTo>
                    <a:cubicBezTo>
                      <a:pt x="162" y="13"/>
                      <a:pt x="158" y="17"/>
                      <a:pt x="153" y="17"/>
                    </a:cubicBezTo>
                    <a:close/>
                    <a:moveTo>
                      <a:pt x="45" y="17"/>
                    </a:moveTo>
                    <a:cubicBezTo>
                      <a:pt x="40" y="17"/>
                      <a:pt x="36" y="13"/>
                      <a:pt x="36" y="8"/>
                    </a:cubicBezTo>
                    <a:cubicBezTo>
                      <a:pt x="36" y="4"/>
                      <a:pt x="40" y="0"/>
                      <a:pt x="45" y="0"/>
                    </a:cubicBezTo>
                    <a:cubicBezTo>
                      <a:pt x="49" y="0"/>
                      <a:pt x="53" y="4"/>
                      <a:pt x="53" y="8"/>
                    </a:cubicBezTo>
                    <a:cubicBezTo>
                      <a:pt x="53" y="13"/>
                      <a:pt x="49" y="17"/>
                      <a:pt x="45" y="17"/>
                    </a:cubicBezTo>
                    <a:close/>
                  </a:path>
                </a:pathLst>
              </a:custGeom>
              <a:solidFill>
                <a:srgbClr val="24456F">
                  <a:lumMod val="75000"/>
                </a:srgbClr>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grpSp>
          <p:nvGrpSpPr>
            <p:cNvPr id="273" name="Group 272">
              <a:extLst>
                <a:ext uri="{FF2B5EF4-FFF2-40B4-BE49-F238E27FC236}">
                  <a16:creationId xmlns:a16="http://schemas.microsoft.com/office/drawing/2014/main" id="{83248C75-CC09-4F65-84B6-C385B5487446}"/>
                </a:ext>
              </a:extLst>
            </p:cNvPr>
            <p:cNvGrpSpPr/>
            <p:nvPr/>
          </p:nvGrpSpPr>
          <p:grpSpPr>
            <a:xfrm>
              <a:off x="6894942" y="5152708"/>
              <a:ext cx="1387799" cy="545841"/>
              <a:chOff x="7560628" y="3704908"/>
              <a:chExt cx="2232025" cy="877887"/>
            </a:xfrm>
          </p:grpSpPr>
          <p:sp>
            <p:nvSpPr>
              <p:cNvPr id="274" name="Freeform 183">
                <a:extLst>
                  <a:ext uri="{FF2B5EF4-FFF2-40B4-BE49-F238E27FC236}">
                    <a16:creationId xmlns:a16="http://schemas.microsoft.com/office/drawing/2014/main" id="{5B93803C-BA8B-421C-977B-4E13D754B844}"/>
                  </a:ext>
                </a:extLst>
              </p:cNvPr>
              <p:cNvSpPr>
                <a:spLocks noEditPoints="1"/>
              </p:cNvSpPr>
              <p:nvPr/>
            </p:nvSpPr>
            <p:spPr bwMode="auto">
              <a:xfrm>
                <a:off x="7560628" y="3704908"/>
                <a:ext cx="2232025" cy="877887"/>
              </a:xfrm>
              <a:custGeom>
                <a:avLst/>
                <a:gdLst>
                  <a:gd name="T0" fmla="*/ 1280 w 1406"/>
                  <a:gd name="T1" fmla="*/ 553 h 553"/>
                  <a:gd name="T2" fmla="*/ 1110 w 1406"/>
                  <a:gd name="T3" fmla="*/ 513 h 553"/>
                  <a:gd name="T4" fmla="*/ 978 w 1406"/>
                  <a:gd name="T5" fmla="*/ 513 h 553"/>
                  <a:gd name="T6" fmla="*/ 893 w 1406"/>
                  <a:gd name="T7" fmla="*/ 553 h 553"/>
                  <a:gd name="T8" fmla="*/ 683 w 1406"/>
                  <a:gd name="T9" fmla="*/ 513 h 553"/>
                  <a:gd name="T10" fmla="*/ 551 w 1406"/>
                  <a:gd name="T11" fmla="*/ 513 h 553"/>
                  <a:gd name="T12" fmla="*/ 380 w 1406"/>
                  <a:gd name="T13" fmla="*/ 553 h 553"/>
                  <a:gd name="T14" fmla="*/ 295 w 1406"/>
                  <a:gd name="T15" fmla="*/ 553 h 553"/>
                  <a:gd name="T16" fmla="*/ 85 w 1406"/>
                  <a:gd name="T17" fmla="*/ 553 h 553"/>
                  <a:gd name="T18" fmla="*/ 1365 w 1406"/>
                  <a:gd name="T19" fmla="*/ 464 h 553"/>
                  <a:gd name="T20" fmla="*/ 1236 w 1406"/>
                  <a:gd name="T21" fmla="*/ 426 h 553"/>
                  <a:gd name="T22" fmla="*/ 1063 w 1406"/>
                  <a:gd name="T23" fmla="*/ 464 h 553"/>
                  <a:gd name="T24" fmla="*/ 978 w 1406"/>
                  <a:gd name="T25" fmla="*/ 426 h 553"/>
                  <a:gd name="T26" fmla="*/ 768 w 1406"/>
                  <a:gd name="T27" fmla="*/ 464 h 553"/>
                  <a:gd name="T28" fmla="*/ 598 w 1406"/>
                  <a:gd name="T29" fmla="*/ 426 h 553"/>
                  <a:gd name="T30" fmla="*/ 465 w 1406"/>
                  <a:gd name="T31" fmla="*/ 426 h 553"/>
                  <a:gd name="T32" fmla="*/ 380 w 1406"/>
                  <a:gd name="T33" fmla="*/ 464 h 553"/>
                  <a:gd name="T34" fmla="*/ 170 w 1406"/>
                  <a:gd name="T35" fmla="*/ 426 h 553"/>
                  <a:gd name="T36" fmla="*/ 38 w 1406"/>
                  <a:gd name="T37" fmla="*/ 464 h 553"/>
                  <a:gd name="T38" fmla="*/ 1280 w 1406"/>
                  <a:gd name="T39" fmla="*/ 381 h 553"/>
                  <a:gd name="T40" fmla="*/ 1110 w 1406"/>
                  <a:gd name="T41" fmla="*/ 343 h 553"/>
                  <a:gd name="T42" fmla="*/ 938 w 1406"/>
                  <a:gd name="T43" fmla="*/ 343 h 553"/>
                  <a:gd name="T44" fmla="*/ 808 w 1406"/>
                  <a:gd name="T45" fmla="*/ 343 h 553"/>
                  <a:gd name="T46" fmla="*/ 723 w 1406"/>
                  <a:gd name="T47" fmla="*/ 381 h 553"/>
                  <a:gd name="T48" fmla="*/ 551 w 1406"/>
                  <a:gd name="T49" fmla="*/ 343 h 553"/>
                  <a:gd name="T50" fmla="*/ 340 w 1406"/>
                  <a:gd name="T51" fmla="*/ 381 h 553"/>
                  <a:gd name="T52" fmla="*/ 170 w 1406"/>
                  <a:gd name="T53" fmla="*/ 343 h 553"/>
                  <a:gd name="T54" fmla="*/ 38 w 1406"/>
                  <a:gd name="T55" fmla="*/ 381 h 553"/>
                  <a:gd name="T56" fmla="*/ 1321 w 1406"/>
                  <a:gd name="T57" fmla="*/ 293 h 553"/>
                  <a:gd name="T58" fmla="*/ 1110 w 1406"/>
                  <a:gd name="T59" fmla="*/ 293 h 553"/>
                  <a:gd name="T60" fmla="*/ 978 w 1406"/>
                  <a:gd name="T61" fmla="*/ 253 h 553"/>
                  <a:gd name="T62" fmla="*/ 808 w 1406"/>
                  <a:gd name="T63" fmla="*/ 293 h 553"/>
                  <a:gd name="T64" fmla="*/ 723 w 1406"/>
                  <a:gd name="T65" fmla="*/ 293 h 553"/>
                  <a:gd name="T66" fmla="*/ 513 w 1406"/>
                  <a:gd name="T67" fmla="*/ 293 h 553"/>
                  <a:gd name="T68" fmla="*/ 380 w 1406"/>
                  <a:gd name="T69" fmla="*/ 253 h 553"/>
                  <a:gd name="T70" fmla="*/ 210 w 1406"/>
                  <a:gd name="T71" fmla="*/ 293 h 553"/>
                  <a:gd name="T72" fmla="*/ 85 w 1406"/>
                  <a:gd name="T73" fmla="*/ 293 h 553"/>
                  <a:gd name="T74" fmla="*/ 1195 w 1406"/>
                  <a:gd name="T75" fmla="*/ 170 h 553"/>
                  <a:gd name="T76" fmla="*/ 1063 w 1406"/>
                  <a:gd name="T77" fmla="*/ 211 h 553"/>
                  <a:gd name="T78" fmla="*/ 978 w 1406"/>
                  <a:gd name="T79" fmla="*/ 211 h 553"/>
                  <a:gd name="T80" fmla="*/ 768 w 1406"/>
                  <a:gd name="T81" fmla="*/ 211 h 553"/>
                  <a:gd name="T82" fmla="*/ 636 w 1406"/>
                  <a:gd name="T83" fmla="*/ 170 h 553"/>
                  <a:gd name="T84" fmla="*/ 465 w 1406"/>
                  <a:gd name="T85" fmla="*/ 211 h 553"/>
                  <a:gd name="T86" fmla="*/ 380 w 1406"/>
                  <a:gd name="T87" fmla="*/ 211 h 553"/>
                  <a:gd name="T88" fmla="*/ 170 w 1406"/>
                  <a:gd name="T89" fmla="*/ 211 h 553"/>
                  <a:gd name="T90" fmla="*/ 0 w 1406"/>
                  <a:gd name="T91" fmla="*/ 170 h 553"/>
                  <a:gd name="T92" fmla="*/ 1148 w 1406"/>
                  <a:gd name="T93" fmla="*/ 83 h 553"/>
                  <a:gd name="T94" fmla="*/ 978 w 1406"/>
                  <a:gd name="T95" fmla="*/ 121 h 553"/>
                  <a:gd name="T96" fmla="*/ 893 w 1406"/>
                  <a:gd name="T97" fmla="*/ 121 h 553"/>
                  <a:gd name="T98" fmla="*/ 683 w 1406"/>
                  <a:gd name="T99" fmla="*/ 121 h 553"/>
                  <a:gd name="T100" fmla="*/ 513 w 1406"/>
                  <a:gd name="T101" fmla="*/ 83 h 553"/>
                  <a:gd name="T102" fmla="*/ 380 w 1406"/>
                  <a:gd name="T103" fmla="*/ 83 h 553"/>
                  <a:gd name="T104" fmla="*/ 295 w 1406"/>
                  <a:gd name="T105" fmla="*/ 121 h 553"/>
                  <a:gd name="T106" fmla="*/ 85 w 1406"/>
                  <a:gd name="T107" fmla="*/ 121 h 553"/>
                  <a:gd name="T108" fmla="*/ 1110 w 1406"/>
                  <a:gd name="T109" fmla="*/ 0 h 553"/>
                  <a:gd name="T110" fmla="*/ 978 w 1406"/>
                  <a:gd name="T111" fmla="*/ 0 h 553"/>
                  <a:gd name="T112" fmla="*/ 808 w 1406"/>
                  <a:gd name="T113" fmla="*/ 40 h 553"/>
                  <a:gd name="T114" fmla="*/ 723 w 1406"/>
                  <a:gd name="T115" fmla="*/ 0 h 553"/>
                  <a:gd name="T116" fmla="*/ 513 w 1406"/>
                  <a:gd name="T117" fmla="*/ 0 h 553"/>
                  <a:gd name="T118" fmla="*/ 380 w 1406"/>
                  <a:gd name="T119" fmla="*/ 0 h 553"/>
                  <a:gd name="T120" fmla="*/ 210 w 1406"/>
                  <a:gd name="T121" fmla="*/ 40 h 553"/>
                  <a:gd name="T122" fmla="*/ 123 w 1406"/>
                  <a:gd name="T123" fmla="*/ 4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6" h="553">
                    <a:moveTo>
                      <a:pt x="1365" y="553"/>
                    </a:moveTo>
                    <a:lnTo>
                      <a:pt x="1365" y="513"/>
                    </a:lnTo>
                    <a:lnTo>
                      <a:pt x="1406" y="513"/>
                    </a:lnTo>
                    <a:lnTo>
                      <a:pt x="1406" y="553"/>
                    </a:lnTo>
                    <a:lnTo>
                      <a:pt x="1365" y="553"/>
                    </a:lnTo>
                    <a:close/>
                    <a:moveTo>
                      <a:pt x="1321" y="553"/>
                    </a:moveTo>
                    <a:lnTo>
                      <a:pt x="1280" y="513"/>
                    </a:lnTo>
                    <a:lnTo>
                      <a:pt x="1280" y="553"/>
                    </a:lnTo>
                    <a:lnTo>
                      <a:pt x="1321" y="553"/>
                    </a:lnTo>
                    <a:close/>
                    <a:moveTo>
                      <a:pt x="1236" y="553"/>
                    </a:moveTo>
                    <a:lnTo>
                      <a:pt x="1236" y="513"/>
                    </a:lnTo>
                    <a:lnTo>
                      <a:pt x="1195" y="553"/>
                    </a:lnTo>
                    <a:lnTo>
                      <a:pt x="1236" y="553"/>
                    </a:lnTo>
                    <a:close/>
                    <a:moveTo>
                      <a:pt x="1148" y="553"/>
                    </a:moveTo>
                    <a:lnTo>
                      <a:pt x="1148" y="513"/>
                    </a:lnTo>
                    <a:lnTo>
                      <a:pt x="1110" y="513"/>
                    </a:lnTo>
                    <a:lnTo>
                      <a:pt x="1110" y="553"/>
                    </a:lnTo>
                    <a:lnTo>
                      <a:pt x="1148" y="553"/>
                    </a:lnTo>
                    <a:close/>
                    <a:moveTo>
                      <a:pt x="1063" y="513"/>
                    </a:moveTo>
                    <a:lnTo>
                      <a:pt x="1025" y="513"/>
                    </a:lnTo>
                    <a:lnTo>
                      <a:pt x="1025" y="553"/>
                    </a:lnTo>
                    <a:lnTo>
                      <a:pt x="1063" y="513"/>
                    </a:lnTo>
                    <a:close/>
                    <a:moveTo>
                      <a:pt x="978" y="553"/>
                    </a:moveTo>
                    <a:lnTo>
                      <a:pt x="978" y="513"/>
                    </a:lnTo>
                    <a:lnTo>
                      <a:pt x="938" y="513"/>
                    </a:lnTo>
                    <a:lnTo>
                      <a:pt x="938" y="553"/>
                    </a:lnTo>
                    <a:lnTo>
                      <a:pt x="978" y="553"/>
                    </a:lnTo>
                    <a:close/>
                    <a:moveTo>
                      <a:pt x="893" y="553"/>
                    </a:moveTo>
                    <a:lnTo>
                      <a:pt x="893" y="513"/>
                    </a:lnTo>
                    <a:lnTo>
                      <a:pt x="853" y="513"/>
                    </a:lnTo>
                    <a:lnTo>
                      <a:pt x="853" y="553"/>
                    </a:lnTo>
                    <a:lnTo>
                      <a:pt x="893" y="553"/>
                    </a:lnTo>
                    <a:close/>
                    <a:moveTo>
                      <a:pt x="808" y="553"/>
                    </a:moveTo>
                    <a:lnTo>
                      <a:pt x="808" y="513"/>
                    </a:lnTo>
                    <a:lnTo>
                      <a:pt x="768" y="513"/>
                    </a:lnTo>
                    <a:lnTo>
                      <a:pt x="768" y="553"/>
                    </a:lnTo>
                    <a:lnTo>
                      <a:pt x="808" y="553"/>
                    </a:lnTo>
                    <a:close/>
                    <a:moveTo>
                      <a:pt x="723" y="553"/>
                    </a:moveTo>
                    <a:lnTo>
                      <a:pt x="723" y="513"/>
                    </a:lnTo>
                    <a:lnTo>
                      <a:pt x="683" y="513"/>
                    </a:lnTo>
                    <a:lnTo>
                      <a:pt x="683" y="553"/>
                    </a:lnTo>
                    <a:lnTo>
                      <a:pt x="723" y="553"/>
                    </a:lnTo>
                    <a:close/>
                    <a:moveTo>
                      <a:pt x="636" y="553"/>
                    </a:moveTo>
                    <a:lnTo>
                      <a:pt x="598" y="513"/>
                    </a:lnTo>
                    <a:lnTo>
                      <a:pt x="598" y="553"/>
                    </a:lnTo>
                    <a:lnTo>
                      <a:pt x="636" y="553"/>
                    </a:lnTo>
                    <a:close/>
                    <a:moveTo>
                      <a:pt x="551" y="553"/>
                    </a:moveTo>
                    <a:lnTo>
                      <a:pt x="551" y="513"/>
                    </a:lnTo>
                    <a:lnTo>
                      <a:pt x="513" y="513"/>
                    </a:lnTo>
                    <a:lnTo>
                      <a:pt x="513" y="553"/>
                    </a:lnTo>
                    <a:lnTo>
                      <a:pt x="551" y="553"/>
                    </a:lnTo>
                    <a:close/>
                    <a:moveTo>
                      <a:pt x="465" y="553"/>
                    </a:moveTo>
                    <a:lnTo>
                      <a:pt x="465" y="513"/>
                    </a:lnTo>
                    <a:lnTo>
                      <a:pt x="425" y="553"/>
                    </a:lnTo>
                    <a:lnTo>
                      <a:pt x="465" y="553"/>
                    </a:lnTo>
                    <a:close/>
                    <a:moveTo>
                      <a:pt x="380" y="553"/>
                    </a:moveTo>
                    <a:lnTo>
                      <a:pt x="380" y="513"/>
                    </a:lnTo>
                    <a:lnTo>
                      <a:pt x="340" y="513"/>
                    </a:lnTo>
                    <a:lnTo>
                      <a:pt x="340" y="553"/>
                    </a:lnTo>
                    <a:lnTo>
                      <a:pt x="380" y="553"/>
                    </a:lnTo>
                    <a:close/>
                    <a:moveTo>
                      <a:pt x="295" y="553"/>
                    </a:moveTo>
                    <a:lnTo>
                      <a:pt x="255" y="513"/>
                    </a:lnTo>
                    <a:lnTo>
                      <a:pt x="255" y="553"/>
                    </a:lnTo>
                    <a:lnTo>
                      <a:pt x="295" y="553"/>
                    </a:lnTo>
                    <a:close/>
                    <a:moveTo>
                      <a:pt x="210" y="553"/>
                    </a:moveTo>
                    <a:lnTo>
                      <a:pt x="210" y="513"/>
                    </a:lnTo>
                    <a:lnTo>
                      <a:pt x="170" y="513"/>
                    </a:lnTo>
                    <a:lnTo>
                      <a:pt x="210" y="553"/>
                    </a:lnTo>
                    <a:close/>
                    <a:moveTo>
                      <a:pt x="123" y="553"/>
                    </a:moveTo>
                    <a:lnTo>
                      <a:pt x="123" y="513"/>
                    </a:lnTo>
                    <a:lnTo>
                      <a:pt x="85" y="513"/>
                    </a:lnTo>
                    <a:lnTo>
                      <a:pt x="85" y="553"/>
                    </a:lnTo>
                    <a:lnTo>
                      <a:pt x="123" y="553"/>
                    </a:lnTo>
                    <a:close/>
                    <a:moveTo>
                      <a:pt x="38" y="553"/>
                    </a:moveTo>
                    <a:lnTo>
                      <a:pt x="38" y="513"/>
                    </a:lnTo>
                    <a:lnTo>
                      <a:pt x="0" y="513"/>
                    </a:lnTo>
                    <a:lnTo>
                      <a:pt x="38" y="553"/>
                    </a:lnTo>
                    <a:close/>
                    <a:moveTo>
                      <a:pt x="1406" y="464"/>
                    </a:moveTo>
                    <a:lnTo>
                      <a:pt x="1406" y="426"/>
                    </a:lnTo>
                    <a:lnTo>
                      <a:pt x="1365" y="464"/>
                    </a:lnTo>
                    <a:lnTo>
                      <a:pt x="1406" y="464"/>
                    </a:lnTo>
                    <a:close/>
                    <a:moveTo>
                      <a:pt x="1321" y="464"/>
                    </a:moveTo>
                    <a:lnTo>
                      <a:pt x="1321" y="426"/>
                    </a:lnTo>
                    <a:lnTo>
                      <a:pt x="1280" y="426"/>
                    </a:lnTo>
                    <a:lnTo>
                      <a:pt x="1280" y="464"/>
                    </a:lnTo>
                    <a:lnTo>
                      <a:pt x="1321" y="464"/>
                    </a:lnTo>
                    <a:close/>
                    <a:moveTo>
                      <a:pt x="1236" y="464"/>
                    </a:moveTo>
                    <a:lnTo>
                      <a:pt x="1236" y="426"/>
                    </a:lnTo>
                    <a:lnTo>
                      <a:pt x="1195" y="426"/>
                    </a:lnTo>
                    <a:lnTo>
                      <a:pt x="1195" y="464"/>
                    </a:lnTo>
                    <a:lnTo>
                      <a:pt x="1236" y="464"/>
                    </a:lnTo>
                    <a:close/>
                    <a:moveTo>
                      <a:pt x="1148" y="426"/>
                    </a:moveTo>
                    <a:lnTo>
                      <a:pt x="1110" y="426"/>
                    </a:lnTo>
                    <a:lnTo>
                      <a:pt x="1110" y="464"/>
                    </a:lnTo>
                    <a:lnTo>
                      <a:pt x="1148" y="426"/>
                    </a:lnTo>
                    <a:close/>
                    <a:moveTo>
                      <a:pt x="1063" y="464"/>
                    </a:moveTo>
                    <a:lnTo>
                      <a:pt x="1063" y="426"/>
                    </a:lnTo>
                    <a:lnTo>
                      <a:pt x="1025" y="426"/>
                    </a:lnTo>
                    <a:lnTo>
                      <a:pt x="1025" y="464"/>
                    </a:lnTo>
                    <a:lnTo>
                      <a:pt x="1063" y="464"/>
                    </a:lnTo>
                    <a:close/>
                    <a:moveTo>
                      <a:pt x="978" y="426"/>
                    </a:moveTo>
                    <a:lnTo>
                      <a:pt x="938" y="426"/>
                    </a:lnTo>
                    <a:lnTo>
                      <a:pt x="938" y="464"/>
                    </a:lnTo>
                    <a:lnTo>
                      <a:pt x="978" y="426"/>
                    </a:lnTo>
                    <a:close/>
                    <a:moveTo>
                      <a:pt x="893" y="464"/>
                    </a:moveTo>
                    <a:lnTo>
                      <a:pt x="893" y="426"/>
                    </a:lnTo>
                    <a:lnTo>
                      <a:pt x="853" y="426"/>
                    </a:lnTo>
                    <a:lnTo>
                      <a:pt x="853" y="464"/>
                    </a:lnTo>
                    <a:lnTo>
                      <a:pt x="893" y="464"/>
                    </a:lnTo>
                    <a:close/>
                    <a:moveTo>
                      <a:pt x="808" y="464"/>
                    </a:moveTo>
                    <a:lnTo>
                      <a:pt x="808" y="426"/>
                    </a:lnTo>
                    <a:lnTo>
                      <a:pt x="768" y="464"/>
                    </a:lnTo>
                    <a:lnTo>
                      <a:pt x="808" y="464"/>
                    </a:lnTo>
                    <a:close/>
                    <a:moveTo>
                      <a:pt x="723" y="426"/>
                    </a:moveTo>
                    <a:lnTo>
                      <a:pt x="683" y="426"/>
                    </a:lnTo>
                    <a:lnTo>
                      <a:pt x="683" y="464"/>
                    </a:lnTo>
                    <a:lnTo>
                      <a:pt x="723" y="426"/>
                    </a:lnTo>
                    <a:close/>
                    <a:moveTo>
                      <a:pt x="636" y="464"/>
                    </a:moveTo>
                    <a:lnTo>
                      <a:pt x="636" y="426"/>
                    </a:lnTo>
                    <a:lnTo>
                      <a:pt x="598" y="426"/>
                    </a:lnTo>
                    <a:lnTo>
                      <a:pt x="598" y="464"/>
                    </a:lnTo>
                    <a:lnTo>
                      <a:pt x="636" y="464"/>
                    </a:lnTo>
                    <a:close/>
                    <a:moveTo>
                      <a:pt x="551" y="464"/>
                    </a:moveTo>
                    <a:lnTo>
                      <a:pt x="551" y="426"/>
                    </a:lnTo>
                    <a:lnTo>
                      <a:pt x="513" y="426"/>
                    </a:lnTo>
                    <a:lnTo>
                      <a:pt x="513" y="464"/>
                    </a:lnTo>
                    <a:lnTo>
                      <a:pt x="551" y="464"/>
                    </a:lnTo>
                    <a:close/>
                    <a:moveTo>
                      <a:pt x="465" y="426"/>
                    </a:moveTo>
                    <a:lnTo>
                      <a:pt x="425" y="426"/>
                    </a:lnTo>
                    <a:lnTo>
                      <a:pt x="425" y="464"/>
                    </a:lnTo>
                    <a:lnTo>
                      <a:pt x="465" y="426"/>
                    </a:lnTo>
                    <a:close/>
                    <a:moveTo>
                      <a:pt x="380" y="464"/>
                    </a:moveTo>
                    <a:lnTo>
                      <a:pt x="380" y="426"/>
                    </a:lnTo>
                    <a:lnTo>
                      <a:pt x="340" y="426"/>
                    </a:lnTo>
                    <a:lnTo>
                      <a:pt x="340" y="464"/>
                    </a:lnTo>
                    <a:lnTo>
                      <a:pt x="380" y="464"/>
                    </a:lnTo>
                    <a:close/>
                    <a:moveTo>
                      <a:pt x="295" y="464"/>
                    </a:moveTo>
                    <a:lnTo>
                      <a:pt x="295" y="426"/>
                    </a:lnTo>
                    <a:lnTo>
                      <a:pt x="255" y="426"/>
                    </a:lnTo>
                    <a:lnTo>
                      <a:pt x="255" y="464"/>
                    </a:lnTo>
                    <a:lnTo>
                      <a:pt x="295" y="464"/>
                    </a:lnTo>
                    <a:close/>
                    <a:moveTo>
                      <a:pt x="210" y="464"/>
                    </a:moveTo>
                    <a:lnTo>
                      <a:pt x="210" y="426"/>
                    </a:lnTo>
                    <a:lnTo>
                      <a:pt x="170" y="426"/>
                    </a:lnTo>
                    <a:lnTo>
                      <a:pt x="170" y="464"/>
                    </a:lnTo>
                    <a:lnTo>
                      <a:pt x="210" y="464"/>
                    </a:lnTo>
                    <a:close/>
                    <a:moveTo>
                      <a:pt x="123" y="464"/>
                    </a:moveTo>
                    <a:lnTo>
                      <a:pt x="123" y="426"/>
                    </a:lnTo>
                    <a:lnTo>
                      <a:pt x="85" y="426"/>
                    </a:lnTo>
                    <a:lnTo>
                      <a:pt x="85" y="464"/>
                    </a:lnTo>
                    <a:lnTo>
                      <a:pt x="123" y="464"/>
                    </a:lnTo>
                    <a:close/>
                    <a:moveTo>
                      <a:pt x="38" y="464"/>
                    </a:moveTo>
                    <a:lnTo>
                      <a:pt x="38" y="426"/>
                    </a:lnTo>
                    <a:lnTo>
                      <a:pt x="0" y="426"/>
                    </a:lnTo>
                    <a:lnTo>
                      <a:pt x="0" y="464"/>
                    </a:lnTo>
                    <a:lnTo>
                      <a:pt x="38" y="464"/>
                    </a:lnTo>
                    <a:close/>
                    <a:moveTo>
                      <a:pt x="1321" y="381"/>
                    </a:moveTo>
                    <a:lnTo>
                      <a:pt x="1321" y="343"/>
                    </a:lnTo>
                    <a:lnTo>
                      <a:pt x="1280" y="343"/>
                    </a:lnTo>
                    <a:lnTo>
                      <a:pt x="1280" y="381"/>
                    </a:lnTo>
                    <a:lnTo>
                      <a:pt x="1321" y="381"/>
                    </a:lnTo>
                    <a:close/>
                    <a:moveTo>
                      <a:pt x="1236" y="343"/>
                    </a:moveTo>
                    <a:lnTo>
                      <a:pt x="1195" y="343"/>
                    </a:lnTo>
                    <a:lnTo>
                      <a:pt x="1195" y="381"/>
                    </a:lnTo>
                    <a:lnTo>
                      <a:pt x="1236" y="343"/>
                    </a:lnTo>
                    <a:close/>
                    <a:moveTo>
                      <a:pt x="1148" y="381"/>
                    </a:moveTo>
                    <a:lnTo>
                      <a:pt x="1148" y="343"/>
                    </a:lnTo>
                    <a:lnTo>
                      <a:pt x="1110" y="343"/>
                    </a:lnTo>
                    <a:lnTo>
                      <a:pt x="1110" y="381"/>
                    </a:lnTo>
                    <a:lnTo>
                      <a:pt x="1148" y="381"/>
                    </a:lnTo>
                    <a:close/>
                    <a:moveTo>
                      <a:pt x="1063" y="381"/>
                    </a:moveTo>
                    <a:lnTo>
                      <a:pt x="1025" y="343"/>
                    </a:lnTo>
                    <a:lnTo>
                      <a:pt x="1025" y="381"/>
                    </a:lnTo>
                    <a:lnTo>
                      <a:pt x="1063" y="381"/>
                    </a:lnTo>
                    <a:close/>
                    <a:moveTo>
                      <a:pt x="978" y="343"/>
                    </a:moveTo>
                    <a:lnTo>
                      <a:pt x="938" y="343"/>
                    </a:lnTo>
                    <a:lnTo>
                      <a:pt x="938" y="381"/>
                    </a:lnTo>
                    <a:lnTo>
                      <a:pt x="978" y="343"/>
                    </a:lnTo>
                    <a:close/>
                    <a:moveTo>
                      <a:pt x="893" y="381"/>
                    </a:moveTo>
                    <a:lnTo>
                      <a:pt x="853" y="343"/>
                    </a:lnTo>
                    <a:lnTo>
                      <a:pt x="853" y="381"/>
                    </a:lnTo>
                    <a:lnTo>
                      <a:pt x="893" y="381"/>
                    </a:lnTo>
                    <a:close/>
                    <a:moveTo>
                      <a:pt x="808" y="381"/>
                    </a:moveTo>
                    <a:lnTo>
                      <a:pt x="808" y="343"/>
                    </a:lnTo>
                    <a:lnTo>
                      <a:pt x="768" y="343"/>
                    </a:lnTo>
                    <a:lnTo>
                      <a:pt x="768" y="381"/>
                    </a:lnTo>
                    <a:lnTo>
                      <a:pt x="808" y="381"/>
                    </a:lnTo>
                    <a:close/>
                    <a:moveTo>
                      <a:pt x="723" y="381"/>
                    </a:moveTo>
                    <a:lnTo>
                      <a:pt x="723" y="343"/>
                    </a:lnTo>
                    <a:lnTo>
                      <a:pt x="683" y="343"/>
                    </a:lnTo>
                    <a:lnTo>
                      <a:pt x="683" y="381"/>
                    </a:lnTo>
                    <a:lnTo>
                      <a:pt x="723" y="381"/>
                    </a:lnTo>
                    <a:close/>
                    <a:moveTo>
                      <a:pt x="636" y="343"/>
                    </a:moveTo>
                    <a:lnTo>
                      <a:pt x="598" y="343"/>
                    </a:lnTo>
                    <a:lnTo>
                      <a:pt x="598" y="381"/>
                    </a:lnTo>
                    <a:lnTo>
                      <a:pt x="636" y="343"/>
                    </a:lnTo>
                    <a:close/>
                    <a:moveTo>
                      <a:pt x="551" y="343"/>
                    </a:moveTo>
                    <a:lnTo>
                      <a:pt x="513" y="343"/>
                    </a:lnTo>
                    <a:lnTo>
                      <a:pt x="513" y="381"/>
                    </a:lnTo>
                    <a:lnTo>
                      <a:pt x="551" y="343"/>
                    </a:lnTo>
                    <a:close/>
                    <a:moveTo>
                      <a:pt x="465" y="381"/>
                    </a:moveTo>
                    <a:lnTo>
                      <a:pt x="465" y="343"/>
                    </a:lnTo>
                    <a:lnTo>
                      <a:pt x="425" y="343"/>
                    </a:lnTo>
                    <a:lnTo>
                      <a:pt x="425" y="381"/>
                    </a:lnTo>
                    <a:lnTo>
                      <a:pt x="465" y="381"/>
                    </a:lnTo>
                    <a:close/>
                    <a:moveTo>
                      <a:pt x="380" y="381"/>
                    </a:moveTo>
                    <a:lnTo>
                      <a:pt x="340" y="343"/>
                    </a:lnTo>
                    <a:lnTo>
                      <a:pt x="340" y="381"/>
                    </a:lnTo>
                    <a:lnTo>
                      <a:pt x="380" y="381"/>
                    </a:lnTo>
                    <a:close/>
                    <a:moveTo>
                      <a:pt x="295" y="343"/>
                    </a:moveTo>
                    <a:lnTo>
                      <a:pt x="255" y="343"/>
                    </a:lnTo>
                    <a:lnTo>
                      <a:pt x="255" y="381"/>
                    </a:lnTo>
                    <a:lnTo>
                      <a:pt x="295" y="343"/>
                    </a:lnTo>
                    <a:close/>
                    <a:moveTo>
                      <a:pt x="210" y="381"/>
                    </a:moveTo>
                    <a:lnTo>
                      <a:pt x="210" y="343"/>
                    </a:lnTo>
                    <a:lnTo>
                      <a:pt x="170" y="343"/>
                    </a:lnTo>
                    <a:lnTo>
                      <a:pt x="170" y="381"/>
                    </a:lnTo>
                    <a:lnTo>
                      <a:pt x="210" y="381"/>
                    </a:lnTo>
                    <a:close/>
                    <a:moveTo>
                      <a:pt x="123" y="381"/>
                    </a:moveTo>
                    <a:lnTo>
                      <a:pt x="123" y="343"/>
                    </a:lnTo>
                    <a:lnTo>
                      <a:pt x="85" y="343"/>
                    </a:lnTo>
                    <a:lnTo>
                      <a:pt x="85" y="381"/>
                    </a:lnTo>
                    <a:lnTo>
                      <a:pt x="123" y="381"/>
                    </a:lnTo>
                    <a:close/>
                    <a:moveTo>
                      <a:pt x="38" y="381"/>
                    </a:moveTo>
                    <a:lnTo>
                      <a:pt x="38" y="343"/>
                    </a:lnTo>
                    <a:lnTo>
                      <a:pt x="0" y="381"/>
                    </a:lnTo>
                    <a:lnTo>
                      <a:pt x="38" y="381"/>
                    </a:lnTo>
                    <a:close/>
                    <a:moveTo>
                      <a:pt x="1321" y="293"/>
                    </a:moveTo>
                    <a:lnTo>
                      <a:pt x="1321" y="253"/>
                    </a:lnTo>
                    <a:lnTo>
                      <a:pt x="1280" y="253"/>
                    </a:lnTo>
                    <a:lnTo>
                      <a:pt x="1280" y="293"/>
                    </a:lnTo>
                    <a:lnTo>
                      <a:pt x="1321" y="293"/>
                    </a:lnTo>
                    <a:close/>
                    <a:moveTo>
                      <a:pt x="1236" y="293"/>
                    </a:moveTo>
                    <a:lnTo>
                      <a:pt x="1236" y="253"/>
                    </a:lnTo>
                    <a:lnTo>
                      <a:pt x="1195" y="253"/>
                    </a:lnTo>
                    <a:lnTo>
                      <a:pt x="1236" y="293"/>
                    </a:lnTo>
                    <a:close/>
                    <a:moveTo>
                      <a:pt x="1148" y="293"/>
                    </a:moveTo>
                    <a:lnTo>
                      <a:pt x="1148" y="253"/>
                    </a:lnTo>
                    <a:lnTo>
                      <a:pt x="1110" y="253"/>
                    </a:lnTo>
                    <a:lnTo>
                      <a:pt x="1110" y="293"/>
                    </a:lnTo>
                    <a:lnTo>
                      <a:pt x="1148" y="293"/>
                    </a:lnTo>
                    <a:close/>
                    <a:moveTo>
                      <a:pt x="1063" y="293"/>
                    </a:moveTo>
                    <a:lnTo>
                      <a:pt x="1063" y="253"/>
                    </a:lnTo>
                    <a:lnTo>
                      <a:pt x="1025" y="253"/>
                    </a:lnTo>
                    <a:lnTo>
                      <a:pt x="1025" y="293"/>
                    </a:lnTo>
                    <a:lnTo>
                      <a:pt x="1063" y="293"/>
                    </a:lnTo>
                    <a:close/>
                    <a:moveTo>
                      <a:pt x="978" y="293"/>
                    </a:moveTo>
                    <a:lnTo>
                      <a:pt x="978" y="253"/>
                    </a:lnTo>
                    <a:lnTo>
                      <a:pt x="938" y="253"/>
                    </a:lnTo>
                    <a:lnTo>
                      <a:pt x="938" y="293"/>
                    </a:lnTo>
                    <a:lnTo>
                      <a:pt x="978" y="293"/>
                    </a:lnTo>
                    <a:close/>
                    <a:moveTo>
                      <a:pt x="893" y="293"/>
                    </a:moveTo>
                    <a:lnTo>
                      <a:pt x="853" y="253"/>
                    </a:lnTo>
                    <a:lnTo>
                      <a:pt x="853" y="293"/>
                    </a:lnTo>
                    <a:lnTo>
                      <a:pt x="893" y="293"/>
                    </a:lnTo>
                    <a:close/>
                    <a:moveTo>
                      <a:pt x="808" y="293"/>
                    </a:moveTo>
                    <a:lnTo>
                      <a:pt x="808" y="253"/>
                    </a:lnTo>
                    <a:lnTo>
                      <a:pt x="768" y="253"/>
                    </a:lnTo>
                    <a:lnTo>
                      <a:pt x="808" y="293"/>
                    </a:lnTo>
                    <a:close/>
                    <a:moveTo>
                      <a:pt x="723" y="293"/>
                    </a:moveTo>
                    <a:lnTo>
                      <a:pt x="723" y="253"/>
                    </a:lnTo>
                    <a:lnTo>
                      <a:pt x="683" y="253"/>
                    </a:lnTo>
                    <a:lnTo>
                      <a:pt x="683" y="293"/>
                    </a:lnTo>
                    <a:lnTo>
                      <a:pt x="723" y="293"/>
                    </a:lnTo>
                    <a:close/>
                    <a:moveTo>
                      <a:pt x="636" y="293"/>
                    </a:moveTo>
                    <a:lnTo>
                      <a:pt x="636" y="253"/>
                    </a:lnTo>
                    <a:lnTo>
                      <a:pt x="598" y="253"/>
                    </a:lnTo>
                    <a:lnTo>
                      <a:pt x="598" y="293"/>
                    </a:lnTo>
                    <a:lnTo>
                      <a:pt x="636" y="293"/>
                    </a:lnTo>
                    <a:close/>
                    <a:moveTo>
                      <a:pt x="551" y="253"/>
                    </a:moveTo>
                    <a:lnTo>
                      <a:pt x="513" y="253"/>
                    </a:lnTo>
                    <a:lnTo>
                      <a:pt x="513" y="293"/>
                    </a:lnTo>
                    <a:lnTo>
                      <a:pt x="551" y="253"/>
                    </a:lnTo>
                    <a:close/>
                    <a:moveTo>
                      <a:pt x="465" y="293"/>
                    </a:moveTo>
                    <a:lnTo>
                      <a:pt x="465" y="253"/>
                    </a:lnTo>
                    <a:lnTo>
                      <a:pt x="425" y="253"/>
                    </a:lnTo>
                    <a:lnTo>
                      <a:pt x="425" y="293"/>
                    </a:lnTo>
                    <a:lnTo>
                      <a:pt x="465" y="293"/>
                    </a:lnTo>
                    <a:close/>
                    <a:moveTo>
                      <a:pt x="380" y="293"/>
                    </a:moveTo>
                    <a:lnTo>
                      <a:pt x="380" y="253"/>
                    </a:lnTo>
                    <a:lnTo>
                      <a:pt x="340" y="253"/>
                    </a:lnTo>
                    <a:lnTo>
                      <a:pt x="340" y="293"/>
                    </a:lnTo>
                    <a:lnTo>
                      <a:pt x="380" y="293"/>
                    </a:lnTo>
                    <a:close/>
                    <a:moveTo>
                      <a:pt x="295" y="253"/>
                    </a:moveTo>
                    <a:lnTo>
                      <a:pt x="255" y="253"/>
                    </a:lnTo>
                    <a:lnTo>
                      <a:pt x="255" y="293"/>
                    </a:lnTo>
                    <a:lnTo>
                      <a:pt x="295" y="253"/>
                    </a:lnTo>
                    <a:close/>
                    <a:moveTo>
                      <a:pt x="210" y="293"/>
                    </a:moveTo>
                    <a:lnTo>
                      <a:pt x="210" y="253"/>
                    </a:lnTo>
                    <a:lnTo>
                      <a:pt x="170" y="253"/>
                    </a:lnTo>
                    <a:lnTo>
                      <a:pt x="170" y="293"/>
                    </a:lnTo>
                    <a:lnTo>
                      <a:pt x="210" y="293"/>
                    </a:lnTo>
                    <a:close/>
                    <a:moveTo>
                      <a:pt x="123" y="293"/>
                    </a:moveTo>
                    <a:lnTo>
                      <a:pt x="123" y="253"/>
                    </a:lnTo>
                    <a:lnTo>
                      <a:pt x="85" y="253"/>
                    </a:lnTo>
                    <a:lnTo>
                      <a:pt x="85" y="293"/>
                    </a:lnTo>
                    <a:lnTo>
                      <a:pt x="123" y="293"/>
                    </a:lnTo>
                    <a:close/>
                    <a:moveTo>
                      <a:pt x="38" y="253"/>
                    </a:moveTo>
                    <a:lnTo>
                      <a:pt x="0" y="253"/>
                    </a:lnTo>
                    <a:lnTo>
                      <a:pt x="0" y="293"/>
                    </a:lnTo>
                    <a:lnTo>
                      <a:pt x="38" y="253"/>
                    </a:lnTo>
                    <a:close/>
                    <a:moveTo>
                      <a:pt x="1236" y="211"/>
                    </a:moveTo>
                    <a:lnTo>
                      <a:pt x="1236" y="170"/>
                    </a:lnTo>
                    <a:lnTo>
                      <a:pt x="1195" y="170"/>
                    </a:lnTo>
                    <a:lnTo>
                      <a:pt x="1195" y="211"/>
                    </a:lnTo>
                    <a:lnTo>
                      <a:pt x="1236" y="211"/>
                    </a:lnTo>
                    <a:close/>
                    <a:moveTo>
                      <a:pt x="1148" y="211"/>
                    </a:moveTo>
                    <a:lnTo>
                      <a:pt x="1148" y="170"/>
                    </a:lnTo>
                    <a:lnTo>
                      <a:pt x="1110" y="170"/>
                    </a:lnTo>
                    <a:lnTo>
                      <a:pt x="1110" y="211"/>
                    </a:lnTo>
                    <a:lnTo>
                      <a:pt x="1148" y="211"/>
                    </a:lnTo>
                    <a:close/>
                    <a:moveTo>
                      <a:pt x="1063" y="211"/>
                    </a:moveTo>
                    <a:lnTo>
                      <a:pt x="1063" y="170"/>
                    </a:lnTo>
                    <a:lnTo>
                      <a:pt x="1025" y="170"/>
                    </a:lnTo>
                    <a:lnTo>
                      <a:pt x="1025" y="211"/>
                    </a:lnTo>
                    <a:lnTo>
                      <a:pt x="1063" y="211"/>
                    </a:lnTo>
                    <a:close/>
                    <a:moveTo>
                      <a:pt x="978" y="211"/>
                    </a:moveTo>
                    <a:lnTo>
                      <a:pt x="938" y="170"/>
                    </a:lnTo>
                    <a:lnTo>
                      <a:pt x="938" y="211"/>
                    </a:lnTo>
                    <a:lnTo>
                      <a:pt x="978" y="211"/>
                    </a:lnTo>
                    <a:close/>
                    <a:moveTo>
                      <a:pt x="893" y="211"/>
                    </a:moveTo>
                    <a:lnTo>
                      <a:pt x="893" y="170"/>
                    </a:lnTo>
                    <a:lnTo>
                      <a:pt x="853" y="170"/>
                    </a:lnTo>
                    <a:lnTo>
                      <a:pt x="853" y="211"/>
                    </a:lnTo>
                    <a:lnTo>
                      <a:pt x="893" y="211"/>
                    </a:lnTo>
                    <a:close/>
                    <a:moveTo>
                      <a:pt x="808" y="211"/>
                    </a:moveTo>
                    <a:lnTo>
                      <a:pt x="768" y="170"/>
                    </a:lnTo>
                    <a:lnTo>
                      <a:pt x="768" y="211"/>
                    </a:lnTo>
                    <a:lnTo>
                      <a:pt x="808" y="211"/>
                    </a:lnTo>
                    <a:close/>
                    <a:moveTo>
                      <a:pt x="723" y="211"/>
                    </a:moveTo>
                    <a:lnTo>
                      <a:pt x="723" y="170"/>
                    </a:lnTo>
                    <a:lnTo>
                      <a:pt x="683" y="170"/>
                    </a:lnTo>
                    <a:lnTo>
                      <a:pt x="683" y="211"/>
                    </a:lnTo>
                    <a:lnTo>
                      <a:pt x="723" y="211"/>
                    </a:lnTo>
                    <a:close/>
                    <a:moveTo>
                      <a:pt x="636" y="211"/>
                    </a:moveTo>
                    <a:lnTo>
                      <a:pt x="636" y="170"/>
                    </a:lnTo>
                    <a:lnTo>
                      <a:pt x="598" y="170"/>
                    </a:lnTo>
                    <a:lnTo>
                      <a:pt x="598" y="211"/>
                    </a:lnTo>
                    <a:lnTo>
                      <a:pt x="636" y="211"/>
                    </a:lnTo>
                    <a:close/>
                    <a:moveTo>
                      <a:pt x="551" y="211"/>
                    </a:moveTo>
                    <a:lnTo>
                      <a:pt x="551" y="170"/>
                    </a:lnTo>
                    <a:lnTo>
                      <a:pt x="513" y="211"/>
                    </a:lnTo>
                    <a:lnTo>
                      <a:pt x="551" y="211"/>
                    </a:lnTo>
                    <a:close/>
                    <a:moveTo>
                      <a:pt x="465" y="211"/>
                    </a:moveTo>
                    <a:lnTo>
                      <a:pt x="465" y="170"/>
                    </a:lnTo>
                    <a:lnTo>
                      <a:pt x="425" y="170"/>
                    </a:lnTo>
                    <a:lnTo>
                      <a:pt x="425" y="211"/>
                    </a:lnTo>
                    <a:lnTo>
                      <a:pt x="465" y="211"/>
                    </a:lnTo>
                    <a:close/>
                    <a:moveTo>
                      <a:pt x="380" y="211"/>
                    </a:moveTo>
                    <a:lnTo>
                      <a:pt x="340" y="170"/>
                    </a:lnTo>
                    <a:lnTo>
                      <a:pt x="340" y="211"/>
                    </a:lnTo>
                    <a:lnTo>
                      <a:pt x="380" y="211"/>
                    </a:lnTo>
                    <a:close/>
                    <a:moveTo>
                      <a:pt x="295" y="211"/>
                    </a:moveTo>
                    <a:lnTo>
                      <a:pt x="295" y="170"/>
                    </a:lnTo>
                    <a:lnTo>
                      <a:pt x="255" y="170"/>
                    </a:lnTo>
                    <a:lnTo>
                      <a:pt x="255" y="211"/>
                    </a:lnTo>
                    <a:lnTo>
                      <a:pt x="295" y="211"/>
                    </a:lnTo>
                    <a:close/>
                    <a:moveTo>
                      <a:pt x="210" y="211"/>
                    </a:moveTo>
                    <a:lnTo>
                      <a:pt x="210" y="170"/>
                    </a:lnTo>
                    <a:lnTo>
                      <a:pt x="170" y="211"/>
                    </a:lnTo>
                    <a:lnTo>
                      <a:pt x="210" y="211"/>
                    </a:lnTo>
                    <a:close/>
                    <a:moveTo>
                      <a:pt x="123" y="211"/>
                    </a:moveTo>
                    <a:lnTo>
                      <a:pt x="85" y="170"/>
                    </a:lnTo>
                    <a:lnTo>
                      <a:pt x="85" y="211"/>
                    </a:lnTo>
                    <a:lnTo>
                      <a:pt x="123" y="211"/>
                    </a:lnTo>
                    <a:close/>
                    <a:moveTo>
                      <a:pt x="38" y="211"/>
                    </a:moveTo>
                    <a:lnTo>
                      <a:pt x="38" y="170"/>
                    </a:lnTo>
                    <a:lnTo>
                      <a:pt x="0" y="170"/>
                    </a:lnTo>
                    <a:lnTo>
                      <a:pt x="0" y="211"/>
                    </a:lnTo>
                    <a:lnTo>
                      <a:pt x="38" y="211"/>
                    </a:lnTo>
                    <a:close/>
                    <a:moveTo>
                      <a:pt x="1236" y="121"/>
                    </a:moveTo>
                    <a:lnTo>
                      <a:pt x="1236" y="83"/>
                    </a:lnTo>
                    <a:lnTo>
                      <a:pt x="1195" y="83"/>
                    </a:lnTo>
                    <a:lnTo>
                      <a:pt x="1236" y="121"/>
                    </a:lnTo>
                    <a:close/>
                    <a:moveTo>
                      <a:pt x="1148" y="121"/>
                    </a:moveTo>
                    <a:lnTo>
                      <a:pt x="1148" y="83"/>
                    </a:lnTo>
                    <a:lnTo>
                      <a:pt x="1110" y="83"/>
                    </a:lnTo>
                    <a:lnTo>
                      <a:pt x="1110" y="121"/>
                    </a:lnTo>
                    <a:lnTo>
                      <a:pt x="1148" y="121"/>
                    </a:lnTo>
                    <a:close/>
                    <a:moveTo>
                      <a:pt x="1063" y="121"/>
                    </a:moveTo>
                    <a:lnTo>
                      <a:pt x="1063" y="83"/>
                    </a:lnTo>
                    <a:lnTo>
                      <a:pt x="1025" y="83"/>
                    </a:lnTo>
                    <a:lnTo>
                      <a:pt x="1063" y="121"/>
                    </a:lnTo>
                    <a:close/>
                    <a:moveTo>
                      <a:pt x="978" y="121"/>
                    </a:moveTo>
                    <a:lnTo>
                      <a:pt x="938" y="83"/>
                    </a:lnTo>
                    <a:lnTo>
                      <a:pt x="938" y="121"/>
                    </a:lnTo>
                    <a:lnTo>
                      <a:pt x="978" y="121"/>
                    </a:lnTo>
                    <a:close/>
                    <a:moveTo>
                      <a:pt x="893" y="121"/>
                    </a:moveTo>
                    <a:lnTo>
                      <a:pt x="893" y="83"/>
                    </a:lnTo>
                    <a:lnTo>
                      <a:pt x="853" y="83"/>
                    </a:lnTo>
                    <a:lnTo>
                      <a:pt x="853" y="121"/>
                    </a:lnTo>
                    <a:lnTo>
                      <a:pt x="893" y="121"/>
                    </a:lnTo>
                    <a:close/>
                    <a:moveTo>
                      <a:pt x="808" y="121"/>
                    </a:moveTo>
                    <a:lnTo>
                      <a:pt x="808" y="83"/>
                    </a:lnTo>
                    <a:lnTo>
                      <a:pt x="768" y="83"/>
                    </a:lnTo>
                    <a:lnTo>
                      <a:pt x="808" y="121"/>
                    </a:lnTo>
                    <a:close/>
                    <a:moveTo>
                      <a:pt x="723" y="121"/>
                    </a:moveTo>
                    <a:lnTo>
                      <a:pt x="723" y="83"/>
                    </a:lnTo>
                    <a:lnTo>
                      <a:pt x="683" y="83"/>
                    </a:lnTo>
                    <a:lnTo>
                      <a:pt x="683" y="121"/>
                    </a:lnTo>
                    <a:lnTo>
                      <a:pt x="723" y="121"/>
                    </a:lnTo>
                    <a:close/>
                    <a:moveTo>
                      <a:pt x="636" y="83"/>
                    </a:moveTo>
                    <a:lnTo>
                      <a:pt x="598" y="83"/>
                    </a:lnTo>
                    <a:lnTo>
                      <a:pt x="598" y="121"/>
                    </a:lnTo>
                    <a:lnTo>
                      <a:pt x="636" y="83"/>
                    </a:lnTo>
                    <a:close/>
                    <a:moveTo>
                      <a:pt x="551" y="121"/>
                    </a:moveTo>
                    <a:lnTo>
                      <a:pt x="551" y="83"/>
                    </a:lnTo>
                    <a:lnTo>
                      <a:pt x="513" y="83"/>
                    </a:lnTo>
                    <a:lnTo>
                      <a:pt x="551" y="121"/>
                    </a:lnTo>
                    <a:close/>
                    <a:moveTo>
                      <a:pt x="465" y="121"/>
                    </a:moveTo>
                    <a:lnTo>
                      <a:pt x="465" y="83"/>
                    </a:lnTo>
                    <a:lnTo>
                      <a:pt x="425" y="83"/>
                    </a:lnTo>
                    <a:lnTo>
                      <a:pt x="425" y="121"/>
                    </a:lnTo>
                    <a:lnTo>
                      <a:pt x="465" y="121"/>
                    </a:lnTo>
                    <a:close/>
                    <a:moveTo>
                      <a:pt x="380" y="121"/>
                    </a:moveTo>
                    <a:lnTo>
                      <a:pt x="380" y="83"/>
                    </a:lnTo>
                    <a:lnTo>
                      <a:pt x="340" y="83"/>
                    </a:lnTo>
                    <a:lnTo>
                      <a:pt x="340" y="121"/>
                    </a:lnTo>
                    <a:lnTo>
                      <a:pt x="380" y="121"/>
                    </a:lnTo>
                    <a:close/>
                    <a:moveTo>
                      <a:pt x="295" y="121"/>
                    </a:moveTo>
                    <a:lnTo>
                      <a:pt x="295" y="83"/>
                    </a:lnTo>
                    <a:lnTo>
                      <a:pt x="255" y="83"/>
                    </a:lnTo>
                    <a:lnTo>
                      <a:pt x="255" y="121"/>
                    </a:lnTo>
                    <a:lnTo>
                      <a:pt x="295" y="121"/>
                    </a:lnTo>
                    <a:close/>
                    <a:moveTo>
                      <a:pt x="210" y="83"/>
                    </a:moveTo>
                    <a:lnTo>
                      <a:pt x="170" y="83"/>
                    </a:lnTo>
                    <a:lnTo>
                      <a:pt x="170" y="121"/>
                    </a:lnTo>
                    <a:lnTo>
                      <a:pt x="210" y="83"/>
                    </a:lnTo>
                    <a:close/>
                    <a:moveTo>
                      <a:pt x="123" y="121"/>
                    </a:moveTo>
                    <a:lnTo>
                      <a:pt x="123" y="83"/>
                    </a:lnTo>
                    <a:lnTo>
                      <a:pt x="85" y="83"/>
                    </a:lnTo>
                    <a:lnTo>
                      <a:pt x="85" y="121"/>
                    </a:lnTo>
                    <a:lnTo>
                      <a:pt x="123" y="121"/>
                    </a:lnTo>
                    <a:close/>
                    <a:moveTo>
                      <a:pt x="38" y="121"/>
                    </a:moveTo>
                    <a:lnTo>
                      <a:pt x="38" y="83"/>
                    </a:lnTo>
                    <a:lnTo>
                      <a:pt x="0" y="83"/>
                    </a:lnTo>
                    <a:lnTo>
                      <a:pt x="38" y="121"/>
                    </a:lnTo>
                    <a:close/>
                    <a:moveTo>
                      <a:pt x="1148" y="40"/>
                    </a:moveTo>
                    <a:lnTo>
                      <a:pt x="1148" y="0"/>
                    </a:lnTo>
                    <a:lnTo>
                      <a:pt x="1110" y="0"/>
                    </a:lnTo>
                    <a:lnTo>
                      <a:pt x="1110" y="40"/>
                    </a:lnTo>
                    <a:lnTo>
                      <a:pt x="1148" y="40"/>
                    </a:lnTo>
                    <a:close/>
                    <a:moveTo>
                      <a:pt x="1063" y="40"/>
                    </a:moveTo>
                    <a:lnTo>
                      <a:pt x="1025" y="0"/>
                    </a:lnTo>
                    <a:lnTo>
                      <a:pt x="1025" y="40"/>
                    </a:lnTo>
                    <a:lnTo>
                      <a:pt x="1063" y="40"/>
                    </a:lnTo>
                    <a:close/>
                    <a:moveTo>
                      <a:pt x="978" y="40"/>
                    </a:moveTo>
                    <a:lnTo>
                      <a:pt x="978" y="0"/>
                    </a:lnTo>
                    <a:lnTo>
                      <a:pt x="938" y="0"/>
                    </a:lnTo>
                    <a:lnTo>
                      <a:pt x="938" y="40"/>
                    </a:lnTo>
                    <a:lnTo>
                      <a:pt x="978" y="40"/>
                    </a:lnTo>
                    <a:close/>
                    <a:moveTo>
                      <a:pt x="893" y="40"/>
                    </a:moveTo>
                    <a:lnTo>
                      <a:pt x="893" y="0"/>
                    </a:lnTo>
                    <a:lnTo>
                      <a:pt x="853" y="40"/>
                    </a:lnTo>
                    <a:lnTo>
                      <a:pt x="893" y="40"/>
                    </a:lnTo>
                    <a:close/>
                    <a:moveTo>
                      <a:pt x="808" y="40"/>
                    </a:moveTo>
                    <a:lnTo>
                      <a:pt x="808" y="0"/>
                    </a:lnTo>
                    <a:lnTo>
                      <a:pt x="768" y="0"/>
                    </a:lnTo>
                    <a:lnTo>
                      <a:pt x="768" y="40"/>
                    </a:lnTo>
                    <a:lnTo>
                      <a:pt x="808" y="40"/>
                    </a:lnTo>
                    <a:close/>
                    <a:moveTo>
                      <a:pt x="723" y="0"/>
                    </a:moveTo>
                    <a:lnTo>
                      <a:pt x="683" y="0"/>
                    </a:lnTo>
                    <a:lnTo>
                      <a:pt x="683" y="40"/>
                    </a:lnTo>
                    <a:lnTo>
                      <a:pt x="723" y="0"/>
                    </a:lnTo>
                    <a:close/>
                    <a:moveTo>
                      <a:pt x="636" y="40"/>
                    </a:moveTo>
                    <a:lnTo>
                      <a:pt x="636" y="0"/>
                    </a:lnTo>
                    <a:lnTo>
                      <a:pt x="598" y="0"/>
                    </a:lnTo>
                    <a:lnTo>
                      <a:pt x="598" y="40"/>
                    </a:lnTo>
                    <a:lnTo>
                      <a:pt x="636" y="40"/>
                    </a:lnTo>
                    <a:close/>
                    <a:moveTo>
                      <a:pt x="551" y="40"/>
                    </a:moveTo>
                    <a:lnTo>
                      <a:pt x="551" y="0"/>
                    </a:lnTo>
                    <a:lnTo>
                      <a:pt x="513" y="0"/>
                    </a:lnTo>
                    <a:lnTo>
                      <a:pt x="513" y="40"/>
                    </a:lnTo>
                    <a:lnTo>
                      <a:pt x="551" y="40"/>
                    </a:lnTo>
                    <a:close/>
                    <a:moveTo>
                      <a:pt x="465" y="40"/>
                    </a:moveTo>
                    <a:lnTo>
                      <a:pt x="465" y="0"/>
                    </a:lnTo>
                    <a:lnTo>
                      <a:pt x="425" y="0"/>
                    </a:lnTo>
                    <a:lnTo>
                      <a:pt x="425" y="40"/>
                    </a:lnTo>
                    <a:lnTo>
                      <a:pt x="465" y="40"/>
                    </a:lnTo>
                    <a:close/>
                    <a:moveTo>
                      <a:pt x="380" y="0"/>
                    </a:moveTo>
                    <a:lnTo>
                      <a:pt x="340" y="0"/>
                    </a:lnTo>
                    <a:lnTo>
                      <a:pt x="340" y="40"/>
                    </a:lnTo>
                    <a:lnTo>
                      <a:pt x="380" y="0"/>
                    </a:lnTo>
                    <a:close/>
                    <a:moveTo>
                      <a:pt x="295" y="40"/>
                    </a:moveTo>
                    <a:lnTo>
                      <a:pt x="295" y="0"/>
                    </a:lnTo>
                    <a:lnTo>
                      <a:pt x="255" y="40"/>
                    </a:lnTo>
                    <a:lnTo>
                      <a:pt x="295" y="40"/>
                    </a:lnTo>
                    <a:close/>
                    <a:moveTo>
                      <a:pt x="210" y="40"/>
                    </a:moveTo>
                    <a:lnTo>
                      <a:pt x="210" y="0"/>
                    </a:lnTo>
                    <a:lnTo>
                      <a:pt x="170" y="0"/>
                    </a:lnTo>
                    <a:lnTo>
                      <a:pt x="170" y="40"/>
                    </a:lnTo>
                    <a:lnTo>
                      <a:pt x="210" y="40"/>
                    </a:lnTo>
                    <a:close/>
                    <a:moveTo>
                      <a:pt x="123" y="40"/>
                    </a:moveTo>
                    <a:lnTo>
                      <a:pt x="123" y="0"/>
                    </a:lnTo>
                    <a:lnTo>
                      <a:pt x="85" y="0"/>
                    </a:lnTo>
                    <a:lnTo>
                      <a:pt x="123" y="40"/>
                    </a:lnTo>
                    <a:close/>
                    <a:moveTo>
                      <a:pt x="38" y="40"/>
                    </a:moveTo>
                    <a:lnTo>
                      <a:pt x="0" y="0"/>
                    </a:lnTo>
                    <a:lnTo>
                      <a:pt x="0" y="40"/>
                    </a:lnTo>
                    <a:lnTo>
                      <a:pt x="38" y="40"/>
                    </a:lnTo>
                    <a:close/>
                  </a:path>
                </a:pathLst>
              </a:custGeom>
              <a:solidFill>
                <a:srgbClr val="494991">
                  <a:lumMod val="40000"/>
                  <a:lumOff val="60000"/>
                </a:srgbClr>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75" name="Freeform 184">
                <a:extLst>
                  <a:ext uri="{FF2B5EF4-FFF2-40B4-BE49-F238E27FC236}">
                    <a16:creationId xmlns:a16="http://schemas.microsoft.com/office/drawing/2014/main" id="{5F490E4E-E031-4F6D-8D55-B96E4E503432}"/>
                  </a:ext>
                </a:extLst>
              </p:cNvPr>
              <p:cNvSpPr>
                <a:spLocks noEditPoints="1"/>
              </p:cNvSpPr>
              <p:nvPr/>
            </p:nvSpPr>
            <p:spPr bwMode="auto">
              <a:xfrm>
                <a:off x="7560628" y="3704908"/>
                <a:ext cx="2232025" cy="877887"/>
              </a:xfrm>
              <a:custGeom>
                <a:avLst/>
                <a:gdLst>
                  <a:gd name="T0" fmla="*/ 1406 w 1406"/>
                  <a:gd name="T1" fmla="*/ 553 h 553"/>
                  <a:gd name="T2" fmla="*/ 1280 w 1406"/>
                  <a:gd name="T3" fmla="*/ 553 h 553"/>
                  <a:gd name="T4" fmla="*/ 1195 w 1406"/>
                  <a:gd name="T5" fmla="*/ 553 h 553"/>
                  <a:gd name="T6" fmla="*/ 1110 w 1406"/>
                  <a:gd name="T7" fmla="*/ 513 h 553"/>
                  <a:gd name="T8" fmla="*/ 1025 w 1406"/>
                  <a:gd name="T9" fmla="*/ 513 h 553"/>
                  <a:gd name="T10" fmla="*/ 978 w 1406"/>
                  <a:gd name="T11" fmla="*/ 513 h 553"/>
                  <a:gd name="T12" fmla="*/ 893 w 1406"/>
                  <a:gd name="T13" fmla="*/ 553 h 553"/>
                  <a:gd name="T14" fmla="*/ 893 w 1406"/>
                  <a:gd name="T15" fmla="*/ 553 h 553"/>
                  <a:gd name="T16" fmla="*/ 768 w 1406"/>
                  <a:gd name="T17" fmla="*/ 553 h 553"/>
                  <a:gd name="T18" fmla="*/ 683 w 1406"/>
                  <a:gd name="T19" fmla="*/ 513 h 553"/>
                  <a:gd name="T20" fmla="*/ 598 w 1406"/>
                  <a:gd name="T21" fmla="*/ 513 h 553"/>
                  <a:gd name="T22" fmla="*/ 551 w 1406"/>
                  <a:gd name="T23" fmla="*/ 513 h 553"/>
                  <a:gd name="T24" fmla="*/ 465 w 1406"/>
                  <a:gd name="T25" fmla="*/ 553 h 553"/>
                  <a:gd name="T26" fmla="*/ 380 w 1406"/>
                  <a:gd name="T27" fmla="*/ 553 h 553"/>
                  <a:gd name="T28" fmla="*/ 380 w 1406"/>
                  <a:gd name="T29" fmla="*/ 553 h 553"/>
                  <a:gd name="T30" fmla="*/ 295 w 1406"/>
                  <a:gd name="T31" fmla="*/ 553 h 553"/>
                  <a:gd name="T32" fmla="*/ 210 w 1406"/>
                  <a:gd name="T33" fmla="*/ 553 h 553"/>
                  <a:gd name="T34" fmla="*/ 85 w 1406"/>
                  <a:gd name="T35" fmla="*/ 553 h 553"/>
                  <a:gd name="T36" fmla="*/ 0 w 1406"/>
                  <a:gd name="T37" fmla="*/ 513 h 553"/>
                  <a:gd name="T38" fmla="*/ 1110 w 1406"/>
                  <a:gd name="T39" fmla="*/ 464 h 553"/>
                  <a:gd name="T40" fmla="*/ 938 w 1406"/>
                  <a:gd name="T41" fmla="*/ 464 h 553"/>
                  <a:gd name="T42" fmla="*/ 768 w 1406"/>
                  <a:gd name="T43" fmla="*/ 464 h 553"/>
                  <a:gd name="T44" fmla="*/ 683 w 1406"/>
                  <a:gd name="T45" fmla="*/ 464 h 553"/>
                  <a:gd name="T46" fmla="*/ 425 w 1406"/>
                  <a:gd name="T47" fmla="*/ 464 h 553"/>
                  <a:gd name="T48" fmla="*/ 1025 w 1406"/>
                  <a:gd name="T49" fmla="*/ 381 h 553"/>
                  <a:gd name="T50" fmla="*/ 853 w 1406"/>
                  <a:gd name="T51" fmla="*/ 381 h 553"/>
                  <a:gd name="T52" fmla="*/ 513 w 1406"/>
                  <a:gd name="T53" fmla="*/ 381 h 553"/>
                  <a:gd name="T54" fmla="*/ 255 w 1406"/>
                  <a:gd name="T55" fmla="*/ 381 h 553"/>
                  <a:gd name="T56" fmla="*/ 0 w 1406"/>
                  <a:gd name="T57" fmla="*/ 381 h 553"/>
                  <a:gd name="T58" fmla="*/ 1195 w 1406"/>
                  <a:gd name="T59" fmla="*/ 253 h 553"/>
                  <a:gd name="T60" fmla="*/ 853 w 1406"/>
                  <a:gd name="T61" fmla="*/ 293 h 553"/>
                  <a:gd name="T62" fmla="*/ 255 w 1406"/>
                  <a:gd name="T63" fmla="*/ 293 h 553"/>
                  <a:gd name="T64" fmla="*/ 938 w 1406"/>
                  <a:gd name="T65" fmla="*/ 211 h 553"/>
                  <a:gd name="T66" fmla="*/ 513 w 1406"/>
                  <a:gd name="T67" fmla="*/ 211 h 553"/>
                  <a:gd name="T68" fmla="*/ 340 w 1406"/>
                  <a:gd name="T69" fmla="*/ 211 h 553"/>
                  <a:gd name="T70" fmla="*/ 1195 w 1406"/>
                  <a:gd name="T71" fmla="*/ 83 h 553"/>
                  <a:gd name="T72" fmla="*/ 1025 w 1406"/>
                  <a:gd name="T73" fmla="*/ 83 h 553"/>
                  <a:gd name="T74" fmla="*/ 938 w 1406"/>
                  <a:gd name="T75" fmla="*/ 121 h 553"/>
                  <a:gd name="T76" fmla="*/ 768 w 1406"/>
                  <a:gd name="T77" fmla="*/ 83 h 553"/>
                  <a:gd name="T78" fmla="*/ 598 w 1406"/>
                  <a:gd name="T79" fmla="*/ 121 h 553"/>
                  <a:gd name="T80" fmla="*/ 513 w 1406"/>
                  <a:gd name="T81" fmla="*/ 83 h 553"/>
                  <a:gd name="T82" fmla="*/ 1025 w 1406"/>
                  <a:gd name="T83" fmla="*/ 40 h 553"/>
                  <a:gd name="T84" fmla="*/ 340 w 1406"/>
                  <a:gd name="T85" fmla="*/ 40 h 553"/>
                  <a:gd name="T86" fmla="*/ 85 w 1406"/>
                  <a:gd name="T87" fmla="*/ 0 h 553"/>
                  <a:gd name="T88" fmla="*/ 0 w 1406"/>
                  <a:gd name="T89" fmla="*/ 40 h 553"/>
                  <a:gd name="T90" fmla="*/ 1195 w 1406"/>
                  <a:gd name="T91" fmla="*/ 426 h 553"/>
                  <a:gd name="T92" fmla="*/ 551 w 1406"/>
                  <a:gd name="T93" fmla="*/ 426 h 553"/>
                  <a:gd name="T94" fmla="*/ 295 w 1406"/>
                  <a:gd name="T95" fmla="*/ 464 h 553"/>
                  <a:gd name="T96" fmla="*/ 295 w 1406"/>
                  <a:gd name="T97" fmla="*/ 464 h 553"/>
                  <a:gd name="T98" fmla="*/ 0 w 1406"/>
                  <a:gd name="T99" fmla="*/ 464 h 553"/>
                  <a:gd name="T100" fmla="*/ 683 w 1406"/>
                  <a:gd name="T101" fmla="*/ 343 h 553"/>
                  <a:gd name="T102" fmla="*/ 1063 w 1406"/>
                  <a:gd name="T103" fmla="*/ 2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06" h="553">
                    <a:moveTo>
                      <a:pt x="1365" y="553"/>
                    </a:moveTo>
                    <a:lnTo>
                      <a:pt x="1365" y="513"/>
                    </a:lnTo>
                    <a:lnTo>
                      <a:pt x="1406" y="513"/>
                    </a:lnTo>
                    <a:lnTo>
                      <a:pt x="1406" y="553"/>
                    </a:lnTo>
                    <a:lnTo>
                      <a:pt x="1365" y="553"/>
                    </a:lnTo>
                    <a:close/>
                    <a:moveTo>
                      <a:pt x="1321" y="553"/>
                    </a:moveTo>
                    <a:lnTo>
                      <a:pt x="1280" y="513"/>
                    </a:lnTo>
                    <a:lnTo>
                      <a:pt x="1280" y="553"/>
                    </a:lnTo>
                    <a:lnTo>
                      <a:pt x="1321" y="553"/>
                    </a:lnTo>
                    <a:close/>
                    <a:moveTo>
                      <a:pt x="1236" y="553"/>
                    </a:moveTo>
                    <a:lnTo>
                      <a:pt x="1236" y="513"/>
                    </a:lnTo>
                    <a:lnTo>
                      <a:pt x="1195" y="553"/>
                    </a:lnTo>
                    <a:lnTo>
                      <a:pt x="1236" y="553"/>
                    </a:lnTo>
                    <a:close/>
                    <a:moveTo>
                      <a:pt x="1148" y="553"/>
                    </a:moveTo>
                    <a:lnTo>
                      <a:pt x="1148" y="513"/>
                    </a:lnTo>
                    <a:lnTo>
                      <a:pt x="1110" y="513"/>
                    </a:lnTo>
                    <a:lnTo>
                      <a:pt x="1110" y="553"/>
                    </a:lnTo>
                    <a:lnTo>
                      <a:pt x="1148" y="553"/>
                    </a:lnTo>
                    <a:close/>
                    <a:moveTo>
                      <a:pt x="1063" y="513"/>
                    </a:moveTo>
                    <a:lnTo>
                      <a:pt x="1025" y="513"/>
                    </a:lnTo>
                    <a:lnTo>
                      <a:pt x="1025" y="553"/>
                    </a:lnTo>
                    <a:lnTo>
                      <a:pt x="1063" y="513"/>
                    </a:lnTo>
                    <a:close/>
                    <a:moveTo>
                      <a:pt x="978" y="553"/>
                    </a:moveTo>
                    <a:lnTo>
                      <a:pt x="978" y="513"/>
                    </a:lnTo>
                    <a:lnTo>
                      <a:pt x="938" y="513"/>
                    </a:lnTo>
                    <a:lnTo>
                      <a:pt x="938" y="553"/>
                    </a:lnTo>
                    <a:lnTo>
                      <a:pt x="978" y="553"/>
                    </a:lnTo>
                    <a:close/>
                    <a:moveTo>
                      <a:pt x="893" y="553"/>
                    </a:moveTo>
                    <a:lnTo>
                      <a:pt x="893" y="513"/>
                    </a:lnTo>
                    <a:lnTo>
                      <a:pt x="853" y="513"/>
                    </a:lnTo>
                    <a:lnTo>
                      <a:pt x="853" y="553"/>
                    </a:lnTo>
                    <a:lnTo>
                      <a:pt x="893" y="553"/>
                    </a:lnTo>
                    <a:close/>
                    <a:moveTo>
                      <a:pt x="808" y="553"/>
                    </a:moveTo>
                    <a:lnTo>
                      <a:pt x="808" y="513"/>
                    </a:lnTo>
                    <a:lnTo>
                      <a:pt x="768" y="513"/>
                    </a:lnTo>
                    <a:lnTo>
                      <a:pt x="768" y="553"/>
                    </a:lnTo>
                    <a:lnTo>
                      <a:pt x="808" y="553"/>
                    </a:lnTo>
                    <a:close/>
                    <a:moveTo>
                      <a:pt x="723" y="553"/>
                    </a:moveTo>
                    <a:lnTo>
                      <a:pt x="723" y="513"/>
                    </a:lnTo>
                    <a:lnTo>
                      <a:pt x="683" y="513"/>
                    </a:lnTo>
                    <a:lnTo>
                      <a:pt x="683" y="553"/>
                    </a:lnTo>
                    <a:lnTo>
                      <a:pt x="723" y="553"/>
                    </a:lnTo>
                    <a:close/>
                    <a:moveTo>
                      <a:pt x="636" y="553"/>
                    </a:moveTo>
                    <a:lnTo>
                      <a:pt x="598" y="513"/>
                    </a:lnTo>
                    <a:lnTo>
                      <a:pt x="598" y="553"/>
                    </a:lnTo>
                    <a:lnTo>
                      <a:pt x="636" y="553"/>
                    </a:lnTo>
                    <a:close/>
                    <a:moveTo>
                      <a:pt x="551" y="553"/>
                    </a:moveTo>
                    <a:lnTo>
                      <a:pt x="551" y="513"/>
                    </a:lnTo>
                    <a:lnTo>
                      <a:pt x="513" y="513"/>
                    </a:lnTo>
                    <a:lnTo>
                      <a:pt x="513" y="553"/>
                    </a:lnTo>
                    <a:lnTo>
                      <a:pt x="551" y="553"/>
                    </a:lnTo>
                    <a:close/>
                    <a:moveTo>
                      <a:pt x="465" y="553"/>
                    </a:moveTo>
                    <a:lnTo>
                      <a:pt x="465" y="513"/>
                    </a:lnTo>
                    <a:lnTo>
                      <a:pt x="425" y="553"/>
                    </a:lnTo>
                    <a:lnTo>
                      <a:pt x="465" y="553"/>
                    </a:lnTo>
                    <a:close/>
                    <a:moveTo>
                      <a:pt x="380" y="553"/>
                    </a:moveTo>
                    <a:lnTo>
                      <a:pt x="380" y="513"/>
                    </a:lnTo>
                    <a:lnTo>
                      <a:pt x="340" y="513"/>
                    </a:lnTo>
                    <a:lnTo>
                      <a:pt x="340" y="553"/>
                    </a:lnTo>
                    <a:lnTo>
                      <a:pt x="380" y="553"/>
                    </a:lnTo>
                    <a:close/>
                    <a:moveTo>
                      <a:pt x="295" y="553"/>
                    </a:moveTo>
                    <a:lnTo>
                      <a:pt x="255" y="513"/>
                    </a:lnTo>
                    <a:lnTo>
                      <a:pt x="255" y="553"/>
                    </a:lnTo>
                    <a:lnTo>
                      <a:pt x="295" y="553"/>
                    </a:lnTo>
                    <a:close/>
                    <a:moveTo>
                      <a:pt x="210" y="553"/>
                    </a:moveTo>
                    <a:lnTo>
                      <a:pt x="210" y="513"/>
                    </a:lnTo>
                    <a:lnTo>
                      <a:pt x="170" y="513"/>
                    </a:lnTo>
                    <a:lnTo>
                      <a:pt x="210" y="553"/>
                    </a:lnTo>
                    <a:close/>
                    <a:moveTo>
                      <a:pt x="123" y="553"/>
                    </a:moveTo>
                    <a:lnTo>
                      <a:pt x="123" y="513"/>
                    </a:lnTo>
                    <a:lnTo>
                      <a:pt x="85" y="513"/>
                    </a:lnTo>
                    <a:lnTo>
                      <a:pt x="85" y="553"/>
                    </a:lnTo>
                    <a:lnTo>
                      <a:pt x="123" y="553"/>
                    </a:lnTo>
                    <a:close/>
                    <a:moveTo>
                      <a:pt x="38" y="553"/>
                    </a:moveTo>
                    <a:lnTo>
                      <a:pt x="38" y="513"/>
                    </a:lnTo>
                    <a:lnTo>
                      <a:pt x="0" y="513"/>
                    </a:lnTo>
                    <a:lnTo>
                      <a:pt x="38" y="553"/>
                    </a:lnTo>
                    <a:close/>
                    <a:moveTo>
                      <a:pt x="1148" y="426"/>
                    </a:moveTo>
                    <a:lnTo>
                      <a:pt x="1110" y="426"/>
                    </a:lnTo>
                    <a:lnTo>
                      <a:pt x="1110" y="464"/>
                    </a:lnTo>
                    <a:lnTo>
                      <a:pt x="1148" y="426"/>
                    </a:lnTo>
                    <a:close/>
                    <a:moveTo>
                      <a:pt x="978" y="426"/>
                    </a:moveTo>
                    <a:lnTo>
                      <a:pt x="938" y="426"/>
                    </a:lnTo>
                    <a:lnTo>
                      <a:pt x="938" y="464"/>
                    </a:lnTo>
                    <a:lnTo>
                      <a:pt x="978" y="426"/>
                    </a:lnTo>
                    <a:close/>
                    <a:moveTo>
                      <a:pt x="808" y="464"/>
                    </a:moveTo>
                    <a:lnTo>
                      <a:pt x="808" y="426"/>
                    </a:lnTo>
                    <a:lnTo>
                      <a:pt x="768" y="464"/>
                    </a:lnTo>
                    <a:lnTo>
                      <a:pt x="808" y="464"/>
                    </a:lnTo>
                    <a:close/>
                    <a:moveTo>
                      <a:pt x="723" y="426"/>
                    </a:moveTo>
                    <a:lnTo>
                      <a:pt x="683" y="426"/>
                    </a:lnTo>
                    <a:lnTo>
                      <a:pt x="683" y="464"/>
                    </a:lnTo>
                    <a:lnTo>
                      <a:pt x="723" y="426"/>
                    </a:lnTo>
                    <a:close/>
                    <a:moveTo>
                      <a:pt x="465" y="426"/>
                    </a:moveTo>
                    <a:lnTo>
                      <a:pt x="425" y="426"/>
                    </a:lnTo>
                    <a:lnTo>
                      <a:pt x="425" y="464"/>
                    </a:lnTo>
                    <a:lnTo>
                      <a:pt x="465" y="426"/>
                    </a:lnTo>
                    <a:close/>
                    <a:moveTo>
                      <a:pt x="1063" y="381"/>
                    </a:moveTo>
                    <a:lnTo>
                      <a:pt x="1025" y="343"/>
                    </a:lnTo>
                    <a:lnTo>
                      <a:pt x="1025" y="381"/>
                    </a:lnTo>
                    <a:lnTo>
                      <a:pt x="1063" y="381"/>
                    </a:lnTo>
                    <a:close/>
                    <a:moveTo>
                      <a:pt x="893" y="381"/>
                    </a:moveTo>
                    <a:lnTo>
                      <a:pt x="853" y="343"/>
                    </a:lnTo>
                    <a:lnTo>
                      <a:pt x="853" y="381"/>
                    </a:lnTo>
                    <a:lnTo>
                      <a:pt x="893" y="381"/>
                    </a:lnTo>
                    <a:close/>
                    <a:moveTo>
                      <a:pt x="551" y="343"/>
                    </a:moveTo>
                    <a:lnTo>
                      <a:pt x="513" y="343"/>
                    </a:lnTo>
                    <a:lnTo>
                      <a:pt x="513" y="381"/>
                    </a:lnTo>
                    <a:lnTo>
                      <a:pt x="551" y="343"/>
                    </a:lnTo>
                    <a:close/>
                    <a:moveTo>
                      <a:pt x="295" y="343"/>
                    </a:moveTo>
                    <a:lnTo>
                      <a:pt x="255" y="343"/>
                    </a:lnTo>
                    <a:lnTo>
                      <a:pt x="255" y="381"/>
                    </a:lnTo>
                    <a:lnTo>
                      <a:pt x="295" y="343"/>
                    </a:lnTo>
                    <a:close/>
                    <a:moveTo>
                      <a:pt x="38" y="381"/>
                    </a:moveTo>
                    <a:lnTo>
                      <a:pt x="38" y="343"/>
                    </a:lnTo>
                    <a:lnTo>
                      <a:pt x="0" y="381"/>
                    </a:lnTo>
                    <a:lnTo>
                      <a:pt x="38" y="381"/>
                    </a:lnTo>
                    <a:close/>
                    <a:moveTo>
                      <a:pt x="1236" y="293"/>
                    </a:moveTo>
                    <a:lnTo>
                      <a:pt x="1236" y="253"/>
                    </a:lnTo>
                    <a:lnTo>
                      <a:pt x="1195" y="253"/>
                    </a:lnTo>
                    <a:lnTo>
                      <a:pt x="1236" y="293"/>
                    </a:lnTo>
                    <a:close/>
                    <a:moveTo>
                      <a:pt x="893" y="293"/>
                    </a:moveTo>
                    <a:lnTo>
                      <a:pt x="853" y="253"/>
                    </a:lnTo>
                    <a:lnTo>
                      <a:pt x="853" y="293"/>
                    </a:lnTo>
                    <a:lnTo>
                      <a:pt x="893" y="293"/>
                    </a:lnTo>
                    <a:close/>
                    <a:moveTo>
                      <a:pt x="295" y="253"/>
                    </a:moveTo>
                    <a:lnTo>
                      <a:pt x="255" y="253"/>
                    </a:lnTo>
                    <a:lnTo>
                      <a:pt x="255" y="293"/>
                    </a:lnTo>
                    <a:lnTo>
                      <a:pt x="295" y="253"/>
                    </a:lnTo>
                    <a:close/>
                    <a:moveTo>
                      <a:pt x="978" y="211"/>
                    </a:moveTo>
                    <a:lnTo>
                      <a:pt x="938" y="170"/>
                    </a:lnTo>
                    <a:lnTo>
                      <a:pt x="938" y="211"/>
                    </a:lnTo>
                    <a:lnTo>
                      <a:pt x="978" y="211"/>
                    </a:lnTo>
                    <a:close/>
                    <a:moveTo>
                      <a:pt x="551" y="211"/>
                    </a:moveTo>
                    <a:lnTo>
                      <a:pt x="551" y="170"/>
                    </a:lnTo>
                    <a:lnTo>
                      <a:pt x="513" y="211"/>
                    </a:lnTo>
                    <a:lnTo>
                      <a:pt x="551" y="211"/>
                    </a:lnTo>
                    <a:close/>
                    <a:moveTo>
                      <a:pt x="380" y="211"/>
                    </a:moveTo>
                    <a:lnTo>
                      <a:pt x="340" y="170"/>
                    </a:lnTo>
                    <a:lnTo>
                      <a:pt x="340" y="211"/>
                    </a:lnTo>
                    <a:lnTo>
                      <a:pt x="380" y="211"/>
                    </a:lnTo>
                    <a:close/>
                    <a:moveTo>
                      <a:pt x="1236" y="121"/>
                    </a:moveTo>
                    <a:lnTo>
                      <a:pt x="1236" y="83"/>
                    </a:lnTo>
                    <a:lnTo>
                      <a:pt x="1195" y="83"/>
                    </a:lnTo>
                    <a:lnTo>
                      <a:pt x="1236" y="121"/>
                    </a:lnTo>
                    <a:close/>
                    <a:moveTo>
                      <a:pt x="1063" y="121"/>
                    </a:moveTo>
                    <a:lnTo>
                      <a:pt x="1063" y="83"/>
                    </a:lnTo>
                    <a:lnTo>
                      <a:pt x="1025" y="83"/>
                    </a:lnTo>
                    <a:lnTo>
                      <a:pt x="1063" y="121"/>
                    </a:lnTo>
                    <a:close/>
                    <a:moveTo>
                      <a:pt x="978" y="121"/>
                    </a:moveTo>
                    <a:lnTo>
                      <a:pt x="938" y="83"/>
                    </a:lnTo>
                    <a:lnTo>
                      <a:pt x="938" y="121"/>
                    </a:lnTo>
                    <a:lnTo>
                      <a:pt x="978" y="121"/>
                    </a:lnTo>
                    <a:close/>
                    <a:moveTo>
                      <a:pt x="808" y="121"/>
                    </a:moveTo>
                    <a:lnTo>
                      <a:pt x="808" y="83"/>
                    </a:lnTo>
                    <a:lnTo>
                      <a:pt x="768" y="83"/>
                    </a:lnTo>
                    <a:lnTo>
                      <a:pt x="808" y="121"/>
                    </a:lnTo>
                    <a:close/>
                    <a:moveTo>
                      <a:pt x="636" y="83"/>
                    </a:moveTo>
                    <a:lnTo>
                      <a:pt x="598" y="83"/>
                    </a:lnTo>
                    <a:lnTo>
                      <a:pt x="598" y="121"/>
                    </a:lnTo>
                    <a:lnTo>
                      <a:pt x="636" y="83"/>
                    </a:lnTo>
                    <a:close/>
                    <a:moveTo>
                      <a:pt x="551" y="121"/>
                    </a:moveTo>
                    <a:lnTo>
                      <a:pt x="551" y="83"/>
                    </a:lnTo>
                    <a:lnTo>
                      <a:pt x="513" y="83"/>
                    </a:lnTo>
                    <a:lnTo>
                      <a:pt x="551" y="121"/>
                    </a:lnTo>
                    <a:close/>
                    <a:moveTo>
                      <a:pt x="1063" y="40"/>
                    </a:moveTo>
                    <a:lnTo>
                      <a:pt x="1025" y="0"/>
                    </a:lnTo>
                    <a:lnTo>
                      <a:pt x="1025" y="40"/>
                    </a:lnTo>
                    <a:lnTo>
                      <a:pt x="1063" y="40"/>
                    </a:lnTo>
                    <a:close/>
                    <a:moveTo>
                      <a:pt x="380" y="0"/>
                    </a:moveTo>
                    <a:lnTo>
                      <a:pt x="340" y="0"/>
                    </a:lnTo>
                    <a:lnTo>
                      <a:pt x="340" y="40"/>
                    </a:lnTo>
                    <a:lnTo>
                      <a:pt x="380" y="0"/>
                    </a:lnTo>
                    <a:close/>
                    <a:moveTo>
                      <a:pt x="123" y="40"/>
                    </a:moveTo>
                    <a:lnTo>
                      <a:pt x="123" y="0"/>
                    </a:lnTo>
                    <a:lnTo>
                      <a:pt x="85" y="0"/>
                    </a:lnTo>
                    <a:lnTo>
                      <a:pt x="123" y="40"/>
                    </a:lnTo>
                    <a:close/>
                    <a:moveTo>
                      <a:pt x="38" y="40"/>
                    </a:moveTo>
                    <a:lnTo>
                      <a:pt x="0" y="0"/>
                    </a:lnTo>
                    <a:lnTo>
                      <a:pt x="0" y="40"/>
                    </a:lnTo>
                    <a:lnTo>
                      <a:pt x="38" y="40"/>
                    </a:lnTo>
                    <a:close/>
                    <a:moveTo>
                      <a:pt x="1236" y="464"/>
                    </a:moveTo>
                    <a:lnTo>
                      <a:pt x="1236" y="426"/>
                    </a:lnTo>
                    <a:lnTo>
                      <a:pt x="1195" y="426"/>
                    </a:lnTo>
                    <a:lnTo>
                      <a:pt x="1195" y="464"/>
                    </a:lnTo>
                    <a:lnTo>
                      <a:pt x="1236" y="464"/>
                    </a:lnTo>
                    <a:close/>
                    <a:moveTo>
                      <a:pt x="551" y="464"/>
                    </a:moveTo>
                    <a:lnTo>
                      <a:pt x="551" y="426"/>
                    </a:lnTo>
                    <a:lnTo>
                      <a:pt x="513" y="426"/>
                    </a:lnTo>
                    <a:lnTo>
                      <a:pt x="513" y="464"/>
                    </a:lnTo>
                    <a:lnTo>
                      <a:pt x="551" y="464"/>
                    </a:lnTo>
                    <a:close/>
                    <a:moveTo>
                      <a:pt x="295" y="464"/>
                    </a:moveTo>
                    <a:lnTo>
                      <a:pt x="295" y="426"/>
                    </a:lnTo>
                    <a:lnTo>
                      <a:pt x="255" y="426"/>
                    </a:lnTo>
                    <a:lnTo>
                      <a:pt x="255" y="464"/>
                    </a:lnTo>
                    <a:lnTo>
                      <a:pt x="295" y="464"/>
                    </a:lnTo>
                    <a:close/>
                    <a:moveTo>
                      <a:pt x="38" y="464"/>
                    </a:moveTo>
                    <a:lnTo>
                      <a:pt x="38" y="426"/>
                    </a:lnTo>
                    <a:lnTo>
                      <a:pt x="0" y="426"/>
                    </a:lnTo>
                    <a:lnTo>
                      <a:pt x="0" y="464"/>
                    </a:lnTo>
                    <a:lnTo>
                      <a:pt x="38" y="464"/>
                    </a:lnTo>
                    <a:close/>
                    <a:moveTo>
                      <a:pt x="723" y="381"/>
                    </a:moveTo>
                    <a:lnTo>
                      <a:pt x="723" y="343"/>
                    </a:lnTo>
                    <a:lnTo>
                      <a:pt x="683" y="343"/>
                    </a:lnTo>
                    <a:lnTo>
                      <a:pt x="683" y="381"/>
                    </a:lnTo>
                    <a:lnTo>
                      <a:pt x="723" y="381"/>
                    </a:lnTo>
                    <a:close/>
                    <a:moveTo>
                      <a:pt x="1063" y="293"/>
                    </a:moveTo>
                    <a:lnTo>
                      <a:pt x="1063" y="253"/>
                    </a:lnTo>
                    <a:lnTo>
                      <a:pt x="1025" y="253"/>
                    </a:lnTo>
                    <a:lnTo>
                      <a:pt x="1025" y="293"/>
                    </a:lnTo>
                    <a:lnTo>
                      <a:pt x="1063" y="293"/>
                    </a:lnTo>
                    <a:close/>
                  </a:path>
                </a:pathLst>
              </a:custGeom>
              <a:solidFill>
                <a:srgbClr val="24456F">
                  <a:lumMod val="75000"/>
                </a:srgbClr>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grpSp>
      <p:sp>
        <p:nvSpPr>
          <p:cNvPr id="280" name="TextBox 279">
            <a:extLst>
              <a:ext uri="{FF2B5EF4-FFF2-40B4-BE49-F238E27FC236}">
                <a16:creationId xmlns:a16="http://schemas.microsoft.com/office/drawing/2014/main" id="{A5F2EB71-77ED-4F7B-BBC5-DB372EC8D822}"/>
              </a:ext>
            </a:extLst>
          </p:cNvPr>
          <p:cNvSpPr txBox="1"/>
          <p:nvPr/>
        </p:nvSpPr>
        <p:spPr bwMode="auto">
          <a:xfrm>
            <a:off x="4864107" y="3593266"/>
            <a:ext cx="2489178" cy="374807"/>
          </a:xfrm>
          <a:prstGeom prst="rect">
            <a:avLst/>
          </a:prstGeom>
          <a:noFill/>
          <a:ln w="12700" cap="sq" algn="ctr">
            <a:noFill/>
            <a:miter lim="800000"/>
            <a:headEnd/>
            <a:tailEnd/>
          </a:ln>
          <a:effectLst/>
        </p:spPr>
        <p:txBody>
          <a:bodyPr wrap="square" rtlCol="0" anchor="ctr" anchorCtr="0">
            <a:noAutofit/>
          </a:bodyPr>
          <a:lstStyle/>
          <a:p>
            <a:pPr algn="ctr" defTabSz="914126">
              <a:lnSpc>
                <a:spcPct val="95000"/>
              </a:lnSpc>
              <a:defRPr/>
            </a:pPr>
            <a:r>
              <a:rPr lang="en-US" sz="1799" kern="0" dirty="0">
                <a:solidFill>
                  <a:srgbClr val="FFFFFF">
                    <a:lumMod val="10000"/>
                  </a:srgbClr>
                </a:solidFill>
                <a:latin typeface="Arial" charset="0"/>
              </a:rPr>
              <a:t>Batch</a:t>
            </a:r>
          </a:p>
        </p:txBody>
      </p:sp>
      <p:sp>
        <p:nvSpPr>
          <p:cNvPr id="281" name="TextBox 280">
            <a:extLst>
              <a:ext uri="{FF2B5EF4-FFF2-40B4-BE49-F238E27FC236}">
                <a16:creationId xmlns:a16="http://schemas.microsoft.com/office/drawing/2014/main" id="{386CC7B8-4277-46D0-948E-C45231F8F5D6}"/>
              </a:ext>
            </a:extLst>
          </p:cNvPr>
          <p:cNvSpPr txBox="1"/>
          <p:nvPr/>
        </p:nvSpPr>
        <p:spPr bwMode="auto">
          <a:xfrm>
            <a:off x="5198264" y="4706154"/>
            <a:ext cx="1820867" cy="274178"/>
          </a:xfrm>
          <a:prstGeom prst="rect">
            <a:avLst/>
          </a:prstGeom>
          <a:noFill/>
          <a:ln w="12700" cap="sq" algn="ctr">
            <a:noFill/>
            <a:miter lim="800000"/>
            <a:headEnd/>
            <a:tailEnd/>
          </a:ln>
          <a:effectLst/>
        </p:spPr>
        <p:txBody>
          <a:bodyPr wrap="square" rtlCol="0" anchor="ctr" anchorCtr="0">
            <a:noAutofit/>
          </a:bodyPr>
          <a:lstStyle/>
          <a:p>
            <a:pPr algn="ctr" defTabSz="914126">
              <a:lnSpc>
                <a:spcPct val="95000"/>
              </a:lnSpc>
              <a:spcBef>
                <a:spcPts val="600"/>
              </a:spcBef>
              <a:defRPr/>
            </a:pPr>
            <a:r>
              <a:rPr lang="en-US" sz="1998" kern="0" dirty="0">
                <a:solidFill>
                  <a:srgbClr val="FFFFFF">
                    <a:lumMod val="10000"/>
                  </a:srgbClr>
                </a:solidFill>
                <a:latin typeface="Arial" charset="0"/>
              </a:rPr>
              <a:t>Analytics</a:t>
            </a:r>
          </a:p>
        </p:txBody>
      </p:sp>
      <p:sp>
        <p:nvSpPr>
          <p:cNvPr id="282" name="TextBox 281">
            <a:extLst>
              <a:ext uri="{FF2B5EF4-FFF2-40B4-BE49-F238E27FC236}">
                <a16:creationId xmlns:a16="http://schemas.microsoft.com/office/drawing/2014/main" id="{042CB78E-F141-4FE1-9676-4068DD7B9D80}"/>
              </a:ext>
            </a:extLst>
          </p:cNvPr>
          <p:cNvSpPr txBox="1"/>
          <p:nvPr/>
        </p:nvSpPr>
        <p:spPr bwMode="auto">
          <a:xfrm>
            <a:off x="5198264" y="5841205"/>
            <a:ext cx="1820867" cy="274178"/>
          </a:xfrm>
          <a:prstGeom prst="rect">
            <a:avLst/>
          </a:prstGeom>
          <a:noFill/>
          <a:ln w="12700" cap="sq" algn="ctr">
            <a:noFill/>
            <a:miter lim="800000"/>
            <a:headEnd/>
            <a:tailEnd/>
          </a:ln>
          <a:effectLst/>
        </p:spPr>
        <p:txBody>
          <a:bodyPr wrap="square" rtlCol="0" anchor="ctr" anchorCtr="0">
            <a:noAutofit/>
          </a:bodyPr>
          <a:lstStyle/>
          <a:p>
            <a:pPr algn="ctr" defTabSz="914126">
              <a:lnSpc>
                <a:spcPct val="95000"/>
              </a:lnSpc>
              <a:spcBef>
                <a:spcPts val="600"/>
              </a:spcBef>
              <a:defRPr/>
            </a:pPr>
            <a:r>
              <a:rPr lang="en-US" sz="1998" kern="0" dirty="0">
                <a:solidFill>
                  <a:srgbClr val="FFFFFF">
                    <a:lumMod val="10000"/>
                  </a:srgbClr>
                </a:solidFill>
                <a:latin typeface="Arial" charset="0"/>
              </a:rPr>
              <a:t>Data</a:t>
            </a:r>
          </a:p>
        </p:txBody>
      </p:sp>
      <p:grpSp>
        <p:nvGrpSpPr>
          <p:cNvPr id="283" name="Group 282">
            <a:extLst>
              <a:ext uri="{FF2B5EF4-FFF2-40B4-BE49-F238E27FC236}">
                <a16:creationId xmlns:a16="http://schemas.microsoft.com/office/drawing/2014/main" id="{C4967FB3-2893-47DF-A604-1B23FAE2EF0B}"/>
              </a:ext>
            </a:extLst>
          </p:cNvPr>
          <p:cNvGrpSpPr/>
          <p:nvPr/>
        </p:nvGrpSpPr>
        <p:grpSpPr>
          <a:xfrm>
            <a:off x="5175043" y="3038029"/>
            <a:ext cx="1867306" cy="530167"/>
            <a:chOff x="315913" y="1666875"/>
            <a:chExt cx="3159125" cy="896938"/>
          </a:xfrm>
        </p:grpSpPr>
        <p:sp>
          <p:nvSpPr>
            <p:cNvPr id="284" name="Freeform 189">
              <a:extLst>
                <a:ext uri="{FF2B5EF4-FFF2-40B4-BE49-F238E27FC236}">
                  <a16:creationId xmlns:a16="http://schemas.microsoft.com/office/drawing/2014/main" id="{8C5DE540-1A8D-4BD9-ABA4-9AF4DB4FA719}"/>
                </a:ext>
              </a:extLst>
            </p:cNvPr>
            <p:cNvSpPr>
              <a:spLocks noEditPoints="1"/>
            </p:cNvSpPr>
            <p:nvPr/>
          </p:nvSpPr>
          <p:spPr bwMode="auto">
            <a:xfrm>
              <a:off x="315913" y="1666875"/>
              <a:ext cx="3159125" cy="896938"/>
            </a:xfrm>
            <a:custGeom>
              <a:avLst/>
              <a:gdLst>
                <a:gd name="T0" fmla="*/ 1763 w 1990"/>
                <a:gd name="T1" fmla="*/ 565 h 565"/>
                <a:gd name="T2" fmla="*/ 1586 w 1990"/>
                <a:gd name="T3" fmla="*/ 515 h 565"/>
                <a:gd name="T4" fmla="*/ 1460 w 1990"/>
                <a:gd name="T5" fmla="*/ 515 h 565"/>
                <a:gd name="T6" fmla="*/ 1285 w 1990"/>
                <a:gd name="T7" fmla="*/ 565 h 565"/>
                <a:gd name="T8" fmla="*/ 1059 w 1990"/>
                <a:gd name="T9" fmla="*/ 565 h 565"/>
                <a:gd name="T10" fmla="*/ 794 w 1990"/>
                <a:gd name="T11" fmla="*/ 565 h 565"/>
                <a:gd name="T12" fmla="*/ 617 w 1990"/>
                <a:gd name="T13" fmla="*/ 515 h 565"/>
                <a:gd name="T14" fmla="*/ 492 w 1990"/>
                <a:gd name="T15" fmla="*/ 515 h 565"/>
                <a:gd name="T16" fmla="*/ 317 w 1990"/>
                <a:gd name="T17" fmla="*/ 565 h 565"/>
                <a:gd name="T18" fmla="*/ 90 w 1990"/>
                <a:gd name="T19" fmla="*/ 565 h 565"/>
                <a:gd name="T20" fmla="*/ 1805 w 1990"/>
                <a:gd name="T21" fmla="*/ 480 h 565"/>
                <a:gd name="T22" fmla="*/ 1630 w 1990"/>
                <a:gd name="T23" fmla="*/ 430 h 565"/>
                <a:gd name="T24" fmla="*/ 1505 w 1990"/>
                <a:gd name="T25" fmla="*/ 430 h 565"/>
                <a:gd name="T26" fmla="*/ 1328 w 1990"/>
                <a:gd name="T27" fmla="*/ 480 h 565"/>
                <a:gd name="T28" fmla="*/ 1101 w 1990"/>
                <a:gd name="T29" fmla="*/ 480 h 565"/>
                <a:gd name="T30" fmla="*/ 837 w 1990"/>
                <a:gd name="T31" fmla="*/ 480 h 565"/>
                <a:gd name="T32" fmla="*/ 662 w 1990"/>
                <a:gd name="T33" fmla="*/ 430 h 565"/>
                <a:gd name="T34" fmla="*/ 536 w 1990"/>
                <a:gd name="T35" fmla="*/ 430 h 565"/>
                <a:gd name="T36" fmla="*/ 359 w 1990"/>
                <a:gd name="T37" fmla="*/ 480 h 565"/>
                <a:gd name="T38" fmla="*/ 132 w 1990"/>
                <a:gd name="T39" fmla="*/ 480 h 565"/>
                <a:gd name="T40" fmla="*/ 1763 w 1990"/>
                <a:gd name="T41" fmla="*/ 395 h 565"/>
                <a:gd name="T42" fmla="*/ 1586 w 1990"/>
                <a:gd name="T43" fmla="*/ 343 h 565"/>
                <a:gd name="T44" fmla="*/ 1460 w 1990"/>
                <a:gd name="T45" fmla="*/ 343 h 565"/>
                <a:gd name="T46" fmla="*/ 1285 w 1990"/>
                <a:gd name="T47" fmla="*/ 395 h 565"/>
                <a:gd name="T48" fmla="*/ 1059 w 1990"/>
                <a:gd name="T49" fmla="*/ 395 h 565"/>
                <a:gd name="T50" fmla="*/ 794 w 1990"/>
                <a:gd name="T51" fmla="*/ 395 h 565"/>
                <a:gd name="T52" fmla="*/ 617 w 1990"/>
                <a:gd name="T53" fmla="*/ 343 h 565"/>
                <a:gd name="T54" fmla="*/ 492 w 1990"/>
                <a:gd name="T55" fmla="*/ 343 h 565"/>
                <a:gd name="T56" fmla="*/ 317 w 1990"/>
                <a:gd name="T57" fmla="*/ 395 h 565"/>
                <a:gd name="T58" fmla="*/ 90 w 1990"/>
                <a:gd name="T59" fmla="*/ 395 h 565"/>
                <a:gd name="T60" fmla="*/ 1630 w 1990"/>
                <a:gd name="T61" fmla="*/ 310 h 565"/>
                <a:gd name="T62" fmla="*/ 1453 w 1990"/>
                <a:gd name="T63" fmla="*/ 258 h 565"/>
                <a:gd name="T64" fmla="*/ 1328 w 1990"/>
                <a:gd name="T65" fmla="*/ 258 h 565"/>
                <a:gd name="T66" fmla="*/ 1153 w 1990"/>
                <a:gd name="T67" fmla="*/ 310 h 565"/>
                <a:gd name="T68" fmla="*/ 926 w 1990"/>
                <a:gd name="T69" fmla="*/ 310 h 565"/>
                <a:gd name="T70" fmla="*/ 662 w 1990"/>
                <a:gd name="T71" fmla="*/ 310 h 565"/>
                <a:gd name="T72" fmla="*/ 484 w 1990"/>
                <a:gd name="T73" fmla="*/ 258 h 565"/>
                <a:gd name="T74" fmla="*/ 359 w 1990"/>
                <a:gd name="T75" fmla="*/ 258 h 565"/>
                <a:gd name="T76" fmla="*/ 184 w 1990"/>
                <a:gd name="T77" fmla="*/ 310 h 565"/>
                <a:gd name="T78" fmla="*/ 1673 w 1990"/>
                <a:gd name="T79" fmla="*/ 222 h 565"/>
                <a:gd name="T80" fmla="*/ 1411 w 1990"/>
                <a:gd name="T81" fmla="*/ 222 h 565"/>
                <a:gd name="T82" fmla="*/ 1233 w 1990"/>
                <a:gd name="T83" fmla="*/ 173 h 565"/>
                <a:gd name="T84" fmla="*/ 1108 w 1990"/>
                <a:gd name="T85" fmla="*/ 173 h 565"/>
                <a:gd name="T86" fmla="*/ 931 w 1990"/>
                <a:gd name="T87" fmla="*/ 222 h 565"/>
                <a:gd name="T88" fmla="*/ 704 w 1990"/>
                <a:gd name="T89" fmla="*/ 222 h 565"/>
                <a:gd name="T90" fmla="*/ 442 w 1990"/>
                <a:gd name="T91" fmla="*/ 222 h 565"/>
                <a:gd name="T92" fmla="*/ 265 w 1990"/>
                <a:gd name="T93" fmla="*/ 173 h 565"/>
                <a:gd name="T94" fmla="*/ 1767 w 1990"/>
                <a:gd name="T95" fmla="*/ 88 h 565"/>
                <a:gd name="T96" fmla="*/ 1593 w 1990"/>
                <a:gd name="T97" fmla="*/ 137 h 565"/>
                <a:gd name="T98" fmla="*/ 1366 w 1990"/>
                <a:gd name="T99" fmla="*/ 137 h 565"/>
                <a:gd name="T100" fmla="*/ 1101 w 1990"/>
                <a:gd name="T101" fmla="*/ 137 h 565"/>
                <a:gd name="T102" fmla="*/ 926 w 1990"/>
                <a:gd name="T103" fmla="*/ 88 h 565"/>
                <a:gd name="T104" fmla="*/ 801 w 1990"/>
                <a:gd name="T105" fmla="*/ 88 h 565"/>
                <a:gd name="T106" fmla="*/ 624 w 1990"/>
                <a:gd name="T107" fmla="*/ 137 h 565"/>
                <a:gd name="T108" fmla="*/ 397 w 1990"/>
                <a:gd name="T109" fmla="*/ 137 h 565"/>
                <a:gd name="T110" fmla="*/ 1673 w 1990"/>
                <a:gd name="T111" fmla="*/ 52 h 565"/>
                <a:gd name="T112" fmla="*/ 1498 w 1990"/>
                <a:gd name="T113" fmla="*/ 0 h 565"/>
                <a:gd name="T114" fmla="*/ 1373 w 1990"/>
                <a:gd name="T115" fmla="*/ 0 h 565"/>
                <a:gd name="T116" fmla="*/ 1196 w 1990"/>
                <a:gd name="T117" fmla="*/ 52 h 565"/>
                <a:gd name="T118" fmla="*/ 969 w 1990"/>
                <a:gd name="T119" fmla="*/ 52 h 565"/>
                <a:gd name="T120" fmla="*/ 704 w 1990"/>
                <a:gd name="T121" fmla="*/ 52 h 565"/>
                <a:gd name="T122" fmla="*/ 529 w 1990"/>
                <a:gd name="T123" fmla="*/ 0 h 565"/>
                <a:gd name="T124" fmla="*/ 404 w 1990"/>
                <a:gd name="T125"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90" h="565">
                  <a:moveTo>
                    <a:pt x="1938" y="565"/>
                  </a:moveTo>
                  <a:lnTo>
                    <a:pt x="1938" y="515"/>
                  </a:lnTo>
                  <a:lnTo>
                    <a:pt x="1990" y="515"/>
                  </a:lnTo>
                  <a:lnTo>
                    <a:pt x="1990" y="565"/>
                  </a:lnTo>
                  <a:lnTo>
                    <a:pt x="1938" y="565"/>
                  </a:lnTo>
                  <a:close/>
                  <a:moveTo>
                    <a:pt x="1850" y="565"/>
                  </a:moveTo>
                  <a:lnTo>
                    <a:pt x="1850" y="515"/>
                  </a:lnTo>
                  <a:lnTo>
                    <a:pt x="1900" y="515"/>
                  </a:lnTo>
                  <a:lnTo>
                    <a:pt x="1900" y="565"/>
                  </a:lnTo>
                  <a:lnTo>
                    <a:pt x="1850" y="565"/>
                  </a:lnTo>
                  <a:close/>
                  <a:moveTo>
                    <a:pt x="1763" y="565"/>
                  </a:moveTo>
                  <a:lnTo>
                    <a:pt x="1763" y="515"/>
                  </a:lnTo>
                  <a:lnTo>
                    <a:pt x="1812" y="515"/>
                  </a:lnTo>
                  <a:lnTo>
                    <a:pt x="1812" y="565"/>
                  </a:lnTo>
                  <a:lnTo>
                    <a:pt x="1763" y="565"/>
                  </a:lnTo>
                  <a:close/>
                  <a:moveTo>
                    <a:pt x="1673" y="565"/>
                  </a:moveTo>
                  <a:lnTo>
                    <a:pt x="1673" y="515"/>
                  </a:lnTo>
                  <a:lnTo>
                    <a:pt x="1725" y="515"/>
                  </a:lnTo>
                  <a:lnTo>
                    <a:pt x="1725" y="565"/>
                  </a:lnTo>
                  <a:lnTo>
                    <a:pt x="1673" y="565"/>
                  </a:lnTo>
                  <a:close/>
                  <a:moveTo>
                    <a:pt x="1586" y="565"/>
                  </a:moveTo>
                  <a:lnTo>
                    <a:pt x="1586" y="515"/>
                  </a:lnTo>
                  <a:lnTo>
                    <a:pt x="1638" y="515"/>
                  </a:lnTo>
                  <a:lnTo>
                    <a:pt x="1638" y="565"/>
                  </a:lnTo>
                  <a:lnTo>
                    <a:pt x="1586" y="565"/>
                  </a:lnTo>
                  <a:close/>
                  <a:moveTo>
                    <a:pt x="1498" y="565"/>
                  </a:moveTo>
                  <a:lnTo>
                    <a:pt x="1498" y="515"/>
                  </a:lnTo>
                  <a:lnTo>
                    <a:pt x="1548" y="515"/>
                  </a:lnTo>
                  <a:lnTo>
                    <a:pt x="1548" y="565"/>
                  </a:lnTo>
                  <a:lnTo>
                    <a:pt x="1498" y="565"/>
                  </a:lnTo>
                  <a:close/>
                  <a:moveTo>
                    <a:pt x="1411" y="565"/>
                  </a:moveTo>
                  <a:lnTo>
                    <a:pt x="1411" y="515"/>
                  </a:lnTo>
                  <a:lnTo>
                    <a:pt x="1460" y="515"/>
                  </a:lnTo>
                  <a:lnTo>
                    <a:pt x="1460" y="565"/>
                  </a:lnTo>
                  <a:lnTo>
                    <a:pt x="1411" y="565"/>
                  </a:lnTo>
                  <a:close/>
                  <a:moveTo>
                    <a:pt x="1321" y="565"/>
                  </a:moveTo>
                  <a:lnTo>
                    <a:pt x="1321" y="515"/>
                  </a:lnTo>
                  <a:lnTo>
                    <a:pt x="1373" y="515"/>
                  </a:lnTo>
                  <a:lnTo>
                    <a:pt x="1373" y="565"/>
                  </a:lnTo>
                  <a:lnTo>
                    <a:pt x="1321" y="565"/>
                  </a:lnTo>
                  <a:close/>
                  <a:moveTo>
                    <a:pt x="1233" y="565"/>
                  </a:moveTo>
                  <a:lnTo>
                    <a:pt x="1233" y="515"/>
                  </a:lnTo>
                  <a:lnTo>
                    <a:pt x="1285" y="515"/>
                  </a:lnTo>
                  <a:lnTo>
                    <a:pt x="1285" y="565"/>
                  </a:lnTo>
                  <a:lnTo>
                    <a:pt x="1233" y="565"/>
                  </a:lnTo>
                  <a:close/>
                  <a:moveTo>
                    <a:pt x="1146" y="565"/>
                  </a:moveTo>
                  <a:lnTo>
                    <a:pt x="1146" y="515"/>
                  </a:lnTo>
                  <a:lnTo>
                    <a:pt x="1196" y="515"/>
                  </a:lnTo>
                  <a:lnTo>
                    <a:pt x="1196" y="565"/>
                  </a:lnTo>
                  <a:lnTo>
                    <a:pt x="1146" y="565"/>
                  </a:lnTo>
                  <a:close/>
                  <a:moveTo>
                    <a:pt x="1059" y="565"/>
                  </a:moveTo>
                  <a:lnTo>
                    <a:pt x="1059" y="515"/>
                  </a:lnTo>
                  <a:lnTo>
                    <a:pt x="1108" y="515"/>
                  </a:lnTo>
                  <a:lnTo>
                    <a:pt x="1108" y="565"/>
                  </a:lnTo>
                  <a:lnTo>
                    <a:pt x="1059" y="565"/>
                  </a:lnTo>
                  <a:close/>
                  <a:moveTo>
                    <a:pt x="969" y="565"/>
                  </a:moveTo>
                  <a:lnTo>
                    <a:pt x="969" y="515"/>
                  </a:lnTo>
                  <a:lnTo>
                    <a:pt x="1021" y="515"/>
                  </a:lnTo>
                  <a:lnTo>
                    <a:pt x="1021" y="565"/>
                  </a:lnTo>
                  <a:lnTo>
                    <a:pt x="969" y="565"/>
                  </a:lnTo>
                  <a:close/>
                  <a:moveTo>
                    <a:pt x="881" y="565"/>
                  </a:moveTo>
                  <a:lnTo>
                    <a:pt x="881" y="515"/>
                  </a:lnTo>
                  <a:lnTo>
                    <a:pt x="931" y="515"/>
                  </a:lnTo>
                  <a:lnTo>
                    <a:pt x="931" y="565"/>
                  </a:lnTo>
                  <a:lnTo>
                    <a:pt x="881" y="565"/>
                  </a:lnTo>
                  <a:close/>
                  <a:moveTo>
                    <a:pt x="794" y="565"/>
                  </a:moveTo>
                  <a:lnTo>
                    <a:pt x="794" y="515"/>
                  </a:lnTo>
                  <a:lnTo>
                    <a:pt x="844" y="515"/>
                  </a:lnTo>
                  <a:lnTo>
                    <a:pt x="844" y="565"/>
                  </a:lnTo>
                  <a:lnTo>
                    <a:pt x="794" y="565"/>
                  </a:lnTo>
                  <a:close/>
                  <a:moveTo>
                    <a:pt x="704" y="565"/>
                  </a:moveTo>
                  <a:lnTo>
                    <a:pt x="704" y="515"/>
                  </a:lnTo>
                  <a:lnTo>
                    <a:pt x="756" y="515"/>
                  </a:lnTo>
                  <a:lnTo>
                    <a:pt x="756" y="565"/>
                  </a:lnTo>
                  <a:lnTo>
                    <a:pt x="704" y="565"/>
                  </a:lnTo>
                  <a:close/>
                  <a:moveTo>
                    <a:pt x="617" y="565"/>
                  </a:moveTo>
                  <a:lnTo>
                    <a:pt x="617" y="515"/>
                  </a:lnTo>
                  <a:lnTo>
                    <a:pt x="669" y="515"/>
                  </a:lnTo>
                  <a:lnTo>
                    <a:pt x="669" y="565"/>
                  </a:lnTo>
                  <a:lnTo>
                    <a:pt x="617" y="565"/>
                  </a:lnTo>
                  <a:close/>
                  <a:moveTo>
                    <a:pt x="529" y="565"/>
                  </a:moveTo>
                  <a:lnTo>
                    <a:pt x="529" y="515"/>
                  </a:lnTo>
                  <a:lnTo>
                    <a:pt x="579" y="515"/>
                  </a:lnTo>
                  <a:lnTo>
                    <a:pt x="579" y="565"/>
                  </a:lnTo>
                  <a:lnTo>
                    <a:pt x="529" y="565"/>
                  </a:lnTo>
                  <a:close/>
                  <a:moveTo>
                    <a:pt x="442" y="565"/>
                  </a:moveTo>
                  <a:lnTo>
                    <a:pt x="442" y="515"/>
                  </a:lnTo>
                  <a:lnTo>
                    <a:pt x="492" y="515"/>
                  </a:lnTo>
                  <a:lnTo>
                    <a:pt x="492" y="565"/>
                  </a:lnTo>
                  <a:lnTo>
                    <a:pt x="442" y="565"/>
                  </a:lnTo>
                  <a:close/>
                  <a:moveTo>
                    <a:pt x="352" y="565"/>
                  </a:moveTo>
                  <a:lnTo>
                    <a:pt x="352" y="515"/>
                  </a:lnTo>
                  <a:lnTo>
                    <a:pt x="404" y="515"/>
                  </a:lnTo>
                  <a:lnTo>
                    <a:pt x="404" y="565"/>
                  </a:lnTo>
                  <a:lnTo>
                    <a:pt x="352" y="565"/>
                  </a:lnTo>
                  <a:close/>
                  <a:moveTo>
                    <a:pt x="265" y="565"/>
                  </a:moveTo>
                  <a:lnTo>
                    <a:pt x="265" y="515"/>
                  </a:lnTo>
                  <a:lnTo>
                    <a:pt x="317" y="515"/>
                  </a:lnTo>
                  <a:lnTo>
                    <a:pt x="317" y="565"/>
                  </a:lnTo>
                  <a:lnTo>
                    <a:pt x="265" y="565"/>
                  </a:lnTo>
                  <a:close/>
                  <a:moveTo>
                    <a:pt x="177" y="565"/>
                  </a:moveTo>
                  <a:lnTo>
                    <a:pt x="177" y="515"/>
                  </a:lnTo>
                  <a:lnTo>
                    <a:pt x="227" y="515"/>
                  </a:lnTo>
                  <a:lnTo>
                    <a:pt x="227" y="565"/>
                  </a:lnTo>
                  <a:lnTo>
                    <a:pt x="177" y="565"/>
                  </a:lnTo>
                  <a:close/>
                  <a:moveTo>
                    <a:pt x="90" y="565"/>
                  </a:moveTo>
                  <a:lnTo>
                    <a:pt x="90" y="515"/>
                  </a:lnTo>
                  <a:lnTo>
                    <a:pt x="140" y="515"/>
                  </a:lnTo>
                  <a:lnTo>
                    <a:pt x="140" y="565"/>
                  </a:lnTo>
                  <a:lnTo>
                    <a:pt x="90" y="565"/>
                  </a:lnTo>
                  <a:close/>
                  <a:moveTo>
                    <a:pt x="0" y="565"/>
                  </a:moveTo>
                  <a:lnTo>
                    <a:pt x="0" y="515"/>
                  </a:lnTo>
                  <a:lnTo>
                    <a:pt x="52" y="515"/>
                  </a:lnTo>
                  <a:lnTo>
                    <a:pt x="52" y="565"/>
                  </a:lnTo>
                  <a:lnTo>
                    <a:pt x="0" y="565"/>
                  </a:lnTo>
                  <a:close/>
                  <a:moveTo>
                    <a:pt x="1893" y="480"/>
                  </a:moveTo>
                  <a:lnTo>
                    <a:pt x="1893" y="430"/>
                  </a:lnTo>
                  <a:lnTo>
                    <a:pt x="1945" y="430"/>
                  </a:lnTo>
                  <a:lnTo>
                    <a:pt x="1945" y="480"/>
                  </a:lnTo>
                  <a:lnTo>
                    <a:pt x="1893" y="480"/>
                  </a:lnTo>
                  <a:close/>
                  <a:moveTo>
                    <a:pt x="1805" y="480"/>
                  </a:moveTo>
                  <a:lnTo>
                    <a:pt x="1805" y="430"/>
                  </a:lnTo>
                  <a:lnTo>
                    <a:pt x="1857" y="430"/>
                  </a:lnTo>
                  <a:lnTo>
                    <a:pt x="1857" y="480"/>
                  </a:lnTo>
                  <a:lnTo>
                    <a:pt x="1805" y="480"/>
                  </a:lnTo>
                  <a:close/>
                  <a:moveTo>
                    <a:pt x="1718" y="480"/>
                  </a:moveTo>
                  <a:lnTo>
                    <a:pt x="1718" y="430"/>
                  </a:lnTo>
                  <a:lnTo>
                    <a:pt x="1767" y="430"/>
                  </a:lnTo>
                  <a:lnTo>
                    <a:pt x="1767" y="480"/>
                  </a:lnTo>
                  <a:lnTo>
                    <a:pt x="1718" y="480"/>
                  </a:lnTo>
                  <a:close/>
                  <a:moveTo>
                    <a:pt x="1630" y="480"/>
                  </a:moveTo>
                  <a:lnTo>
                    <a:pt x="1630" y="430"/>
                  </a:lnTo>
                  <a:lnTo>
                    <a:pt x="1680" y="430"/>
                  </a:lnTo>
                  <a:lnTo>
                    <a:pt x="1680" y="480"/>
                  </a:lnTo>
                  <a:lnTo>
                    <a:pt x="1630" y="480"/>
                  </a:lnTo>
                  <a:close/>
                  <a:moveTo>
                    <a:pt x="1541" y="480"/>
                  </a:moveTo>
                  <a:lnTo>
                    <a:pt x="1541" y="430"/>
                  </a:lnTo>
                  <a:lnTo>
                    <a:pt x="1593" y="430"/>
                  </a:lnTo>
                  <a:lnTo>
                    <a:pt x="1593" y="480"/>
                  </a:lnTo>
                  <a:lnTo>
                    <a:pt x="1541" y="480"/>
                  </a:lnTo>
                  <a:close/>
                  <a:moveTo>
                    <a:pt x="1453" y="480"/>
                  </a:moveTo>
                  <a:lnTo>
                    <a:pt x="1453" y="430"/>
                  </a:lnTo>
                  <a:lnTo>
                    <a:pt x="1505" y="430"/>
                  </a:lnTo>
                  <a:lnTo>
                    <a:pt x="1505" y="480"/>
                  </a:lnTo>
                  <a:lnTo>
                    <a:pt x="1453" y="480"/>
                  </a:lnTo>
                  <a:close/>
                  <a:moveTo>
                    <a:pt x="1366" y="480"/>
                  </a:moveTo>
                  <a:lnTo>
                    <a:pt x="1366" y="430"/>
                  </a:lnTo>
                  <a:lnTo>
                    <a:pt x="1415" y="430"/>
                  </a:lnTo>
                  <a:lnTo>
                    <a:pt x="1415" y="480"/>
                  </a:lnTo>
                  <a:lnTo>
                    <a:pt x="1366" y="480"/>
                  </a:lnTo>
                  <a:close/>
                  <a:moveTo>
                    <a:pt x="1278" y="480"/>
                  </a:moveTo>
                  <a:lnTo>
                    <a:pt x="1278" y="430"/>
                  </a:lnTo>
                  <a:lnTo>
                    <a:pt x="1328" y="430"/>
                  </a:lnTo>
                  <a:lnTo>
                    <a:pt x="1328" y="480"/>
                  </a:lnTo>
                  <a:lnTo>
                    <a:pt x="1278" y="480"/>
                  </a:lnTo>
                  <a:close/>
                  <a:moveTo>
                    <a:pt x="1189" y="480"/>
                  </a:moveTo>
                  <a:lnTo>
                    <a:pt x="1189" y="430"/>
                  </a:lnTo>
                  <a:lnTo>
                    <a:pt x="1241" y="430"/>
                  </a:lnTo>
                  <a:lnTo>
                    <a:pt x="1241" y="480"/>
                  </a:lnTo>
                  <a:lnTo>
                    <a:pt x="1189" y="480"/>
                  </a:lnTo>
                  <a:close/>
                  <a:moveTo>
                    <a:pt x="1101" y="480"/>
                  </a:moveTo>
                  <a:lnTo>
                    <a:pt x="1101" y="430"/>
                  </a:lnTo>
                  <a:lnTo>
                    <a:pt x="1153" y="430"/>
                  </a:lnTo>
                  <a:lnTo>
                    <a:pt x="1153" y="480"/>
                  </a:lnTo>
                  <a:lnTo>
                    <a:pt x="1101" y="480"/>
                  </a:lnTo>
                  <a:close/>
                  <a:moveTo>
                    <a:pt x="1014" y="480"/>
                  </a:moveTo>
                  <a:lnTo>
                    <a:pt x="1014" y="430"/>
                  </a:lnTo>
                  <a:lnTo>
                    <a:pt x="1063" y="430"/>
                  </a:lnTo>
                  <a:lnTo>
                    <a:pt x="1063" y="480"/>
                  </a:lnTo>
                  <a:lnTo>
                    <a:pt x="1014" y="480"/>
                  </a:lnTo>
                  <a:close/>
                  <a:moveTo>
                    <a:pt x="926" y="480"/>
                  </a:moveTo>
                  <a:lnTo>
                    <a:pt x="926" y="430"/>
                  </a:lnTo>
                  <a:lnTo>
                    <a:pt x="976" y="430"/>
                  </a:lnTo>
                  <a:lnTo>
                    <a:pt x="976" y="480"/>
                  </a:lnTo>
                  <a:lnTo>
                    <a:pt x="926" y="480"/>
                  </a:lnTo>
                  <a:close/>
                  <a:moveTo>
                    <a:pt x="837" y="480"/>
                  </a:moveTo>
                  <a:lnTo>
                    <a:pt x="837" y="430"/>
                  </a:lnTo>
                  <a:lnTo>
                    <a:pt x="889" y="430"/>
                  </a:lnTo>
                  <a:lnTo>
                    <a:pt x="889" y="480"/>
                  </a:lnTo>
                  <a:lnTo>
                    <a:pt x="837" y="480"/>
                  </a:lnTo>
                  <a:close/>
                  <a:moveTo>
                    <a:pt x="749" y="480"/>
                  </a:moveTo>
                  <a:lnTo>
                    <a:pt x="749" y="430"/>
                  </a:lnTo>
                  <a:lnTo>
                    <a:pt x="801" y="430"/>
                  </a:lnTo>
                  <a:lnTo>
                    <a:pt x="801" y="480"/>
                  </a:lnTo>
                  <a:lnTo>
                    <a:pt x="749" y="480"/>
                  </a:lnTo>
                  <a:close/>
                  <a:moveTo>
                    <a:pt x="662" y="480"/>
                  </a:moveTo>
                  <a:lnTo>
                    <a:pt x="662" y="430"/>
                  </a:lnTo>
                  <a:lnTo>
                    <a:pt x="711" y="430"/>
                  </a:lnTo>
                  <a:lnTo>
                    <a:pt x="711" y="480"/>
                  </a:lnTo>
                  <a:lnTo>
                    <a:pt x="662" y="480"/>
                  </a:lnTo>
                  <a:close/>
                  <a:moveTo>
                    <a:pt x="574" y="480"/>
                  </a:moveTo>
                  <a:lnTo>
                    <a:pt x="574" y="430"/>
                  </a:lnTo>
                  <a:lnTo>
                    <a:pt x="624" y="430"/>
                  </a:lnTo>
                  <a:lnTo>
                    <a:pt x="624" y="480"/>
                  </a:lnTo>
                  <a:lnTo>
                    <a:pt x="574" y="480"/>
                  </a:lnTo>
                  <a:close/>
                  <a:moveTo>
                    <a:pt x="484" y="480"/>
                  </a:moveTo>
                  <a:lnTo>
                    <a:pt x="484" y="430"/>
                  </a:lnTo>
                  <a:lnTo>
                    <a:pt x="536" y="430"/>
                  </a:lnTo>
                  <a:lnTo>
                    <a:pt x="536" y="480"/>
                  </a:lnTo>
                  <a:lnTo>
                    <a:pt x="484" y="480"/>
                  </a:lnTo>
                  <a:close/>
                  <a:moveTo>
                    <a:pt x="397" y="480"/>
                  </a:moveTo>
                  <a:lnTo>
                    <a:pt x="397" y="430"/>
                  </a:lnTo>
                  <a:lnTo>
                    <a:pt x="449" y="430"/>
                  </a:lnTo>
                  <a:lnTo>
                    <a:pt x="449" y="480"/>
                  </a:lnTo>
                  <a:lnTo>
                    <a:pt x="397" y="480"/>
                  </a:lnTo>
                  <a:close/>
                  <a:moveTo>
                    <a:pt x="310" y="480"/>
                  </a:moveTo>
                  <a:lnTo>
                    <a:pt x="310" y="430"/>
                  </a:lnTo>
                  <a:lnTo>
                    <a:pt x="359" y="430"/>
                  </a:lnTo>
                  <a:lnTo>
                    <a:pt x="359" y="480"/>
                  </a:lnTo>
                  <a:lnTo>
                    <a:pt x="310" y="480"/>
                  </a:lnTo>
                  <a:close/>
                  <a:moveTo>
                    <a:pt x="222" y="480"/>
                  </a:moveTo>
                  <a:lnTo>
                    <a:pt x="222" y="430"/>
                  </a:lnTo>
                  <a:lnTo>
                    <a:pt x="272" y="430"/>
                  </a:lnTo>
                  <a:lnTo>
                    <a:pt x="272" y="480"/>
                  </a:lnTo>
                  <a:lnTo>
                    <a:pt x="222" y="480"/>
                  </a:lnTo>
                  <a:close/>
                  <a:moveTo>
                    <a:pt x="132" y="480"/>
                  </a:moveTo>
                  <a:lnTo>
                    <a:pt x="132" y="430"/>
                  </a:lnTo>
                  <a:lnTo>
                    <a:pt x="184" y="430"/>
                  </a:lnTo>
                  <a:lnTo>
                    <a:pt x="184" y="480"/>
                  </a:lnTo>
                  <a:lnTo>
                    <a:pt x="132" y="480"/>
                  </a:lnTo>
                  <a:close/>
                  <a:moveTo>
                    <a:pt x="45" y="480"/>
                  </a:moveTo>
                  <a:lnTo>
                    <a:pt x="45" y="430"/>
                  </a:lnTo>
                  <a:lnTo>
                    <a:pt x="97" y="430"/>
                  </a:lnTo>
                  <a:lnTo>
                    <a:pt x="97" y="480"/>
                  </a:lnTo>
                  <a:lnTo>
                    <a:pt x="45" y="480"/>
                  </a:lnTo>
                  <a:close/>
                  <a:moveTo>
                    <a:pt x="1850" y="395"/>
                  </a:moveTo>
                  <a:lnTo>
                    <a:pt x="1850" y="343"/>
                  </a:lnTo>
                  <a:lnTo>
                    <a:pt x="1900" y="343"/>
                  </a:lnTo>
                  <a:lnTo>
                    <a:pt x="1900" y="395"/>
                  </a:lnTo>
                  <a:lnTo>
                    <a:pt x="1850" y="395"/>
                  </a:lnTo>
                  <a:close/>
                  <a:moveTo>
                    <a:pt x="1763" y="395"/>
                  </a:moveTo>
                  <a:lnTo>
                    <a:pt x="1763" y="343"/>
                  </a:lnTo>
                  <a:lnTo>
                    <a:pt x="1812" y="343"/>
                  </a:lnTo>
                  <a:lnTo>
                    <a:pt x="1812" y="395"/>
                  </a:lnTo>
                  <a:lnTo>
                    <a:pt x="1763" y="395"/>
                  </a:lnTo>
                  <a:close/>
                  <a:moveTo>
                    <a:pt x="1673" y="395"/>
                  </a:moveTo>
                  <a:lnTo>
                    <a:pt x="1673" y="343"/>
                  </a:lnTo>
                  <a:lnTo>
                    <a:pt x="1725" y="343"/>
                  </a:lnTo>
                  <a:lnTo>
                    <a:pt x="1725" y="395"/>
                  </a:lnTo>
                  <a:lnTo>
                    <a:pt x="1673" y="395"/>
                  </a:lnTo>
                  <a:close/>
                  <a:moveTo>
                    <a:pt x="1586" y="395"/>
                  </a:moveTo>
                  <a:lnTo>
                    <a:pt x="1586" y="343"/>
                  </a:lnTo>
                  <a:lnTo>
                    <a:pt x="1638" y="343"/>
                  </a:lnTo>
                  <a:lnTo>
                    <a:pt x="1638" y="395"/>
                  </a:lnTo>
                  <a:lnTo>
                    <a:pt x="1586" y="395"/>
                  </a:lnTo>
                  <a:close/>
                  <a:moveTo>
                    <a:pt x="1498" y="395"/>
                  </a:moveTo>
                  <a:lnTo>
                    <a:pt x="1498" y="343"/>
                  </a:lnTo>
                  <a:lnTo>
                    <a:pt x="1548" y="343"/>
                  </a:lnTo>
                  <a:lnTo>
                    <a:pt x="1548" y="395"/>
                  </a:lnTo>
                  <a:lnTo>
                    <a:pt x="1498" y="395"/>
                  </a:lnTo>
                  <a:close/>
                  <a:moveTo>
                    <a:pt x="1411" y="395"/>
                  </a:moveTo>
                  <a:lnTo>
                    <a:pt x="1411" y="343"/>
                  </a:lnTo>
                  <a:lnTo>
                    <a:pt x="1460" y="343"/>
                  </a:lnTo>
                  <a:lnTo>
                    <a:pt x="1460" y="395"/>
                  </a:lnTo>
                  <a:lnTo>
                    <a:pt x="1411" y="395"/>
                  </a:lnTo>
                  <a:close/>
                  <a:moveTo>
                    <a:pt x="1321" y="395"/>
                  </a:moveTo>
                  <a:lnTo>
                    <a:pt x="1321" y="343"/>
                  </a:lnTo>
                  <a:lnTo>
                    <a:pt x="1373" y="343"/>
                  </a:lnTo>
                  <a:lnTo>
                    <a:pt x="1373" y="395"/>
                  </a:lnTo>
                  <a:lnTo>
                    <a:pt x="1321" y="395"/>
                  </a:lnTo>
                  <a:close/>
                  <a:moveTo>
                    <a:pt x="1233" y="395"/>
                  </a:moveTo>
                  <a:lnTo>
                    <a:pt x="1233" y="343"/>
                  </a:lnTo>
                  <a:lnTo>
                    <a:pt x="1285" y="343"/>
                  </a:lnTo>
                  <a:lnTo>
                    <a:pt x="1285" y="395"/>
                  </a:lnTo>
                  <a:lnTo>
                    <a:pt x="1233" y="395"/>
                  </a:lnTo>
                  <a:close/>
                  <a:moveTo>
                    <a:pt x="1146" y="395"/>
                  </a:moveTo>
                  <a:lnTo>
                    <a:pt x="1146" y="343"/>
                  </a:lnTo>
                  <a:lnTo>
                    <a:pt x="1196" y="343"/>
                  </a:lnTo>
                  <a:lnTo>
                    <a:pt x="1196" y="395"/>
                  </a:lnTo>
                  <a:lnTo>
                    <a:pt x="1146" y="395"/>
                  </a:lnTo>
                  <a:close/>
                  <a:moveTo>
                    <a:pt x="1059" y="395"/>
                  </a:moveTo>
                  <a:lnTo>
                    <a:pt x="1059" y="343"/>
                  </a:lnTo>
                  <a:lnTo>
                    <a:pt x="1108" y="343"/>
                  </a:lnTo>
                  <a:lnTo>
                    <a:pt x="1108" y="395"/>
                  </a:lnTo>
                  <a:lnTo>
                    <a:pt x="1059" y="395"/>
                  </a:lnTo>
                  <a:close/>
                  <a:moveTo>
                    <a:pt x="969" y="395"/>
                  </a:moveTo>
                  <a:lnTo>
                    <a:pt x="969" y="343"/>
                  </a:lnTo>
                  <a:lnTo>
                    <a:pt x="1021" y="343"/>
                  </a:lnTo>
                  <a:lnTo>
                    <a:pt x="1021" y="395"/>
                  </a:lnTo>
                  <a:lnTo>
                    <a:pt x="969" y="395"/>
                  </a:lnTo>
                  <a:close/>
                  <a:moveTo>
                    <a:pt x="881" y="395"/>
                  </a:moveTo>
                  <a:lnTo>
                    <a:pt x="881" y="343"/>
                  </a:lnTo>
                  <a:lnTo>
                    <a:pt x="931" y="343"/>
                  </a:lnTo>
                  <a:lnTo>
                    <a:pt x="931" y="395"/>
                  </a:lnTo>
                  <a:lnTo>
                    <a:pt x="881" y="395"/>
                  </a:lnTo>
                  <a:close/>
                  <a:moveTo>
                    <a:pt x="794" y="395"/>
                  </a:moveTo>
                  <a:lnTo>
                    <a:pt x="794" y="343"/>
                  </a:lnTo>
                  <a:lnTo>
                    <a:pt x="844" y="343"/>
                  </a:lnTo>
                  <a:lnTo>
                    <a:pt x="844" y="395"/>
                  </a:lnTo>
                  <a:lnTo>
                    <a:pt x="794" y="395"/>
                  </a:lnTo>
                  <a:close/>
                  <a:moveTo>
                    <a:pt x="704" y="395"/>
                  </a:moveTo>
                  <a:lnTo>
                    <a:pt x="704" y="343"/>
                  </a:lnTo>
                  <a:lnTo>
                    <a:pt x="756" y="343"/>
                  </a:lnTo>
                  <a:lnTo>
                    <a:pt x="756" y="395"/>
                  </a:lnTo>
                  <a:lnTo>
                    <a:pt x="704" y="395"/>
                  </a:lnTo>
                  <a:close/>
                  <a:moveTo>
                    <a:pt x="617" y="395"/>
                  </a:moveTo>
                  <a:lnTo>
                    <a:pt x="617" y="343"/>
                  </a:lnTo>
                  <a:lnTo>
                    <a:pt x="669" y="343"/>
                  </a:lnTo>
                  <a:lnTo>
                    <a:pt x="669" y="395"/>
                  </a:lnTo>
                  <a:lnTo>
                    <a:pt x="617" y="395"/>
                  </a:lnTo>
                  <a:close/>
                  <a:moveTo>
                    <a:pt x="529" y="395"/>
                  </a:moveTo>
                  <a:lnTo>
                    <a:pt x="529" y="343"/>
                  </a:lnTo>
                  <a:lnTo>
                    <a:pt x="579" y="343"/>
                  </a:lnTo>
                  <a:lnTo>
                    <a:pt x="579" y="395"/>
                  </a:lnTo>
                  <a:lnTo>
                    <a:pt x="529" y="395"/>
                  </a:lnTo>
                  <a:close/>
                  <a:moveTo>
                    <a:pt x="442" y="395"/>
                  </a:moveTo>
                  <a:lnTo>
                    <a:pt x="442" y="343"/>
                  </a:lnTo>
                  <a:lnTo>
                    <a:pt x="492" y="343"/>
                  </a:lnTo>
                  <a:lnTo>
                    <a:pt x="492" y="395"/>
                  </a:lnTo>
                  <a:lnTo>
                    <a:pt x="442" y="395"/>
                  </a:lnTo>
                  <a:close/>
                  <a:moveTo>
                    <a:pt x="352" y="395"/>
                  </a:moveTo>
                  <a:lnTo>
                    <a:pt x="352" y="343"/>
                  </a:lnTo>
                  <a:lnTo>
                    <a:pt x="404" y="343"/>
                  </a:lnTo>
                  <a:lnTo>
                    <a:pt x="404" y="395"/>
                  </a:lnTo>
                  <a:lnTo>
                    <a:pt x="352" y="395"/>
                  </a:lnTo>
                  <a:close/>
                  <a:moveTo>
                    <a:pt x="265" y="395"/>
                  </a:moveTo>
                  <a:lnTo>
                    <a:pt x="265" y="343"/>
                  </a:lnTo>
                  <a:lnTo>
                    <a:pt x="317" y="343"/>
                  </a:lnTo>
                  <a:lnTo>
                    <a:pt x="317" y="395"/>
                  </a:lnTo>
                  <a:lnTo>
                    <a:pt x="265" y="395"/>
                  </a:lnTo>
                  <a:close/>
                  <a:moveTo>
                    <a:pt x="177" y="395"/>
                  </a:moveTo>
                  <a:lnTo>
                    <a:pt x="177" y="343"/>
                  </a:lnTo>
                  <a:lnTo>
                    <a:pt x="227" y="343"/>
                  </a:lnTo>
                  <a:lnTo>
                    <a:pt x="227" y="395"/>
                  </a:lnTo>
                  <a:lnTo>
                    <a:pt x="177" y="395"/>
                  </a:lnTo>
                  <a:close/>
                  <a:moveTo>
                    <a:pt x="90" y="395"/>
                  </a:moveTo>
                  <a:lnTo>
                    <a:pt x="90" y="343"/>
                  </a:lnTo>
                  <a:lnTo>
                    <a:pt x="140" y="343"/>
                  </a:lnTo>
                  <a:lnTo>
                    <a:pt x="140" y="395"/>
                  </a:lnTo>
                  <a:lnTo>
                    <a:pt x="90" y="395"/>
                  </a:lnTo>
                  <a:close/>
                  <a:moveTo>
                    <a:pt x="1805" y="310"/>
                  </a:moveTo>
                  <a:lnTo>
                    <a:pt x="1805" y="258"/>
                  </a:lnTo>
                  <a:lnTo>
                    <a:pt x="1857" y="258"/>
                  </a:lnTo>
                  <a:lnTo>
                    <a:pt x="1857" y="310"/>
                  </a:lnTo>
                  <a:lnTo>
                    <a:pt x="1805" y="310"/>
                  </a:lnTo>
                  <a:close/>
                  <a:moveTo>
                    <a:pt x="1718" y="310"/>
                  </a:moveTo>
                  <a:lnTo>
                    <a:pt x="1718" y="258"/>
                  </a:lnTo>
                  <a:lnTo>
                    <a:pt x="1767" y="258"/>
                  </a:lnTo>
                  <a:lnTo>
                    <a:pt x="1767" y="310"/>
                  </a:lnTo>
                  <a:lnTo>
                    <a:pt x="1718" y="310"/>
                  </a:lnTo>
                  <a:close/>
                  <a:moveTo>
                    <a:pt x="1630" y="310"/>
                  </a:moveTo>
                  <a:lnTo>
                    <a:pt x="1630" y="258"/>
                  </a:lnTo>
                  <a:lnTo>
                    <a:pt x="1680" y="258"/>
                  </a:lnTo>
                  <a:lnTo>
                    <a:pt x="1680" y="310"/>
                  </a:lnTo>
                  <a:lnTo>
                    <a:pt x="1630" y="310"/>
                  </a:lnTo>
                  <a:close/>
                  <a:moveTo>
                    <a:pt x="1541" y="310"/>
                  </a:moveTo>
                  <a:lnTo>
                    <a:pt x="1541" y="258"/>
                  </a:lnTo>
                  <a:lnTo>
                    <a:pt x="1593" y="258"/>
                  </a:lnTo>
                  <a:lnTo>
                    <a:pt x="1593" y="310"/>
                  </a:lnTo>
                  <a:lnTo>
                    <a:pt x="1541" y="310"/>
                  </a:lnTo>
                  <a:close/>
                  <a:moveTo>
                    <a:pt x="1453" y="310"/>
                  </a:moveTo>
                  <a:lnTo>
                    <a:pt x="1453" y="258"/>
                  </a:lnTo>
                  <a:lnTo>
                    <a:pt x="1505" y="258"/>
                  </a:lnTo>
                  <a:lnTo>
                    <a:pt x="1505" y="310"/>
                  </a:lnTo>
                  <a:lnTo>
                    <a:pt x="1453" y="310"/>
                  </a:lnTo>
                  <a:close/>
                  <a:moveTo>
                    <a:pt x="1366" y="310"/>
                  </a:moveTo>
                  <a:lnTo>
                    <a:pt x="1366" y="258"/>
                  </a:lnTo>
                  <a:lnTo>
                    <a:pt x="1415" y="258"/>
                  </a:lnTo>
                  <a:lnTo>
                    <a:pt x="1415" y="310"/>
                  </a:lnTo>
                  <a:lnTo>
                    <a:pt x="1366" y="310"/>
                  </a:lnTo>
                  <a:close/>
                  <a:moveTo>
                    <a:pt x="1278" y="310"/>
                  </a:moveTo>
                  <a:lnTo>
                    <a:pt x="1278" y="258"/>
                  </a:lnTo>
                  <a:lnTo>
                    <a:pt x="1328" y="258"/>
                  </a:lnTo>
                  <a:lnTo>
                    <a:pt x="1328" y="310"/>
                  </a:lnTo>
                  <a:lnTo>
                    <a:pt x="1278" y="310"/>
                  </a:lnTo>
                  <a:close/>
                  <a:moveTo>
                    <a:pt x="1189" y="310"/>
                  </a:moveTo>
                  <a:lnTo>
                    <a:pt x="1189" y="258"/>
                  </a:lnTo>
                  <a:lnTo>
                    <a:pt x="1241" y="258"/>
                  </a:lnTo>
                  <a:lnTo>
                    <a:pt x="1241" y="310"/>
                  </a:lnTo>
                  <a:lnTo>
                    <a:pt x="1189" y="310"/>
                  </a:lnTo>
                  <a:close/>
                  <a:moveTo>
                    <a:pt x="1101" y="310"/>
                  </a:moveTo>
                  <a:lnTo>
                    <a:pt x="1101" y="258"/>
                  </a:lnTo>
                  <a:lnTo>
                    <a:pt x="1153" y="258"/>
                  </a:lnTo>
                  <a:lnTo>
                    <a:pt x="1153" y="310"/>
                  </a:lnTo>
                  <a:lnTo>
                    <a:pt x="1101" y="310"/>
                  </a:lnTo>
                  <a:close/>
                  <a:moveTo>
                    <a:pt x="1014" y="310"/>
                  </a:moveTo>
                  <a:lnTo>
                    <a:pt x="1014" y="258"/>
                  </a:lnTo>
                  <a:lnTo>
                    <a:pt x="1063" y="258"/>
                  </a:lnTo>
                  <a:lnTo>
                    <a:pt x="1063" y="310"/>
                  </a:lnTo>
                  <a:lnTo>
                    <a:pt x="1014" y="310"/>
                  </a:lnTo>
                  <a:close/>
                  <a:moveTo>
                    <a:pt x="926" y="310"/>
                  </a:moveTo>
                  <a:lnTo>
                    <a:pt x="926" y="258"/>
                  </a:lnTo>
                  <a:lnTo>
                    <a:pt x="976" y="258"/>
                  </a:lnTo>
                  <a:lnTo>
                    <a:pt x="976" y="310"/>
                  </a:lnTo>
                  <a:lnTo>
                    <a:pt x="926" y="310"/>
                  </a:lnTo>
                  <a:close/>
                  <a:moveTo>
                    <a:pt x="837" y="310"/>
                  </a:moveTo>
                  <a:lnTo>
                    <a:pt x="837" y="258"/>
                  </a:lnTo>
                  <a:lnTo>
                    <a:pt x="889" y="258"/>
                  </a:lnTo>
                  <a:lnTo>
                    <a:pt x="889" y="310"/>
                  </a:lnTo>
                  <a:lnTo>
                    <a:pt x="837" y="310"/>
                  </a:lnTo>
                  <a:close/>
                  <a:moveTo>
                    <a:pt x="749" y="310"/>
                  </a:moveTo>
                  <a:lnTo>
                    <a:pt x="749" y="258"/>
                  </a:lnTo>
                  <a:lnTo>
                    <a:pt x="801" y="258"/>
                  </a:lnTo>
                  <a:lnTo>
                    <a:pt x="801" y="310"/>
                  </a:lnTo>
                  <a:lnTo>
                    <a:pt x="749" y="310"/>
                  </a:lnTo>
                  <a:close/>
                  <a:moveTo>
                    <a:pt x="662" y="310"/>
                  </a:moveTo>
                  <a:lnTo>
                    <a:pt x="662" y="258"/>
                  </a:lnTo>
                  <a:lnTo>
                    <a:pt x="711" y="258"/>
                  </a:lnTo>
                  <a:lnTo>
                    <a:pt x="711" y="310"/>
                  </a:lnTo>
                  <a:lnTo>
                    <a:pt x="662" y="310"/>
                  </a:lnTo>
                  <a:close/>
                  <a:moveTo>
                    <a:pt x="574" y="310"/>
                  </a:moveTo>
                  <a:lnTo>
                    <a:pt x="574" y="258"/>
                  </a:lnTo>
                  <a:lnTo>
                    <a:pt x="624" y="258"/>
                  </a:lnTo>
                  <a:lnTo>
                    <a:pt x="624" y="310"/>
                  </a:lnTo>
                  <a:lnTo>
                    <a:pt x="574" y="310"/>
                  </a:lnTo>
                  <a:close/>
                  <a:moveTo>
                    <a:pt x="484" y="310"/>
                  </a:moveTo>
                  <a:lnTo>
                    <a:pt x="484" y="258"/>
                  </a:lnTo>
                  <a:lnTo>
                    <a:pt x="536" y="258"/>
                  </a:lnTo>
                  <a:lnTo>
                    <a:pt x="536" y="310"/>
                  </a:lnTo>
                  <a:lnTo>
                    <a:pt x="484" y="310"/>
                  </a:lnTo>
                  <a:close/>
                  <a:moveTo>
                    <a:pt x="397" y="310"/>
                  </a:moveTo>
                  <a:lnTo>
                    <a:pt x="397" y="258"/>
                  </a:lnTo>
                  <a:lnTo>
                    <a:pt x="449" y="258"/>
                  </a:lnTo>
                  <a:lnTo>
                    <a:pt x="449" y="310"/>
                  </a:lnTo>
                  <a:lnTo>
                    <a:pt x="397" y="310"/>
                  </a:lnTo>
                  <a:close/>
                  <a:moveTo>
                    <a:pt x="310" y="310"/>
                  </a:moveTo>
                  <a:lnTo>
                    <a:pt x="310" y="258"/>
                  </a:lnTo>
                  <a:lnTo>
                    <a:pt x="359" y="258"/>
                  </a:lnTo>
                  <a:lnTo>
                    <a:pt x="359" y="310"/>
                  </a:lnTo>
                  <a:lnTo>
                    <a:pt x="310" y="310"/>
                  </a:lnTo>
                  <a:close/>
                  <a:moveTo>
                    <a:pt x="222" y="310"/>
                  </a:moveTo>
                  <a:lnTo>
                    <a:pt x="222" y="258"/>
                  </a:lnTo>
                  <a:lnTo>
                    <a:pt x="272" y="258"/>
                  </a:lnTo>
                  <a:lnTo>
                    <a:pt x="272" y="310"/>
                  </a:lnTo>
                  <a:lnTo>
                    <a:pt x="222" y="310"/>
                  </a:lnTo>
                  <a:close/>
                  <a:moveTo>
                    <a:pt x="132" y="310"/>
                  </a:moveTo>
                  <a:lnTo>
                    <a:pt x="132" y="258"/>
                  </a:lnTo>
                  <a:lnTo>
                    <a:pt x="184" y="258"/>
                  </a:lnTo>
                  <a:lnTo>
                    <a:pt x="184" y="310"/>
                  </a:lnTo>
                  <a:lnTo>
                    <a:pt x="132" y="310"/>
                  </a:lnTo>
                  <a:close/>
                  <a:moveTo>
                    <a:pt x="1763" y="222"/>
                  </a:moveTo>
                  <a:lnTo>
                    <a:pt x="1763" y="173"/>
                  </a:lnTo>
                  <a:lnTo>
                    <a:pt x="1812" y="173"/>
                  </a:lnTo>
                  <a:lnTo>
                    <a:pt x="1812" y="222"/>
                  </a:lnTo>
                  <a:lnTo>
                    <a:pt x="1763" y="222"/>
                  </a:lnTo>
                  <a:close/>
                  <a:moveTo>
                    <a:pt x="1673" y="222"/>
                  </a:moveTo>
                  <a:lnTo>
                    <a:pt x="1673" y="173"/>
                  </a:lnTo>
                  <a:lnTo>
                    <a:pt x="1725" y="173"/>
                  </a:lnTo>
                  <a:lnTo>
                    <a:pt x="1725" y="222"/>
                  </a:lnTo>
                  <a:lnTo>
                    <a:pt x="1673" y="222"/>
                  </a:lnTo>
                  <a:close/>
                  <a:moveTo>
                    <a:pt x="1586" y="222"/>
                  </a:moveTo>
                  <a:lnTo>
                    <a:pt x="1586" y="173"/>
                  </a:lnTo>
                  <a:lnTo>
                    <a:pt x="1638" y="173"/>
                  </a:lnTo>
                  <a:lnTo>
                    <a:pt x="1638" y="222"/>
                  </a:lnTo>
                  <a:lnTo>
                    <a:pt x="1586" y="222"/>
                  </a:lnTo>
                  <a:close/>
                  <a:moveTo>
                    <a:pt x="1498" y="222"/>
                  </a:moveTo>
                  <a:lnTo>
                    <a:pt x="1498" y="173"/>
                  </a:lnTo>
                  <a:lnTo>
                    <a:pt x="1548" y="173"/>
                  </a:lnTo>
                  <a:lnTo>
                    <a:pt x="1548" y="222"/>
                  </a:lnTo>
                  <a:lnTo>
                    <a:pt x="1498" y="222"/>
                  </a:lnTo>
                  <a:close/>
                  <a:moveTo>
                    <a:pt x="1411" y="222"/>
                  </a:moveTo>
                  <a:lnTo>
                    <a:pt x="1411" y="173"/>
                  </a:lnTo>
                  <a:lnTo>
                    <a:pt x="1460" y="173"/>
                  </a:lnTo>
                  <a:lnTo>
                    <a:pt x="1460" y="222"/>
                  </a:lnTo>
                  <a:lnTo>
                    <a:pt x="1411" y="222"/>
                  </a:lnTo>
                  <a:close/>
                  <a:moveTo>
                    <a:pt x="1321" y="222"/>
                  </a:moveTo>
                  <a:lnTo>
                    <a:pt x="1321" y="173"/>
                  </a:lnTo>
                  <a:lnTo>
                    <a:pt x="1373" y="173"/>
                  </a:lnTo>
                  <a:lnTo>
                    <a:pt x="1373" y="222"/>
                  </a:lnTo>
                  <a:lnTo>
                    <a:pt x="1321" y="222"/>
                  </a:lnTo>
                  <a:close/>
                  <a:moveTo>
                    <a:pt x="1233" y="222"/>
                  </a:moveTo>
                  <a:lnTo>
                    <a:pt x="1233" y="173"/>
                  </a:lnTo>
                  <a:lnTo>
                    <a:pt x="1285" y="173"/>
                  </a:lnTo>
                  <a:lnTo>
                    <a:pt x="1285" y="222"/>
                  </a:lnTo>
                  <a:lnTo>
                    <a:pt x="1233" y="222"/>
                  </a:lnTo>
                  <a:close/>
                  <a:moveTo>
                    <a:pt x="1146" y="222"/>
                  </a:moveTo>
                  <a:lnTo>
                    <a:pt x="1146" y="173"/>
                  </a:lnTo>
                  <a:lnTo>
                    <a:pt x="1196" y="173"/>
                  </a:lnTo>
                  <a:lnTo>
                    <a:pt x="1196" y="222"/>
                  </a:lnTo>
                  <a:lnTo>
                    <a:pt x="1146" y="222"/>
                  </a:lnTo>
                  <a:close/>
                  <a:moveTo>
                    <a:pt x="1059" y="222"/>
                  </a:moveTo>
                  <a:lnTo>
                    <a:pt x="1059" y="173"/>
                  </a:lnTo>
                  <a:lnTo>
                    <a:pt x="1108" y="173"/>
                  </a:lnTo>
                  <a:lnTo>
                    <a:pt x="1108" y="222"/>
                  </a:lnTo>
                  <a:lnTo>
                    <a:pt x="1059" y="222"/>
                  </a:lnTo>
                  <a:close/>
                  <a:moveTo>
                    <a:pt x="969" y="222"/>
                  </a:moveTo>
                  <a:lnTo>
                    <a:pt x="969" y="173"/>
                  </a:lnTo>
                  <a:lnTo>
                    <a:pt x="1021" y="173"/>
                  </a:lnTo>
                  <a:lnTo>
                    <a:pt x="1021" y="222"/>
                  </a:lnTo>
                  <a:lnTo>
                    <a:pt x="969" y="222"/>
                  </a:lnTo>
                  <a:close/>
                  <a:moveTo>
                    <a:pt x="881" y="222"/>
                  </a:moveTo>
                  <a:lnTo>
                    <a:pt x="881" y="173"/>
                  </a:lnTo>
                  <a:lnTo>
                    <a:pt x="931" y="173"/>
                  </a:lnTo>
                  <a:lnTo>
                    <a:pt x="931" y="222"/>
                  </a:lnTo>
                  <a:lnTo>
                    <a:pt x="881" y="222"/>
                  </a:lnTo>
                  <a:close/>
                  <a:moveTo>
                    <a:pt x="794" y="222"/>
                  </a:moveTo>
                  <a:lnTo>
                    <a:pt x="794" y="173"/>
                  </a:lnTo>
                  <a:lnTo>
                    <a:pt x="844" y="173"/>
                  </a:lnTo>
                  <a:lnTo>
                    <a:pt x="844" y="222"/>
                  </a:lnTo>
                  <a:lnTo>
                    <a:pt x="794" y="222"/>
                  </a:lnTo>
                  <a:close/>
                  <a:moveTo>
                    <a:pt x="704" y="222"/>
                  </a:moveTo>
                  <a:lnTo>
                    <a:pt x="704" y="173"/>
                  </a:lnTo>
                  <a:lnTo>
                    <a:pt x="756" y="173"/>
                  </a:lnTo>
                  <a:lnTo>
                    <a:pt x="756" y="222"/>
                  </a:lnTo>
                  <a:lnTo>
                    <a:pt x="704" y="222"/>
                  </a:lnTo>
                  <a:close/>
                  <a:moveTo>
                    <a:pt x="617" y="222"/>
                  </a:moveTo>
                  <a:lnTo>
                    <a:pt x="617" y="173"/>
                  </a:lnTo>
                  <a:lnTo>
                    <a:pt x="669" y="173"/>
                  </a:lnTo>
                  <a:lnTo>
                    <a:pt x="669" y="222"/>
                  </a:lnTo>
                  <a:lnTo>
                    <a:pt x="617" y="222"/>
                  </a:lnTo>
                  <a:close/>
                  <a:moveTo>
                    <a:pt x="529" y="222"/>
                  </a:moveTo>
                  <a:lnTo>
                    <a:pt x="529" y="173"/>
                  </a:lnTo>
                  <a:lnTo>
                    <a:pt x="579" y="173"/>
                  </a:lnTo>
                  <a:lnTo>
                    <a:pt x="579" y="222"/>
                  </a:lnTo>
                  <a:lnTo>
                    <a:pt x="529" y="222"/>
                  </a:lnTo>
                  <a:close/>
                  <a:moveTo>
                    <a:pt x="442" y="222"/>
                  </a:moveTo>
                  <a:lnTo>
                    <a:pt x="442" y="173"/>
                  </a:lnTo>
                  <a:lnTo>
                    <a:pt x="492" y="173"/>
                  </a:lnTo>
                  <a:lnTo>
                    <a:pt x="492" y="222"/>
                  </a:lnTo>
                  <a:lnTo>
                    <a:pt x="442" y="222"/>
                  </a:lnTo>
                  <a:close/>
                  <a:moveTo>
                    <a:pt x="352" y="222"/>
                  </a:moveTo>
                  <a:lnTo>
                    <a:pt x="352" y="173"/>
                  </a:lnTo>
                  <a:lnTo>
                    <a:pt x="404" y="173"/>
                  </a:lnTo>
                  <a:lnTo>
                    <a:pt x="404" y="222"/>
                  </a:lnTo>
                  <a:lnTo>
                    <a:pt x="352" y="222"/>
                  </a:lnTo>
                  <a:close/>
                  <a:moveTo>
                    <a:pt x="265" y="222"/>
                  </a:moveTo>
                  <a:lnTo>
                    <a:pt x="265" y="173"/>
                  </a:lnTo>
                  <a:lnTo>
                    <a:pt x="317" y="173"/>
                  </a:lnTo>
                  <a:lnTo>
                    <a:pt x="317" y="222"/>
                  </a:lnTo>
                  <a:lnTo>
                    <a:pt x="265" y="222"/>
                  </a:lnTo>
                  <a:close/>
                  <a:moveTo>
                    <a:pt x="177" y="222"/>
                  </a:moveTo>
                  <a:lnTo>
                    <a:pt x="177" y="173"/>
                  </a:lnTo>
                  <a:lnTo>
                    <a:pt x="227" y="173"/>
                  </a:lnTo>
                  <a:lnTo>
                    <a:pt x="227" y="222"/>
                  </a:lnTo>
                  <a:lnTo>
                    <a:pt x="177" y="222"/>
                  </a:lnTo>
                  <a:close/>
                  <a:moveTo>
                    <a:pt x="1718" y="137"/>
                  </a:moveTo>
                  <a:lnTo>
                    <a:pt x="1718" y="88"/>
                  </a:lnTo>
                  <a:lnTo>
                    <a:pt x="1767" y="88"/>
                  </a:lnTo>
                  <a:lnTo>
                    <a:pt x="1767" y="137"/>
                  </a:lnTo>
                  <a:lnTo>
                    <a:pt x="1718" y="137"/>
                  </a:lnTo>
                  <a:close/>
                  <a:moveTo>
                    <a:pt x="1630" y="137"/>
                  </a:moveTo>
                  <a:lnTo>
                    <a:pt x="1630" y="88"/>
                  </a:lnTo>
                  <a:lnTo>
                    <a:pt x="1680" y="88"/>
                  </a:lnTo>
                  <a:lnTo>
                    <a:pt x="1680" y="137"/>
                  </a:lnTo>
                  <a:lnTo>
                    <a:pt x="1630" y="137"/>
                  </a:lnTo>
                  <a:close/>
                  <a:moveTo>
                    <a:pt x="1541" y="137"/>
                  </a:moveTo>
                  <a:lnTo>
                    <a:pt x="1541" y="88"/>
                  </a:lnTo>
                  <a:lnTo>
                    <a:pt x="1593" y="88"/>
                  </a:lnTo>
                  <a:lnTo>
                    <a:pt x="1593" y="137"/>
                  </a:lnTo>
                  <a:lnTo>
                    <a:pt x="1541" y="137"/>
                  </a:lnTo>
                  <a:close/>
                  <a:moveTo>
                    <a:pt x="1453" y="137"/>
                  </a:moveTo>
                  <a:lnTo>
                    <a:pt x="1453" y="88"/>
                  </a:lnTo>
                  <a:lnTo>
                    <a:pt x="1505" y="88"/>
                  </a:lnTo>
                  <a:lnTo>
                    <a:pt x="1505" y="137"/>
                  </a:lnTo>
                  <a:lnTo>
                    <a:pt x="1453" y="137"/>
                  </a:lnTo>
                  <a:close/>
                  <a:moveTo>
                    <a:pt x="1366" y="137"/>
                  </a:moveTo>
                  <a:lnTo>
                    <a:pt x="1366" y="88"/>
                  </a:lnTo>
                  <a:lnTo>
                    <a:pt x="1415" y="88"/>
                  </a:lnTo>
                  <a:lnTo>
                    <a:pt x="1415" y="137"/>
                  </a:lnTo>
                  <a:lnTo>
                    <a:pt x="1366" y="137"/>
                  </a:lnTo>
                  <a:close/>
                  <a:moveTo>
                    <a:pt x="1278" y="137"/>
                  </a:moveTo>
                  <a:lnTo>
                    <a:pt x="1278" y="88"/>
                  </a:lnTo>
                  <a:lnTo>
                    <a:pt x="1328" y="88"/>
                  </a:lnTo>
                  <a:lnTo>
                    <a:pt x="1328" y="137"/>
                  </a:lnTo>
                  <a:lnTo>
                    <a:pt x="1278" y="137"/>
                  </a:lnTo>
                  <a:close/>
                  <a:moveTo>
                    <a:pt x="1189" y="137"/>
                  </a:moveTo>
                  <a:lnTo>
                    <a:pt x="1189" y="88"/>
                  </a:lnTo>
                  <a:lnTo>
                    <a:pt x="1241" y="88"/>
                  </a:lnTo>
                  <a:lnTo>
                    <a:pt x="1241" y="137"/>
                  </a:lnTo>
                  <a:lnTo>
                    <a:pt x="1189" y="137"/>
                  </a:lnTo>
                  <a:close/>
                  <a:moveTo>
                    <a:pt x="1101" y="137"/>
                  </a:moveTo>
                  <a:lnTo>
                    <a:pt x="1101" y="88"/>
                  </a:lnTo>
                  <a:lnTo>
                    <a:pt x="1153" y="88"/>
                  </a:lnTo>
                  <a:lnTo>
                    <a:pt x="1153" y="137"/>
                  </a:lnTo>
                  <a:lnTo>
                    <a:pt x="1101" y="137"/>
                  </a:lnTo>
                  <a:close/>
                  <a:moveTo>
                    <a:pt x="1014" y="137"/>
                  </a:moveTo>
                  <a:lnTo>
                    <a:pt x="1014" y="88"/>
                  </a:lnTo>
                  <a:lnTo>
                    <a:pt x="1063" y="88"/>
                  </a:lnTo>
                  <a:lnTo>
                    <a:pt x="1063" y="137"/>
                  </a:lnTo>
                  <a:lnTo>
                    <a:pt x="1014" y="137"/>
                  </a:lnTo>
                  <a:close/>
                  <a:moveTo>
                    <a:pt x="926" y="137"/>
                  </a:moveTo>
                  <a:lnTo>
                    <a:pt x="926" y="88"/>
                  </a:lnTo>
                  <a:lnTo>
                    <a:pt x="976" y="88"/>
                  </a:lnTo>
                  <a:lnTo>
                    <a:pt x="976" y="137"/>
                  </a:lnTo>
                  <a:lnTo>
                    <a:pt x="926" y="137"/>
                  </a:lnTo>
                  <a:close/>
                  <a:moveTo>
                    <a:pt x="837" y="137"/>
                  </a:moveTo>
                  <a:lnTo>
                    <a:pt x="837" y="88"/>
                  </a:lnTo>
                  <a:lnTo>
                    <a:pt x="889" y="88"/>
                  </a:lnTo>
                  <a:lnTo>
                    <a:pt x="889" y="137"/>
                  </a:lnTo>
                  <a:lnTo>
                    <a:pt x="837" y="137"/>
                  </a:lnTo>
                  <a:close/>
                  <a:moveTo>
                    <a:pt x="749" y="137"/>
                  </a:moveTo>
                  <a:lnTo>
                    <a:pt x="749" y="88"/>
                  </a:lnTo>
                  <a:lnTo>
                    <a:pt x="801" y="88"/>
                  </a:lnTo>
                  <a:lnTo>
                    <a:pt x="801" y="137"/>
                  </a:lnTo>
                  <a:lnTo>
                    <a:pt x="749" y="137"/>
                  </a:lnTo>
                  <a:close/>
                  <a:moveTo>
                    <a:pt x="662" y="137"/>
                  </a:moveTo>
                  <a:lnTo>
                    <a:pt x="662" y="88"/>
                  </a:lnTo>
                  <a:lnTo>
                    <a:pt x="711" y="88"/>
                  </a:lnTo>
                  <a:lnTo>
                    <a:pt x="711" y="137"/>
                  </a:lnTo>
                  <a:lnTo>
                    <a:pt x="662" y="137"/>
                  </a:lnTo>
                  <a:close/>
                  <a:moveTo>
                    <a:pt x="574" y="137"/>
                  </a:moveTo>
                  <a:lnTo>
                    <a:pt x="574" y="88"/>
                  </a:lnTo>
                  <a:lnTo>
                    <a:pt x="624" y="88"/>
                  </a:lnTo>
                  <a:lnTo>
                    <a:pt x="624" y="137"/>
                  </a:lnTo>
                  <a:lnTo>
                    <a:pt x="574" y="137"/>
                  </a:lnTo>
                  <a:close/>
                  <a:moveTo>
                    <a:pt x="484" y="137"/>
                  </a:moveTo>
                  <a:lnTo>
                    <a:pt x="484" y="88"/>
                  </a:lnTo>
                  <a:lnTo>
                    <a:pt x="536" y="88"/>
                  </a:lnTo>
                  <a:lnTo>
                    <a:pt x="536" y="137"/>
                  </a:lnTo>
                  <a:lnTo>
                    <a:pt x="484" y="137"/>
                  </a:lnTo>
                  <a:close/>
                  <a:moveTo>
                    <a:pt x="397" y="137"/>
                  </a:moveTo>
                  <a:lnTo>
                    <a:pt x="397" y="88"/>
                  </a:lnTo>
                  <a:lnTo>
                    <a:pt x="449" y="88"/>
                  </a:lnTo>
                  <a:lnTo>
                    <a:pt x="449" y="137"/>
                  </a:lnTo>
                  <a:lnTo>
                    <a:pt x="397" y="137"/>
                  </a:lnTo>
                  <a:close/>
                  <a:moveTo>
                    <a:pt x="310" y="137"/>
                  </a:moveTo>
                  <a:lnTo>
                    <a:pt x="310" y="88"/>
                  </a:lnTo>
                  <a:lnTo>
                    <a:pt x="359" y="88"/>
                  </a:lnTo>
                  <a:lnTo>
                    <a:pt x="359" y="137"/>
                  </a:lnTo>
                  <a:lnTo>
                    <a:pt x="310" y="137"/>
                  </a:lnTo>
                  <a:close/>
                  <a:moveTo>
                    <a:pt x="222" y="137"/>
                  </a:moveTo>
                  <a:lnTo>
                    <a:pt x="222" y="88"/>
                  </a:lnTo>
                  <a:lnTo>
                    <a:pt x="272" y="88"/>
                  </a:lnTo>
                  <a:lnTo>
                    <a:pt x="272" y="137"/>
                  </a:lnTo>
                  <a:lnTo>
                    <a:pt x="222" y="137"/>
                  </a:lnTo>
                  <a:close/>
                  <a:moveTo>
                    <a:pt x="1673" y="52"/>
                  </a:moveTo>
                  <a:lnTo>
                    <a:pt x="1673" y="0"/>
                  </a:lnTo>
                  <a:lnTo>
                    <a:pt x="1725" y="0"/>
                  </a:lnTo>
                  <a:lnTo>
                    <a:pt x="1725" y="52"/>
                  </a:lnTo>
                  <a:lnTo>
                    <a:pt x="1673" y="52"/>
                  </a:lnTo>
                  <a:close/>
                  <a:moveTo>
                    <a:pt x="1586" y="52"/>
                  </a:moveTo>
                  <a:lnTo>
                    <a:pt x="1586" y="0"/>
                  </a:lnTo>
                  <a:lnTo>
                    <a:pt x="1638" y="0"/>
                  </a:lnTo>
                  <a:lnTo>
                    <a:pt x="1638" y="52"/>
                  </a:lnTo>
                  <a:lnTo>
                    <a:pt x="1586" y="52"/>
                  </a:lnTo>
                  <a:close/>
                  <a:moveTo>
                    <a:pt x="1498" y="52"/>
                  </a:moveTo>
                  <a:lnTo>
                    <a:pt x="1498" y="0"/>
                  </a:lnTo>
                  <a:lnTo>
                    <a:pt x="1548" y="0"/>
                  </a:lnTo>
                  <a:lnTo>
                    <a:pt x="1548" y="52"/>
                  </a:lnTo>
                  <a:lnTo>
                    <a:pt x="1498" y="52"/>
                  </a:lnTo>
                  <a:close/>
                  <a:moveTo>
                    <a:pt x="1411" y="52"/>
                  </a:moveTo>
                  <a:lnTo>
                    <a:pt x="1411" y="0"/>
                  </a:lnTo>
                  <a:lnTo>
                    <a:pt x="1460" y="0"/>
                  </a:lnTo>
                  <a:lnTo>
                    <a:pt x="1460" y="52"/>
                  </a:lnTo>
                  <a:lnTo>
                    <a:pt x="1411" y="52"/>
                  </a:lnTo>
                  <a:close/>
                  <a:moveTo>
                    <a:pt x="1321" y="52"/>
                  </a:moveTo>
                  <a:lnTo>
                    <a:pt x="1321" y="0"/>
                  </a:lnTo>
                  <a:lnTo>
                    <a:pt x="1373" y="0"/>
                  </a:lnTo>
                  <a:lnTo>
                    <a:pt x="1373" y="52"/>
                  </a:lnTo>
                  <a:lnTo>
                    <a:pt x="1321" y="52"/>
                  </a:lnTo>
                  <a:close/>
                  <a:moveTo>
                    <a:pt x="1233" y="52"/>
                  </a:moveTo>
                  <a:lnTo>
                    <a:pt x="1233" y="0"/>
                  </a:lnTo>
                  <a:lnTo>
                    <a:pt x="1285" y="0"/>
                  </a:lnTo>
                  <a:lnTo>
                    <a:pt x="1285" y="52"/>
                  </a:lnTo>
                  <a:lnTo>
                    <a:pt x="1233" y="52"/>
                  </a:lnTo>
                  <a:close/>
                  <a:moveTo>
                    <a:pt x="1146" y="52"/>
                  </a:moveTo>
                  <a:lnTo>
                    <a:pt x="1146" y="0"/>
                  </a:lnTo>
                  <a:lnTo>
                    <a:pt x="1196" y="0"/>
                  </a:lnTo>
                  <a:lnTo>
                    <a:pt x="1196" y="52"/>
                  </a:lnTo>
                  <a:lnTo>
                    <a:pt x="1146" y="52"/>
                  </a:lnTo>
                  <a:close/>
                  <a:moveTo>
                    <a:pt x="1059" y="52"/>
                  </a:moveTo>
                  <a:lnTo>
                    <a:pt x="1059" y="0"/>
                  </a:lnTo>
                  <a:lnTo>
                    <a:pt x="1108" y="0"/>
                  </a:lnTo>
                  <a:lnTo>
                    <a:pt x="1108" y="52"/>
                  </a:lnTo>
                  <a:lnTo>
                    <a:pt x="1059" y="52"/>
                  </a:lnTo>
                  <a:close/>
                  <a:moveTo>
                    <a:pt x="969" y="52"/>
                  </a:moveTo>
                  <a:lnTo>
                    <a:pt x="969" y="0"/>
                  </a:lnTo>
                  <a:lnTo>
                    <a:pt x="1021" y="0"/>
                  </a:lnTo>
                  <a:lnTo>
                    <a:pt x="1021" y="52"/>
                  </a:lnTo>
                  <a:lnTo>
                    <a:pt x="969" y="52"/>
                  </a:lnTo>
                  <a:close/>
                  <a:moveTo>
                    <a:pt x="881" y="52"/>
                  </a:moveTo>
                  <a:lnTo>
                    <a:pt x="881" y="0"/>
                  </a:lnTo>
                  <a:lnTo>
                    <a:pt x="931" y="0"/>
                  </a:lnTo>
                  <a:lnTo>
                    <a:pt x="931" y="52"/>
                  </a:lnTo>
                  <a:lnTo>
                    <a:pt x="881" y="52"/>
                  </a:lnTo>
                  <a:close/>
                  <a:moveTo>
                    <a:pt x="794" y="52"/>
                  </a:moveTo>
                  <a:lnTo>
                    <a:pt x="794" y="0"/>
                  </a:lnTo>
                  <a:lnTo>
                    <a:pt x="844" y="0"/>
                  </a:lnTo>
                  <a:lnTo>
                    <a:pt x="844" y="52"/>
                  </a:lnTo>
                  <a:lnTo>
                    <a:pt x="794" y="52"/>
                  </a:lnTo>
                  <a:close/>
                  <a:moveTo>
                    <a:pt x="704" y="52"/>
                  </a:moveTo>
                  <a:lnTo>
                    <a:pt x="704" y="0"/>
                  </a:lnTo>
                  <a:lnTo>
                    <a:pt x="756" y="0"/>
                  </a:lnTo>
                  <a:lnTo>
                    <a:pt x="756" y="52"/>
                  </a:lnTo>
                  <a:lnTo>
                    <a:pt x="704" y="52"/>
                  </a:lnTo>
                  <a:close/>
                  <a:moveTo>
                    <a:pt x="617" y="52"/>
                  </a:moveTo>
                  <a:lnTo>
                    <a:pt x="617" y="0"/>
                  </a:lnTo>
                  <a:lnTo>
                    <a:pt x="669" y="0"/>
                  </a:lnTo>
                  <a:lnTo>
                    <a:pt x="669" y="52"/>
                  </a:lnTo>
                  <a:lnTo>
                    <a:pt x="617" y="52"/>
                  </a:lnTo>
                  <a:close/>
                  <a:moveTo>
                    <a:pt x="529" y="52"/>
                  </a:moveTo>
                  <a:lnTo>
                    <a:pt x="529" y="0"/>
                  </a:lnTo>
                  <a:lnTo>
                    <a:pt x="579" y="0"/>
                  </a:lnTo>
                  <a:lnTo>
                    <a:pt x="579" y="52"/>
                  </a:lnTo>
                  <a:lnTo>
                    <a:pt x="529" y="52"/>
                  </a:lnTo>
                  <a:close/>
                  <a:moveTo>
                    <a:pt x="442" y="52"/>
                  </a:moveTo>
                  <a:lnTo>
                    <a:pt x="442" y="0"/>
                  </a:lnTo>
                  <a:lnTo>
                    <a:pt x="492" y="0"/>
                  </a:lnTo>
                  <a:lnTo>
                    <a:pt x="492" y="52"/>
                  </a:lnTo>
                  <a:lnTo>
                    <a:pt x="442" y="52"/>
                  </a:lnTo>
                  <a:close/>
                  <a:moveTo>
                    <a:pt x="352" y="52"/>
                  </a:moveTo>
                  <a:lnTo>
                    <a:pt x="352" y="0"/>
                  </a:lnTo>
                  <a:lnTo>
                    <a:pt x="404" y="0"/>
                  </a:lnTo>
                  <a:lnTo>
                    <a:pt x="404" y="52"/>
                  </a:lnTo>
                  <a:lnTo>
                    <a:pt x="352" y="52"/>
                  </a:lnTo>
                  <a:close/>
                  <a:moveTo>
                    <a:pt x="265" y="52"/>
                  </a:moveTo>
                  <a:lnTo>
                    <a:pt x="265" y="0"/>
                  </a:lnTo>
                  <a:lnTo>
                    <a:pt x="317" y="0"/>
                  </a:lnTo>
                  <a:lnTo>
                    <a:pt x="317" y="52"/>
                  </a:lnTo>
                  <a:lnTo>
                    <a:pt x="265" y="52"/>
                  </a:lnTo>
                  <a:close/>
                </a:path>
              </a:pathLst>
            </a:custGeom>
            <a:solidFill>
              <a:srgbClr val="494991">
                <a:lumMod val="40000"/>
                <a:lumOff val="60000"/>
              </a:srgbClr>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85" name="Freeform 190">
              <a:extLst>
                <a:ext uri="{FF2B5EF4-FFF2-40B4-BE49-F238E27FC236}">
                  <a16:creationId xmlns:a16="http://schemas.microsoft.com/office/drawing/2014/main" id="{D33D84E1-7EF7-4215-96A7-E93E1BE692DE}"/>
                </a:ext>
              </a:extLst>
            </p:cNvPr>
            <p:cNvSpPr>
              <a:spLocks noEditPoints="1"/>
            </p:cNvSpPr>
            <p:nvPr/>
          </p:nvSpPr>
          <p:spPr bwMode="auto">
            <a:xfrm>
              <a:off x="736601" y="1666875"/>
              <a:ext cx="2179638" cy="896938"/>
            </a:xfrm>
            <a:custGeom>
              <a:avLst/>
              <a:gdLst>
                <a:gd name="T0" fmla="*/ 968 w 1373"/>
                <a:gd name="T1" fmla="*/ 515 h 565"/>
                <a:gd name="T2" fmla="*/ 1020 w 1373"/>
                <a:gd name="T3" fmla="*/ 565 h 565"/>
                <a:gd name="T4" fmla="*/ 881 w 1373"/>
                <a:gd name="T5" fmla="*/ 565 h 565"/>
                <a:gd name="T6" fmla="*/ 931 w 1373"/>
                <a:gd name="T7" fmla="*/ 515 h 565"/>
                <a:gd name="T8" fmla="*/ 881 w 1373"/>
                <a:gd name="T9" fmla="*/ 565 h 565"/>
                <a:gd name="T10" fmla="*/ 439 w 1373"/>
                <a:gd name="T11" fmla="*/ 515 h 565"/>
                <a:gd name="T12" fmla="*/ 491 w 1373"/>
                <a:gd name="T13" fmla="*/ 565 h 565"/>
                <a:gd name="T14" fmla="*/ 352 w 1373"/>
                <a:gd name="T15" fmla="*/ 565 h 565"/>
                <a:gd name="T16" fmla="*/ 404 w 1373"/>
                <a:gd name="T17" fmla="*/ 515 h 565"/>
                <a:gd name="T18" fmla="*/ 352 w 1373"/>
                <a:gd name="T19" fmla="*/ 565 h 565"/>
                <a:gd name="T20" fmla="*/ 924 w 1373"/>
                <a:gd name="T21" fmla="*/ 430 h 565"/>
                <a:gd name="T22" fmla="*/ 976 w 1373"/>
                <a:gd name="T23" fmla="*/ 480 h 565"/>
                <a:gd name="T24" fmla="*/ 397 w 1373"/>
                <a:gd name="T25" fmla="*/ 480 h 565"/>
                <a:gd name="T26" fmla="*/ 446 w 1373"/>
                <a:gd name="T27" fmla="*/ 430 h 565"/>
                <a:gd name="T28" fmla="*/ 397 w 1373"/>
                <a:gd name="T29" fmla="*/ 480 h 565"/>
                <a:gd name="T30" fmla="*/ 132 w 1373"/>
                <a:gd name="T31" fmla="*/ 430 h 565"/>
                <a:gd name="T32" fmla="*/ 184 w 1373"/>
                <a:gd name="T33" fmla="*/ 480 h 565"/>
                <a:gd name="T34" fmla="*/ 177 w 1373"/>
                <a:gd name="T35" fmla="*/ 395 h 565"/>
                <a:gd name="T36" fmla="*/ 227 w 1373"/>
                <a:gd name="T37" fmla="*/ 343 h 565"/>
                <a:gd name="T38" fmla="*/ 177 w 1373"/>
                <a:gd name="T39" fmla="*/ 395 h 565"/>
                <a:gd name="T40" fmla="*/ 87 w 1373"/>
                <a:gd name="T41" fmla="*/ 343 h 565"/>
                <a:gd name="T42" fmla="*/ 139 w 1373"/>
                <a:gd name="T43" fmla="*/ 395 h 565"/>
                <a:gd name="T44" fmla="*/ 45 w 1373"/>
                <a:gd name="T45" fmla="*/ 310 h 565"/>
                <a:gd name="T46" fmla="*/ 94 w 1373"/>
                <a:gd name="T47" fmla="*/ 258 h 565"/>
                <a:gd name="T48" fmla="*/ 45 w 1373"/>
                <a:gd name="T49" fmla="*/ 310 h 565"/>
                <a:gd name="T50" fmla="*/ 87 w 1373"/>
                <a:gd name="T51" fmla="*/ 173 h 565"/>
                <a:gd name="T52" fmla="*/ 139 w 1373"/>
                <a:gd name="T53" fmla="*/ 222 h 565"/>
                <a:gd name="T54" fmla="*/ 0 w 1373"/>
                <a:gd name="T55" fmla="*/ 222 h 565"/>
                <a:gd name="T56" fmla="*/ 52 w 1373"/>
                <a:gd name="T57" fmla="*/ 173 h 565"/>
                <a:gd name="T58" fmla="*/ 0 w 1373"/>
                <a:gd name="T59" fmla="*/ 222 h 565"/>
                <a:gd name="T60" fmla="*/ 1276 w 1373"/>
                <a:gd name="T61" fmla="*/ 88 h 565"/>
                <a:gd name="T62" fmla="*/ 1328 w 1373"/>
                <a:gd name="T63" fmla="*/ 137 h 565"/>
                <a:gd name="T64" fmla="*/ 132 w 1373"/>
                <a:gd name="T65" fmla="*/ 137 h 565"/>
                <a:gd name="T66" fmla="*/ 184 w 1373"/>
                <a:gd name="T67" fmla="*/ 88 h 565"/>
                <a:gd name="T68" fmla="*/ 132 w 1373"/>
                <a:gd name="T69" fmla="*/ 137 h 565"/>
                <a:gd name="T70" fmla="*/ 45 w 1373"/>
                <a:gd name="T71" fmla="*/ 88 h 565"/>
                <a:gd name="T72" fmla="*/ 94 w 1373"/>
                <a:gd name="T73" fmla="*/ 137 h 565"/>
                <a:gd name="T74" fmla="*/ 1321 w 1373"/>
                <a:gd name="T75" fmla="*/ 52 h 565"/>
                <a:gd name="T76" fmla="*/ 1373 w 1373"/>
                <a:gd name="T77" fmla="*/ 0 h 565"/>
                <a:gd name="T78" fmla="*/ 1321 w 1373"/>
                <a:gd name="T79" fmla="*/ 52 h 565"/>
                <a:gd name="T80" fmla="*/ 1233 w 1373"/>
                <a:gd name="T81" fmla="*/ 0 h 565"/>
                <a:gd name="T82" fmla="*/ 1283 w 1373"/>
                <a:gd name="T83" fmla="*/ 52 h 565"/>
                <a:gd name="T84" fmla="*/ 87 w 1373"/>
                <a:gd name="T85" fmla="*/ 52 h 565"/>
                <a:gd name="T86" fmla="*/ 139 w 1373"/>
                <a:gd name="T87" fmla="*/ 0 h 565"/>
                <a:gd name="T88" fmla="*/ 87 w 1373"/>
                <a:gd name="T89" fmla="*/ 5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73" h="565">
                  <a:moveTo>
                    <a:pt x="968" y="565"/>
                  </a:moveTo>
                  <a:lnTo>
                    <a:pt x="968" y="515"/>
                  </a:lnTo>
                  <a:lnTo>
                    <a:pt x="1020" y="515"/>
                  </a:lnTo>
                  <a:lnTo>
                    <a:pt x="1020" y="565"/>
                  </a:lnTo>
                  <a:lnTo>
                    <a:pt x="968" y="565"/>
                  </a:lnTo>
                  <a:close/>
                  <a:moveTo>
                    <a:pt x="881" y="565"/>
                  </a:moveTo>
                  <a:lnTo>
                    <a:pt x="881" y="515"/>
                  </a:lnTo>
                  <a:lnTo>
                    <a:pt x="931" y="515"/>
                  </a:lnTo>
                  <a:lnTo>
                    <a:pt x="931" y="565"/>
                  </a:lnTo>
                  <a:lnTo>
                    <a:pt x="881" y="565"/>
                  </a:lnTo>
                  <a:close/>
                  <a:moveTo>
                    <a:pt x="439" y="565"/>
                  </a:moveTo>
                  <a:lnTo>
                    <a:pt x="439" y="515"/>
                  </a:lnTo>
                  <a:lnTo>
                    <a:pt x="491" y="515"/>
                  </a:lnTo>
                  <a:lnTo>
                    <a:pt x="491" y="565"/>
                  </a:lnTo>
                  <a:lnTo>
                    <a:pt x="439" y="565"/>
                  </a:lnTo>
                  <a:close/>
                  <a:moveTo>
                    <a:pt x="352" y="565"/>
                  </a:moveTo>
                  <a:lnTo>
                    <a:pt x="352" y="515"/>
                  </a:lnTo>
                  <a:lnTo>
                    <a:pt x="404" y="515"/>
                  </a:lnTo>
                  <a:lnTo>
                    <a:pt x="404" y="565"/>
                  </a:lnTo>
                  <a:lnTo>
                    <a:pt x="352" y="565"/>
                  </a:lnTo>
                  <a:close/>
                  <a:moveTo>
                    <a:pt x="924" y="480"/>
                  </a:moveTo>
                  <a:lnTo>
                    <a:pt x="924" y="430"/>
                  </a:lnTo>
                  <a:lnTo>
                    <a:pt x="976" y="430"/>
                  </a:lnTo>
                  <a:lnTo>
                    <a:pt x="976" y="480"/>
                  </a:lnTo>
                  <a:lnTo>
                    <a:pt x="924" y="480"/>
                  </a:lnTo>
                  <a:close/>
                  <a:moveTo>
                    <a:pt x="397" y="480"/>
                  </a:moveTo>
                  <a:lnTo>
                    <a:pt x="397" y="430"/>
                  </a:lnTo>
                  <a:lnTo>
                    <a:pt x="446" y="430"/>
                  </a:lnTo>
                  <a:lnTo>
                    <a:pt x="446" y="480"/>
                  </a:lnTo>
                  <a:lnTo>
                    <a:pt x="397" y="480"/>
                  </a:lnTo>
                  <a:close/>
                  <a:moveTo>
                    <a:pt x="132" y="480"/>
                  </a:moveTo>
                  <a:lnTo>
                    <a:pt x="132" y="430"/>
                  </a:lnTo>
                  <a:lnTo>
                    <a:pt x="184" y="430"/>
                  </a:lnTo>
                  <a:lnTo>
                    <a:pt x="184" y="480"/>
                  </a:lnTo>
                  <a:lnTo>
                    <a:pt x="132" y="480"/>
                  </a:lnTo>
                  <a:close/>
                  <a:moveTo>
                    <a:pt x="177" y="395"/>
                  </a:moveTo>
                  <a:lnTo>
                    <a:pt x="177" y="343"/>
                  </a:lnTo>
                  <a:lnTo>
                    <a:pt x="227" y="343"/>
                  </a:lnTo>
                  <a:lnTo>
                    <a:pt x="227" y="395"/>
                  </a:lnTo>
                  <a:lnTo>
                    <a:pt x="177" y="395"/>
                  </a:lnTo>
                  <a:close/>
                  <a:moveTo>
                    <a:pt x="87" y="395"/>
                  </a:moveTo>
                  <a:lnTo>
                    <a:pt x="87" y="343"/>
                  </a:lnTo>
                  <a:lnTo>
                    <a:pt x="139" y="343"/>
                  </a:lnTo>
                  <a:lnTo>
                    <a:pt x="139" y="395"/>
                  </a:lnTo>
                  <a:lnTo>
                    <a:pt x="87" y="395"/>
                  </a:lnTo>
                  <a:close/>
                  <a:moveTo>
                    <a:pt x="45" y="310"/>
                  </a:moveTo>
                  <a:lnTo>
                    <a:pt x="45" y="258"/>
                  </a:lnTo>
                  <a:lnTo>
                    <a:pt x="94" y="258"/>
                  </a:lnTo>
                  <a:lnTo>
                    <a:pt x="94" y="310"/>
                  </a:lnTo>
                  <a:lnTo>
                    <a:pt x="45" y="310"/>
                  </a:lnTo>
                  <a:close/>
                  <a:moveTo>
                    <a:pt x="87" y="222"/>
                  </a:moveTo>
                  <a:lnTo>
                    <a:pt x="87" y="173"/>
                  </a:lnTo>
                  <a:lnTo>
                    <a:pt x="139" y="173"/>
                  </a:lnTo>
                  <a:lnTo>
                    <a:pt x="139" y="222"/>
                  </a:lnTo>
                  <a:lnTo>
                    <a:pt x="87" y="222"/>
                  </a:lnTo>
                  <a:close/>
                  <a:moveTo>
                    <a:pt x="0" y="222"/>
                  </a:moveTo>
                  <a:lnTo>
                    <a:pt x="0" y="173"/>
                  </a:lnTo>
                  <a:lnTo>
                    <a:pt x="52" y="173"/>
                  </a:lnTo>
                  <a:lnTo>
                    <a:pt x="52" y="222"/>
                  </a:lnTo>
                  <a:lnTo>
                    <a:pt x="0" y="222"/>
                  </a:lnTo>
                  <a:close/>
                  <a:moveTo>
                    <a:pt x="1276" y="137"/>
                  </a:moveTo>
                  <a:lnTo>
                    <a:pt x="1276" y="88"/>
                  </a:lnTo>
                  <a:lnTo>
                    <a:pt x="1328" y="88"/>
                  </a:lnTo>
                  <a:lnTo>
                    <a:pt x="1328" y="137"/>
                  </a:lnTo>
                  <a:lnTo>
                    <a:pt x="1276" y="137"/>
                  </a:lnTo>
                  <a:close/>
                  <a:moveTo>
                    <a:pt x="132" y="137"/>
                  </a:moveTo>
                  <a:lnTo>
                    <a:pt x="132" y="88"/>
                  </a:lnTo>
                  <a:lnTo>
                    <a:pt x="184" y="88"/>
                  </a:lnTo>
                  <a:lnTo>
                    <a:pt x="184" y="137"/>
                  </a:lnTo>
                  <a:lnTo>
                    <a:pt x="132" y="137"/>
                  </a:lnTo>
                  <a:close/>
                  <a:moveTo>
                    <a:pt x="45" y="137"/>
                  </a:moveTo>
                  <a:lnTo>
                    <a:pt x="45" y="88"/>
                  </a:lnTo>
                  <a:lnTo>
                    <a:pt x="94" y="88"/>
                  </a:lnTo>
                  <a:lnTo>
                    <a:pt x="94" y="137"/>
                  </a:lnTo>
                  <a:lnTo>
                    <a:pt x="45" y="137"/>
                  </a:lnTo>
                  <a:close/>
                  <a:moveTo>
                    <a:pt x="1321" y="52"/>
                  </a:moveTo>
                  <a:lnTo>
                    <a:pt x="1321" y="0"/>
                  </a:lnTo>
                  <a:lnTo>
                    <a:pt x="1373" y="0"/>
                  </a:lnTo>
                  <a:lnTo>
                    <a:pt x="1373" y="52"/>
                  </a:lnTo>
                  <a:lnTo>
                    <a:pt x="1321" y="52"/>
                  </a:lnTo>
                  <a:close/>
                  <a:moveTo>
                    <a:pt x="1233" y="52"/>
                  </a:moveTo>
                  <a:lnTo>
                    <a:pt x="1233" y="0"/>
                  </a:lnTo>
                  <a:lnTo>
                    <a:pt x="1283" y="0"/>
                  </a:lnTo>
                  <a:lnTo>
                    <a:pt x="1283" y="52"/>
                  </a:lnTo>
                  <a:lnTo>
                    <a:pt x="1233" y="52"/>
                  </a:lnTo>
                  <a:close/>
                  <a:moveTo>
                    <a:pt x="87" y="52"/>
                  </a:moveTo>
                  <a:lnTo>
                    <a:pt x="87" y="0"/>
                  </a:lnTo>
                  <a:lnTo>
                    <a:pt x="139" y="0"/>
                  </a:lnTo>
                  <a:lnTo>
                    <a:pt x="139" y="52"/>
                  </a:lnTo>
                  <a:lnTo>
                    <a:pt x="87" y="52"/>
                  </a:lnTo>
                  <a:close/>
                </a:path>
              </a:pathLst>
            </a:custGeom>
            <a:solidFill>
              <a:srgbClr val="24456F">
                <a:lumMod val="75000"/>
              </a:srgbClr>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sp>
          <p:nvSpPr>
            <p:cNvPr id="286" name="Freeform 191">
              <a:extLst>
                <a:ext uri="{FF2B5EF4-FFF2-40B4-BE49-F238E27FC236}">
                  <a16:creationId xmlns:a16="http://schemas.microsoft.com/office/drawing/2014/main" id="{604E0EE5-32A9-4D2E-9924-2BB87AE88220}"/>
                </a:ext>
              </a:extLst>
            </p:cNvPr>
            <p:cNvSpPr>
              <a:spLocks noEditPoints="1"/>
            </p:cNvSpPr>
            <p:nvPr/>
          </p:nvSpPr>
          <p:spPr bwMode="auto">
            <a:xfrm>
              <a:off x="1084263" y="1666875"/>
              <a:ext cx="2036763" cy="896938"/>
            </a:xfrm>
            <a:custGeom>
              <a:avLst/>
              <a:gdLst>
                <a:gd name="T0" fmla="*/ 1241 w 1283"/>
                <a:gd name="T1" fmla="*/ 515 h 565"/>
                <a:gd name="T2" fmla="*/ 575 w 1283"/>
                <a:gd name="T3" fmla="*/ 565 h 565"/>
                <a:gd name="T4" fmla="*/ 624 w 1283"/>
                <a:gd name="T5" fmla="*/ 565 h 565"/>
                <a:gd name="T6" fmla="*/ 45 w 1283"/>
                <a:gd name="T7" fmla="*/ 515 h 565"/>
                <a:gd name="T8" fmla="*/ 45 w 1283"/>
                <a:gd name="T9" fmla="*/ 565 h 565"/>
                <a:gd name="T10" fmla="*/ 1283 w 1283"/>
                <a:gd name="T11" fmla="*/ 430 h 565"/>
                <a:gd name="T12" fmla="*/ 1146 w 1283"/>
                <a:gd name="T13" fmla="*/ 480 h 565"/>
                <a:gd name="T14" fmla="*/ 1196 w 1283"/>
                <a:gd name="T15" fmla="*/ 480 h 565"/>
                <a:gd name="T16" fmla="*/ 617 w 1283"/>
                <a:gd name="T17" fmla="*/ 430 h 565"/>
                <a:gd name="T18" fmla="*/ 617 w 1283"/>
                <a:gd name="T19" fmla="*/ 480 h 565"/>
                <a:gd name="T20" fmla="*/ 579 w 1283"/>
                <a:gd name="T21" fmla="*/ 430 h 565"/>
                <a:gd name="T22" fmla="*/ 90 w 1283"/>
                <a:gd name="T23" fmla="*/ 480 h 565"/>
                <a:gd name="T24" fmla="*/ 140 w 1283"/>
                <a:gd name="T25" fmla="*/ 480 h 565"/>
                <a:gd name="T26" fmla="*/ 0 w 1283"/>
                <a:gd name="T27" fmla="*/ 430 h 565"/>
                <a:gd name="T28" fmla="*/ 0 w 1283"/>
                <a:gd name="T29" fmla="*/ 480 h 565"/>
                <a:gd name="T30" fmla="*/ 1154 w 1283"/>
                <a:gd name="T31" fmla="*/ 343 h 565"/>
                <a:gd name="T32" fmla="*/ 575 w 1283"/>
                <a:gd name="T33" fmla="*/ 395 h 565"/>
                <a:gd name="T34" fmla="*/ 624 w 1283"/>
                <a:gd name="T35" fmla="*/ 395 h 565"/>
                <a:gd name="T36" fmla="*/ 133 w 1283"/>
                <a:gd name="T37" fmla="*/ 343 h 565"/>
                <a:gd name="T38" fmla="*/ 133 w 1283"/>
                <a:gd name="T39" fmla="*/ 395 h 565"/>
                <a:gd name="T40" fmla="*/ 1196 w 1283"/>
                <a:gd name="T41" fmla="*/ 258 h 565"/>
                <a:gd name="T42" fmla="*/ 1057 w 1283"/>
                <a:gd name="T43" fmla="*/ 310 h 565"/>
                <a:gd name="T44" fmla="*/ 1109 w 1283"/>
                <a:gd name="T45" fmla="*/ 310 h 565"/>
                <a:gd name="T46" fmla="*/ 617 w 1283"/>
                <a:gd name="T47" fmla="*/ 258 h 565"/>
                <a:gd name="T48" fmla="*/ 617 w 1283"/>
                <a:gd name="T49" fmla="*/ 310 h 565"/>
                <a:gd name="T50" fmla="*/ 579 w 1283"/>
                <a:gd name="T51" fmla="*/ 258 h 565"/>
                <a:gd name="T52" fmla="*/ 442 w 1283"/>
                <a:gd name="T53" fmla="*/ 310 h 565"/>
                <a:gd name="T54" fmla="*/ 492 w 1283"/>
                <a:gd name="T55" fmla="*/ 310 h 565"/>
                <a:gd name="T56" fmla="*/ 178 w 1283"/>
                <a:gd name="T57" fmla="*/ 258 h 565"/>
                <a:gd name="T58" fmla="*/ 178 w 1283"/>
                <a:gd name="T59" fmla="*/ 310 h 565"/>
                <a:gd name="T60" fmla="*/ 140 w 1283"/>
                <a:gd name="T61" fmla="*/ 258 h 565"/>
                <a:gd name="T62" fmla="*/ 1189 w 1283"/>
                <a:gd name="T63" fmla="*/ 222 h 565"/>
                <a:gd name="T64" fmla="*/ 1241 w 1283"/>
                <a:gd name="T65" fmla="*/ 222 h 565"/>
                <a:gd name="T66" fmla="*/ 662 w 1283"/>
                <a:gd name="T67" fmla="*/ 173 h 565"/>
                <a:gd name="T68" fmla="*/ 662 w 1283"/>
                <a:gd name="T69" fmla="*/ 222 h 565"/>
                <a:gd name="T70" fmla="*/ 447 w 1283"/>
                <a:gd name="T71" fmla="*/ 173 h 565"/>
                <a:gd name="T72" fmla="*/ 310 w 1283"/>
                <a:gd name="T73" fmla="*/ 222 h 565"/>
                <a:gd name="T74" fmla="*/ 360 w 1283"/>
                <a:gd name="T75" fmla="*/ 222 h 565"/>
                <a:gd name="T76" fmla="*/ 220 w 1283"/>
                <a:gd name="T77" fmla="*/ 173 h 565"/>
                <a:gd name="T78" fmla="*/ 220 w 1283"/>
                <a:gd name="T79" fmla="*/ 222 h 565"/>
                <a:gd name="T80" fmla="*/ 1283 w 1283"/>
                <a:gd name="T81" fmla="*/ 88 h 565"/>
                <a:gd name="T82" fmla="*/ 1146 w 1283"/>
                <a:gd name="T83" fmla="*/ 137 h 565"/>
                <a:gd name="T84" fmla="*/ 1196 w 1283"/>
                <a:gd name="T85" fmla="*/ 137 h 565"/>
                <a:gd name="T86" fmla="*/ 705 w 1283"/>
                <a:gd name="T87" fmla="*/ 88 h 565"/>
                <a:gd name="T88" fmla="*/ 705 w 1283"/>
                <a:gd name="T89" fmla="*/ 137 h 565"/>
                <a:gd name="T90" fmla="*/ 669 w 1283"/>
                <a:gd name="T91" fmla="*/ 88 h 565"/>
                <a:gd name="T92" fmla="*/ 265 w 1283"/>
                <a:gd name="T93" fmla="*/ 137 h 565"/>
                <a:gd name="T94" fmla="*/ 317 w 1283"/>
                <a:gd name="T95" fmla="*/ 137 h 565"/>
                <a:gd name="T96" fmla="*/ 178 w 1283"/>
                <a:gd name="T97" fmla="*/ 88 h 565"/>
                <a:gd name="T98" fmla="*/ 178 w 1283"/>
                <a:gd name="T99" fmla="*/ 137 h 565"/>
                <a:gd name="T100" fmla="*/ 1154 w 1283"/>
                <a:gd name="T101" fmla="*/ 0 h 565"/>
                <a:gd name="T102" fmla="*/ 575 w 1283"/>
                <a:gd name="T103" fmla="*/ 52 h 565"/>
                <a:gd name="T104" fmla="*/ 624 w 1283"/>
                <a:gd name="T105" fmla="*/ 52 h 565"/>
                <a:gd name="T106" fmla="*/ 310 w 1283"/>
                <a:gd name="T107" fmla="*/ 0 h 565"/>
                <a:gd name="T108" fmla="*/ 310 w 1283"/>
                <a:gd name="T109" fmla="*/ 52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3" h="565">
                  <a:moveTo>
                    <a:pt x="1189" y="565"/>
                  </a:moveTo>
                  <a:lnTo>
                    <a:pt x="1189" y="515"/>
                  </a:lnTo>
                  <a:lnTo>
                    <a:pt x="1241" y="515"/>
                  </a:lnTo>
                  <a:lnTo>
                    <a:pt x="1241" y="565"/>
                  </a:lnTo>
                  <a:lnTo>
                    <a:pt x="1189" y="565"/>
                  </a:lnTo>
                  <a:close/>
                  <a:moveTo>
                    <a:pt x="575" y="565"/>
                  </a:moveTo>
                  <a:lnTo>
                    <a:pt x="575" y="515"/>
                  </a:lnTo>
                  <a:lnTo>
                    <a:pt x="624" y="515"/>
                  </a:lnTo>
                  <a:lnTo>
                    <a:pt x="624" y="565"/>
                  </a:lnTo>
                  <a:lnTo>
                    <a:pt x="575" y="565"/>
                  </a:lnTo>
                  <a:close/>
                  <a:moveTo>
                    <a:pt x="45" y="565"/>
                  </a:moveTo>
                  <a:lnTo>
                    <a:pt x="45" y="515"/>
                  </a:lnTo>
                  <a:lnTo>
                    <a:pt x="95" y="515"/>
                  </a:lnTo>
                  <a:lnTo>
                    <a:pt x="95" y="565"/>
                  </a:lnTo>
                  <a:lnTo>
                    <a:pt x="45" y="565"/>
                  </a:lnTo>
                  <a:close/>
                  <a:moveTo>
                    <a:pt x="1234" y="480"/>
                  </a:moveTo>
                  <a:lnTo>
                    <a:pt x="1234" y="430"/>
                  </a:lnTo>
                  <a:lnTo>
                    <a:pt x="1283" y="430"/>
                  </a:lnTo>
                  <a:lnTo>
                    <a:pt x="1283" y="480"/>
                  </a:lnTo>
                  <a:lnTo>
                    <a:pt x="1234" y="480"/>
                  </a:lnTo>
                  <a:close/>
                  <a:moveTo>
                    <a:pt x="1146" y="480"/>
                  </a:moveTo>
                  <a:lnTo>
                    <a:pt x="1146" y="430"/>
                  </a:lnTo>
                  <a:lnTo>
                    <a:pt x="1196" y="430"/>
                  </a:lnTo>
                  <a:lnTo>
                    <a:pt x="1196" y="480"/>
                  </a:lnTo>
                  <a:lnTo>
                    <a:pt x="1146" y="480"/>
                  </a:lnTo>
                  <a:close/>
                  <a:moveTo>
                    <a:pt x="617" y="480"/>
                  </a:moveTo>
                  <a:lnTo>
                    <a:pt x="617" y="430"/>
                  </a:lnTo>
                  <a:lnTo>
                    <a:pt x="669" y="430"/>
                  </a:lnTo>
                  <a:lnTo>
                    <a:pt x="669" y="480"/>
                  </a:lnTo>
                  <a:lnTo>
                    <a:pt x="617" y="480"/>
                  </a:lnTo>
                  <a:close/>
                  <a:moveTo>
                    <a:pt x="530" y="480"/>
                  </a:moveTo>
                  <a:lnTo>
                    <a:pt x="530" y="430"/>
                  </a:lnTo>
                  <a:lnTo>
                    <a:pt x="579" y="430"/>
                  </a:lnTo>
                  <a:lnTo>
                    <a:pt x="579" y="480"/>
                  </a:lnTo>
                  <a:lnTo>
                    <a:pt x="530" y="480"/>
                  </a:lnTo>
                  <a:close/>
                  <a:moveTo>
                    <a:pt x="90" y="480"/>
                  </a:moveTo>
                  <a:lnTo>
                    <a:pt x="90" y="430"/>
                  </a:lnTo>
                  <a:lnTo>
                    <a:pt x="140" y="430"/>
                  </a:lnTo>
                  <a:lnTo>
                    <a:pt x="140" y="480"/>
                  </a:lnTo>
                  <a:lnTo>
                    <a:pt x="90" y="480"/>
                  </a:lnTo>
                  <a:close/>
                  <a:moveTo>
                    <a:pt x="0" y="480"/>
                  </a:moveTo>
                  <a:lnTo>
                    <a:pt x="0" y="430"/>
                  </a:lnTo>
                  <a:lnTo>
                    <a:pt x="52" y="430"/>
                  </a:lnTo>
                  <a:lnTo>
                    <a:pt x="52" y="480"/>
                  </a:lnTo>
                  <a:lnTo>
                    <a:pt x="0" y="480"/>
                  </a:lnTo>
                  <a:close/>
                  <a:moveTo>
                    <a:pt x="1102" y="395"/>
                  </a:moveTo>
                  <a:lnTo>
                    <a:pt x="1102" y="343"/>
                  </a:lnTo>
                  <a:lnTo>
                    <a:pt x="1154" y="343"/>
                  </a:lnTo>
                  <a:lnTo>
                    <a:pt x="1154" y="395"/>
                  </a:lnTo>
                  <a:lnTo>
                    <a:pt x="1102" y="395"/>
                  </a:lnTo>
                  <a:close/>
                  <a:moveTo>
                    <a:pt x="575" y="395"/>
                  </a:moveTo>
                  <a:lnTo>
                    <a:pt x="575" y="343"/>
                  </a:lnTo>
                  <a:lnTo>
                    <a:pt x="624" y="343"/>
                  </a:lnTo>
                  <a:lnTo>
                    <a:pt x="624" y="395"/>
                  </a:lnTo>
                  <a:lnTo>
                    <a:pt x="575" y="395"/>
                  </a:lnTo>
                  <a:close/>
                  <a:moveTo>
                    <a:pt x="133" y="395"/>
                  </a:moveTo>
                  <a:lnTo>
                    <a:pt x="133" y="343"/>
                  </a:lnTo>
                  <a:lnTo>
                    <a:pt x="185" y="343"/>
                  </a:lnTo>
                  <a:lnTo>
                    <a:pt x="185" y="395"/>
                  </a:lnTo>
                  <a:lnTo>
                    <a:pt x="133" y="395"/>
                  </a:lnTo>
                  <a:close/>
                  <a:moveTo>
                    <a:pt x="1146" y="310"/>
                  </a:moveTo>
                  <a:lnTo>
                    <a:pt x="1146" y="258"/>
                  </a:lnTo>
                  <a:lnTo>
                    <a:pt x="1196" y="258"/>
                  </a:lnTo>
                  <a:lnTo>
                    <a:pt x="1196" y="310"/>
                  </a:lnTo>
                  <a:lnTo>
                    <a:pt x="1146" y="310"/>
                  </a:lnTo>
                  <a:close/>
                  <a:moveTo>
                    <a:pt x="1057" y="310"/>
                  </a:moveTo>
                  <a:lnTo>
                    <a:pt x="1057" y="258"/>
                  </a:lnTo>
                  <a:lnTo>
                    <a:pt x="1109" y="258"/>
                  </a:lnTo>
                  <a:lnTo>
                    <a:pt x="1109" y="310"/>
                  </a:lnTo>
                  <a:lnTo>
                    <a:pt x="1057" y="310"/>
                  </a:lnTo>
                  <a:close/>
                  <a:moveTo>
                    <a:pt x="617" y="310"/>
                  </a:moveTo>
                  <a:lnTo>
                    <a:pt x="617" y="258"/>
                  </a:lnTo>
                  <a:lnTo>
                    <a:pt x="669" y="258"/>
                  </a:lnTo>
                  <a:lnTo>
                    <a:pt x="669" y="310"/>
                  </a:lnTo>
                  <a:lnTo>
                    <a:pt x="617" y="310"/>
                  </a:lnTo>
                  <a:close/>
                  <a:moveTo>
                    <a:pt x="530" y="310"/>
                  </a:moveTo>
                  <a:lnTo>
                    <a:pt x="530" y="258"/>
                  </a:lnTo>
                  <a:lnTo>
                    <a:pt x="579" y="258"/>
                  </a:lnTo>
                  <a:lnTo>
                    <a:pt x="579" y="310"/>
                  </a:lnTo>
                  <a:lnTo>
                    <a:pt x="530" y="310"/>
                  </a:lnTo>
                  <a:close/>
                  <a:moveTo>
                    <a:pt x="442" y="310"/>
                  </a:moveTo>
                  <a:lnTo>
                    <a:pt x="442" y="258"/>
                  </a:lnTo>
                  <a:lnTo>
                    <a:pt x="492" y="258"/>
                  </a:lnTo>
                  <a:lnTo>
                    <a:pt x="492" y="310"/>
                  </a:lnTo>
                  <a:lnTo>
                    <a:pt x="442" y="310"/>
                  </a:lnTo>
                  <a:close/>
                  <a:moveTo>
                    <a:pt x="178" y="310"/>
                  </a:moveTo>
                  <a:lnTo>
                    <a:pt x="178" y="258"/>
                  </a:lnTo>
                  <a:lnTo>
                    <a:pt x="227" y="258"/>
                  </a:lnTo>
                  <a:lnTo>
                    <a:pt x="227" y="310"/>
                  </a:lnTo>
                  <a:lnTo>
                    <a:pt x="178" y="310"/>
                  </a:lnTo>
                  <a:close/>
                  <a:moveTo>
                    <a:pt x="90" y="310"/>
                  </a:moveTo>
                  <a:lnTo>
                    <a:pt x="90" y="258"/>
                  </a:lnTo>
                  <a:lnTo>
                    <a:pt x="140" y="258"/>
                  </a:lnTo>
                  <a:lnTo>
                    <a:pt x="140" y="310"/>
                  </a:lnTo>
                  <a:lnTo>
                    <a:pt x="90" y="310"/>
                  </a:lnTo>
                  <a:close/>
                  <a:moveTo>
                    <a:pt x="1189" y="222"/>
                  </a:moveTo>
                  <a:lnTo>
                    <a:pt x="1189" y="173"/>
                  </a:lnTo>
                  <a:lnTo>
                    <a:pt x="1241" y="173"/>
                  </a:lnTo>
                  <a:lnTo>
                    <a:pt x="1241" y="222"/>
                  </a:lnTo>
                  <a:lnTo>
                    <a:pt x="1189" y="222"/>
                  </a:lnTo>
                  <a:close/>
                  <a:moveTo>
                    <a:pt x="662" y="222"/>
                  </a:moveTo>
                  <a:lnTo>
                    <a:pt x="662" y="173"/>
                  </a:lnTo>
                  <a:lnTo>
                    <a:pt x="712" y="173"/>
                  </a:lnTo>
                  <a:lnTo>
                    <a:pt x="712" y="222"/>
                  </a:lnTo>
                  <a:lnTo>
                    <a:pt x="662" y="222"/>
                  </a:lnTo>
                  <a:close/>
                  <a:moveTo>
                    <a:pt x="397" y="222"/>
                  </a:moveTo>
                  <a:lnTo>
                    <a:pt x="397" y="173"/>
                  </a:lnTo>
                  <a:lnTo>
                    <a:pt x="447" y="173"/>
                  </a:lnTo>
                  <a:lnTo>
                    <a:pt x="447" y="222"/>
                  </a:lnTo>
                  <a:lnTo>
                    <a:pt x="397" y="222"/>
                  </a:lnTo>
                  <a:close/>
                  <a:moveTo>
                    <a:pt x="310" y="222"/>
                  </a:moveTo>
                  <a:lnTo>
                    <a:pt x="310" y="173"/>
                  </a:lnTo>
                  <a:lnTo>
                    <a:pt x="360" y="173"/>
                  </a:lnTo>
                  <a:lnTo>
                    <a:pt x="360" y="222"/>
                  </a:lnTo>
                  <a:lnTo>
                    <a:pt x="310" y="222"/>
                  </a:lnTo>
                  <a:close/>
                  <a:moveTo>
                    <a:pt x="220" y="222"/>
                  </a:moveTo>
                  <a:lnTo>
                    <a:pt x="220" y="173"/>
                  </a:lnTo>
                  <a:lnTo>
                    <a:pt x="272" y="173"/>
                  </a:lnTo>
                  <a:lnTo>
                    <a:pt x="272" y="222"/>
                  </a:lnTo>
                  <a:lnTo>
                    <a:pt x="220" y="222"/>
                  </a:lnTo>
                  <a:close/>
                  <a:moveTo>
                    <a:pt x="1234" y="137"/>
                  </a:moveTo>
                  <a:lnTo>
                    <a:pt x="1234" y="88"/>
                  </a:lnTo>
                  <a:lnTo>
                    <a:pt x="1283" y="88"/>
                  </a:lnTo>
                  <a:lnTo>
                    <a:pt x="1283" y="137"/>
                  </a:lnTo>
                  <a:lnTo>
                    <a:pt x="1234" y="137"/>
                  </a:lnTo>
                  <a:close/>
                  <a:moveTo>
                    <a:pt x="1146" y="137"/>
                  </a:moveTo>
                  <a:lnTo>
                    <a:pt x="1146" y="88"/>
                  </a:lnTo>
                  <a:lnTo>
                    <a:pt x="1196" y="88"/>
                  </a:lnTo>
                  <a:lnTo>
                    <a:pt x="1196" y="137"/>
                  </a:lnTo>
                  <a:lnTo>
                    <a:pt x="1146" y="137"/>
                  </a:lnTo>
                  <a:close/>
                  <a:moveTo>
                    <a:pt x="705" y="137"/>
                  </a:moveTo>
                  <a:lnTo>
                    <a:pt x="705" y="88"/>
                  </a:lnTo>
                  <a:lnTo>
                    <a:pt x="757" y="88"/>
                  </a:lnTo>
                  <a:lnTo>
                    <a:pt x="757" y="137"/>
                  </a:lnTo>
                  <a:lnTo>
                    <a:pt x="705" y="137"/>
                  </a:lnTo>
                  <a:close/>
                  <a:moveTo>
                    <a:pt x="617" y="137"/>
                  </a:moveTo>
                  <a:lnTo>
                    <a:pt x="617" y="88"/>
                  </a:lnTo>
                  <a:lnTo>
                    <a:pt x="669" y="88"/>
                  </a:lnTo>
                  <a:lnTo>
                    <a:pt x="669" y="137"/>
                  </a:lnTo>
                  <a:lnTo>
                    <a:pt x="617" y="137"/>
                  </a:lnTo>
                  <a:close/>
                  <a:moveTo>
                    <a:pt x="265" y="137"/>
                  </a:moveTo>
                  <a:lnTo>
                    <a:pt x="265" y="88"/>
                  </a:lnTo>
                  <a:lnTo>
                    <a:pt x="317" y="88"/>
                  </a:lnTo>
                  <a:lnTo>
                    <a:pt x="317" y="137"/>
                  </a:lnTo>
                  <a:lnTo>
                    <a:pt x="265" y="137"/>
                  </a:lnTo>
                  <a:close/>
                  <a:moveTo>
                    <a:pt x="178" y="137"/>
                  </a:moveTo>
                  <a:lnTo>
                    <a:pt x="178" y="88"/>
                  </a:lnTo>
                  <a:lnTo>
                    <a:pt x="227" y="88"/>
                  </a:lnTo>
                  <a:lnTo>
                    <a:pt x="227" y="137"/>
                  </a:lnTo>
                  <a:lnTo>
                    <a:pt x="178" y="137"/>
                  </a:lnTo>
                  <a:close/>
                  <a:moveTo>
                    <a:pt x="1102" y="52"/>
                  </a:moveTo>
                  <a:lnTo>
                    <a:pt x="1102" y="0"/>
                  </a:lnTo>
                  <a:lnTo>
                    <a:pt x="1154" y="0"/>
                  </a:lnTo>
                  <a:lnTo>
                    <a:pt x="1154" y="52"/>
                  </a:lnTo>
                  <a:lnTo>
                    <a:pt x="1102" y="52"/>
                  </a:lnTo>
                  <a:close/>
                  <a:moveTo>
                    <a:pt x="575" y="52"/>
                  </a:moveTo>
                  <a:lnTo>
                    <a:pt x="575" y="0"/>
                  </a:lnTo>
                  <a:lnTo>
                    <a:pt x="624" y="0"/>
                  </a:lnTo>
                  <a:lnTo>
                    <a:pt x="624" y="52"/>
                  </a:lnTo>
                  <a:lnTo>
                    <a:pt x="575" y="52"/>
                  </a:lnTo>
                  <a:close/>
                  <a:moveTo>
                    <a:pt x="310" y="52"/>
                  </a:moveTo>
                  <a:lnTo>
                    <a:pt x="310" y="0"/>
                  </a:lnTo>
                  <a:lnTo>
                    <a:pt x="360" y="0"/>
                  </a:lnTo>
                  <a:lnTo>
                    <a:pt x="360" y="52"/>
                  </a:lnTo>
                  <a:lnTo>
                    <a:pt x="310" y="52"/>
                  </a:lnTo>
                  <a:close/>
                </a:path>
              </a:pathLst>
            </a:custGeom>
            <a:solidFill>
              <a:srgbClr val="231F20"/>
            </a:solidFill>
            <a:ln>
              <a:noFill/>
            </a:ln>
          </p:spPr>
          <p:txBody>
            <a:bodyPr vert="horz" wrap="square" lIns="91392" tIns="45696" rIns="91392" bIns="45696" numCol="1" anchor="t" anchorCtr="0" compatLnSpc="1">
              <a:prstTxWarp prst="textNoShape">
                <a:avLst/>
              </a:prstTxWarp>
            </a:bodyPr>
            <a:lstStyle/>
            <a:p>
              <a:pPr algn="ctr" defTabSz="914126">
                <a:defRPr/>
              </a:pPr>
              <a:endParaRPr lang="en-US" sz="1799" kern="0">
                <a:solidFill>
                  <a:srgbClr val="231F20"/>
                </a:solidFill>
                <a:latin typeface="Roboto"/>
              </a:endParaRPr>
            </a:p>
          </p:txBody>
        </p:sp>
      </p:grpSp>
      <p:cxnSp>
        <p:nvCxnSpPr>
          <p:cNvPr id="287" name="Straight Arrow Connector 286">
            <a:extLst>
              <a:ext uri="{FF2B5EF4-FFF2-40B4-BE49-F238E27FC236}">
                <a16:creationId xmlns:a16="http://schemas.microsoft.com/office/drawing/2014/main" id="{C0DD8742-3117-4A0E-8BEF-B30220B9B6B5}"/>
              </a:ext>
            </a:extLst>
          </p:cNvPr>
          <p:cNvCxnSpPr>
            <a:cxnSpLocks/>
          </p:cNvCxnSpPr>
          <p:nvPr/>
        </p:nvCxnSpPr>
        <p:spPr bwMode="auto">
          <a:xfrm flipH="1">
            <a:off x="1131077" y="4007665"/>
            <a:ext cx="9919079" cy="0"/>
          </a:xfrm>
          <a:prstGeom prst="straightConnector1">
            <a:avLst/>
          </a:prstGeom>
          <a:solidFill>
            <a:srgbClr val="24456F"/>
          </a:solidFill>
          <a:ln w="28575" cap="sq" cmpd="sng" algn="ctr">
            <a:solidFill>
              <a:srgbClr val="231F20"/>
            </a:solidFill>
            <a:prstDash val="sysDash"/>
            <a:round/>
            <a:headEnd type="triangle" w="med" len="med"/>
            <a:tailEnd type="triangle" w="med" len="med"/>
          </a:ln>
          <a:effectLst/>
        </p:spPr>
      </p:cxnSp>
      <p:cxnSp>
        <p:nvCxnSpPr>
          <p:cNvPr id="289" name="Straight Arrow Connector 288">
            <a:extLst>
              <a:ext uri="{FF2B5EF4-FFF2-40B4-BE49-F238E27FC236}">
                <a16:creationId xmlns:a16="http://schemas.microsoft.com/office/drawing/2014/main" id="{1520A9ED-6091-4E30-A154-F0F4B35DA22A}"/>
              </a:ext>
            </a:extLst>
          </p:cNvPr>
          <p:cNvCxnSpPr/>
          <p:nvPr/>
        </p:nvCxnSpPr>
        <p:spPr bwMode="auto">
          <a:xfrm flipH="1">
            <a:off x="1131072" y="6196968"/>
            <a:ext cx="2312414" cy="0"/>
          </a:xfrm>
          <a:prstGeom prst="straightConnector1">
            <a:avLst/>
          </a:prstGeom>
          <a:solidFill>
            <a:srgbClr val="24456F"/>
          </a:solidFill>
          <a:ln w="15875" cap="sq" cmpd="sng" algn="ctr">
            <a:solidFill>
              <a:srgbClr val="B0C0CB"/>
            </a:solidFill>
            <a:prstDash val="sysDash"/>
            <a:round/>
            <a:headEnd type="none" w="med" len="med"/>
            <a:tailEnd type="none"/>
          </a:ln>
          <a:effectLst/>
        </p:spPr>
      </p:cxnSp>
      <p:sp>
        <p:nvSpPr>
          <p:cNvPr id="293" name="Rectangle 292">
            <a:extLst>
              <a:ext uri="{FF2B5EF4-FFF2-40B4-BE49-F238E27FC236}">
                <a16:creationId xmlns:a16="http://schemas.microsoft.com/office/drawing/2014/main" id="{3CCF13F8-E34A-4E23-85EB-AC7AD4F0D3F3}"/>
              </a:ext>
            </a:extLst>
          </p:cNvPr>
          <p:cNvSpPr/>
          <p:nvPr/>
        </p:nvSpPr>
        <p:spPr bwMode="auto">
          <a:xfrm>
            <a:off x="4887591" y="5299410"/>
            <a:ext cx="54740" cy="54740"/>
          </a:xfrm>
          <a:prstGeom prst="rect">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294" name="Rectangle 293">
            <a:extLst>
              <a:ext uri="{FF2B5EF4-FFF2-40B4-BE49-F238E27FC236}">
                <a16:creationId xmlns:a16="http://schemas.microsoft.com/office/drawing/2014/main" id="{18368783-1D99-4228-9E91-F1FA08E55C5D}"/>
              </a:ext>
            </a:extLst>
          </p:cNvPr>
          <p:cNvSpPr/>
          <p:nvPr/>
        </p:nvSpPr>
        <p:spPr bwMode="auto">
          <a:xfrm>
            <a:off x="4887591" y="5548835"/>
            <a:ext cx="54740" cy="54740"/>
          </a:xfrm>
          <a:prstGeom prst="rect">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295" name="Rectangle 294">
            <a:extLst>
              <a:ext uri="{FF2B5EF4-FFF2-40B4-BE49-F238E27FC236}">
                <a16:creationId xmlns:a16="http://schemas.microsoft.com/office/drawing/2014/main" id="{A38CC306-BB0E-4C86-87DB-4B943936BA22}"/>
              </a:ext>
            </a:extLst>
          </p:cNvPr>
          <p:cNvSpPr/>
          <p:nvPr/>
        </p:nvSpPr>
        <p:spPr bwMode="auto">
          <a:xfrm>
            <a:off x="4562006" y="5548835"/>
            <a:ext cx="54740" cy="54740"/>
          </a:xfrm>
          <a:prstGeom prst="rect">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296" name="Rectangle 295">
            <a:extLst>
              <a:ext uri="{FF2B5EF4-FFF2-40B4-BE49-F238E27FC236}">
                <a16:creationId xmlns:a16="http://schemas.microsoft.com/office/drawing/2014/main" id="{BE69DD33-911D-4660-BD23-1DE8413A183D}"/>
              </a:ext>
            </a:extLst>
          </p:cNvPr>
          <p:cNvSpPr/>
          <p:nvPr/>
        </p:nvSpPr>
        <p:spPr bwMode="auto">
          <a:xfrm>
            <a:off x="4641974" y="5465693"/>
            <a:ext cx="54740" cy="54740"/>
          </a:xfrm>
          <a:prstGeom prst="rect">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297" name="Rectangle 296">
            <a:extLst>
              <a:ext uri="{FF2B5EF4-FFF2-40B4-BE49-F238E27FC236}">
                <a16:creationId xmlns:a16="http://schemas.microsoft.com/office/drawing/2014/main" id="{CD8DA326-EE4A-4486-A071-19F51358C162}"/>
              </a:ext>
            </a:extLst>
          </p:cNvPr>
          <p:cNvSpPr/>
          <p:nvPr/>
        </p:nvSpPr>
        <p:spPr bwMode="auto">
          <a:xfrm>
            <a:off x="4641974" y="5382552"/>
            <a:ext cx="54740" cy="54740"/>
          </a:xfrm>
          <a:prstGeom prst="rect">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298" name="Rectangle 297">
            <a:extLst>
              <a:ext uri="{FF2B5EF4-FFF2-40B4-BE49-F238E27FC236}">
                <a16:creationId xmlns:a16="http://schemas.microsoft.com/office/drawing/2014/main" id="{317D9414-4DED-467E-B296-3C5705E663B3}"/>
              </a:ext>
            </a:extLst>
          </p:cNvPr>
          <p:cNvSpPr/>
          <p:nvPr/>
        </p:nvSpPr>
        <p:spPr bwMode="auto">
          <a:xfrm>
            <a:off x="4232611" y="5548835"/>
            <a:ext cx="54740" cy="54740"/>
          </a:xfrm>
          <a:prstGeom prst="rect">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299" name="Rectangle 298">
            <a:extLst>
              <a:ext uri="{FF2B5EF4-FFF2-40B4-BE49-F238E27FC236}">
                <a16:creationId xmlns:a16="http://schemas.microsoft.com/office/drawing/2014/main" id="{BB98D0C6-9C8F-4C8B-A2D6-602975C36134}"/>
              </a:ext>
            </a:extLst>
          </p:cNvPr>
          <p:cNvSpPr/>
          <p:nvPr/>
        </p:nvSpPr>
        <p:spPr bwMode="auto">
          <a:xfrm>
            <a:off x="5216985" y="5627533"/>
            <a:ext cx="54740" cy="54740"/>
          </a:xfrm>
          <a:prstGeom prst="rect">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00" name="Oval 299">
            <a:extLst>
              <a:ext uri="{FF2B5EF4-FFF2-40B4-BE49-F238E27FC236}">
                <a16:creationId xmlns:a16="http://schemas.microsoft.com/office/drawing/2014/main" id="{AD74CB80-221C-4ECB-A45F-681AD0258063}"/>
              </a:ext>
            </a:extLst>
          </p:cNvPr>
          <p:cNvSpPr/>
          <p:nvPr/>
        </p:nvSpPr>
        <p:spPr bwMode="auto">
          <a:xfrm>
            <a:off x="6163275" y="5299410"/>
            <a:ext cx="54740" cy="54740"/>
          </a:xfrm>
          <a:prstGeom prst="ellips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01" name="Oval 300">
            <a:extLst>
              <a:ext uri="{FF2B5EF4-FFF2-40B4-BE49-F238E27FC236}">
                <a16:creationId xmlns:a16="http://schemas.microsoft.com/office/drawing/2014/main" id="{F1438276-94E8-4128-B541-D2430C94AD86}"/>
              </a:ext>
            </a:extLst>
          </p:cNvPr>
          <p:cNvSpPr/>
          <p:nvPr/>
        </p:nvSpPr>
        <p:spPr bwMode="auto">
          <a:xfrm>
            <a:off x="6163275" y="5548835"/>
            <a:ext cx="54740" cy="54740"/>
          </a:xfrm>
          <a:prstGeom prst="ellips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02" name="Oval 301">
            <a:extLst>
              <a:ext uri="{FF2B5EF4-FFF2-40B4-BE49-F238E27FC236}">
                <a16:creationId xmlns:a16="http://schemas.microsoft.com/office/drawing/2014/main" id="{0B097191-18D5-4B4B-BDAB-92EC81DF805F}"/>
              </a:ext>
            </a:extLst>
          </p:cNvPr>
          <p:cNvSpPr/>
          <p:nvPr/>
        </p:nvSpPr>
        <p:spPr bwMode="auto">
          <a:xfrm>
            <a:off x="5837690" y="5627533"/>
            <a:ext cx="54740" cy="54740"/>
          </a:xfrm>
          <a:prstGeom prst="ellips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03" name="Oval 302">
            <a:extLst>
              <a:ext uri="{FF2B5EF4-FFF2-40B4-BE49-F238E27FC236}">
                <a16:creationId xmlns:a16="http://schemas.microsoft.com/office/drawing/2014/main" id="{573B6EBC-1EF1-481B-AF66-FCDE247F4637}"/>
              </a:ext>
            </a:extLst>
          </p:cNvPr>
          <p:cNvSpPr/>
          <p:nvPr/>
        </p:nvSpPr>
        <p:spPr bwMode="auto">
          <a:xfrm>
            <a:off x="5917659" y="5465693"/>
            <a:ext cx="54740" cy="54740"/>
          </a:xfrm>
          <a:prstGeom prst="ellips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04" name="Oval 303">
            <a:extLst>
              <a:ext uri="{FF2B5EF4-FFF2-40B4-BE49-F238E27FC236}">
                <a16:creationId xmlns:a16="http://schemas.microsoft.com/office/drawing/2014/main" id="{E778CB1E-CC95-4E2A-A482-DA0AA0625586}"/>
              </a:ext>
            </a:extLst>
          </p:cNvPr>
          <p:cNvSpPr/>
          <p:nvPr/>
        </p:nvSpPr>
        <p:spPr bwMode="auto">
          <a:xfrm>
            <a:off x="5837690" y="5382552"/>
            <a:ext cx="54740" cy="54740"/>
          </a:xfrm>
          <a:prstGeom prst="ellips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05" name="Oval 304">
            <a:extLst>
              <a:ext uri="{FF2B5EF4-FFF2-40B4-BE49-F238E27FC236}">
                <a16:creationId xmlns:a16="http://schemas.microsoft.com/office/drawing/2014/main" id="{BA71F2F2-478F-4299-B51A-1149AA309EBB}"/>
              </a:ext>
            </a:extLst>
          </p:cNvPr>
          <p:cNvSpPr/>
          <p:nvPr/>
        </p:nvSpPr>
        <p:spPr bwMode="auto">
          <a:xfrm>
            <a:off x="5508297" y="5299410"/>
            <a:ext cx="54740" cy="54740"/>
          </a:xfrm>
          <a:prstGeom prst="ellips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06" name="Oval 305">
            <a:extLst>
              <a:ext uri="{FF2B5EF4-FFF2-40B4-BE49-F238E27FC236}">
                <a16:creationId xmlns:a16="http://schemas.microsoft.com/office/drawing/2014/main" id="{820A4D40-40C9-4CC6-8368-7970CFFF2E11}"/>
              </a:ext>
            </a:extLst>
          </p:cNvPr>
          <p:cNvSpPr/>
          <p:nvPr/>
        </p:nvSpPr>
        <p:spPr bwMode="auto">
          <a:xfrm>
            <a:off x="6492670" y="5627533"/>
            <a:ext cx="54740" cy="54740"/>
          </a:xfrm>
          <a:prstGeom prst="ellips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grpSp>
        <p:nvGrpSpPr>
          <p:cNvPr id="307" name="Group 306">
            <a:extLst>
              <a:ext uri="{FF2B5EF4-FFF2-40B4-BE49-F238E27FC236}">
                <a16:creationId xmlns:a16="http://schemas.microsoft.com/office/drawing/2014/main" id="{2F83D0E9-BFA8-402C-97B4-B7055C31D8A7}"/>
              </a:ext>
            </a:extLst>
          </p:cNvPr>
          <p:cNvGrpSpPr/>
          <p:nvPr/>
        </p:nvGrpSpPr>
        <p:grpSpPr>
          <a:xfrm>
            <a:off x="6949635" y="5299412"/>
            <a:ext cx="1111463" cy="457755"/>
            <a:chOff x="6948488" y="5206841"/>
            <a:chExt cx="1112043" cy="457993"/>
          </a:xfrm>
        </p:grpSpPr>
        <p:sp>
          <p:nvSpPr>
            <p:cNvPr id="308" name="Right Triangle 307">
              <a:extLst>
                <a:ext uri="{FF2B5EF4-FFF2-40B4-BE49-F238E27FC236}">
                  <a16:creationId xmlns:a16="http://schemas.microsoft.com/office/drawing/2014/main" id="{950949B0-8B2C-4829-A599-86E118C63C6D}"/>
                </a:ext>
              </a:extLst>
            </p:cNvPr>
            <p:cNvSpPr/>
            <p:nvPr/>
          </p:nvSpPr>
          <p:spPr bwMode="auto">
            <a:xfrm>
              <a:off x="6948488" y="5291931"/>
              <a:ext cx="54768" cy="54768"/>
            </a:xfrm>
            <a:prstGeom prst="rtTriangl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09" name="Right Triangle 308">
              <a:extLst>
                <a:ext uri="{FF2B5EF4-FFF2-40B4-BE49-F238E27FC236}">
                  <a16:creationId xmlns:a16="http://schemas.microsoft.com/office/drawing/2014/main" id="{7CC51F38-2C9A-4EFA-91B8-C29130CBAB44}"/>
                </a:ext>
              </a:extLst>
            </p:cNvPr>
            <p:cNvSpPr/>
            <p:nvPr/>
          </p:nvSpPr>
          <p:spPr bwMode="auto">
            <a:xfrm rot="5400000">
              <a:off x="7763828" y="5462111"/>
              <a:ext cx="54768" cy="54768"/>
            </a:xfrm>
            <a:prstGeom prst="rtTriangl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10" name="Right Triangle 309">
              <a:extLst>
                <a:ext uri="{FF2B5EF4-FFF2-40B4-BE49-F238E27FC236}">
                  <a16:creationId xmlns:a16="http://schemas.microsoft.com/office/drawing/2014/main" id="{2180D8C4-B90A-4190-9AD8-BD0E37086607}"/>
                </a:ext>
              </a:extLst>
            </p:cNvPr>
            <p:cNvSpPr/>
            <p:nvPr/>
          </p:nvSpPr>
          <p:spPr bwMode="auto">
            <a:xfrm rot="10800000">
              <a:off x="8005763" y="5373211"/>
              <a:ext cx="54768" cy="54768"/>
            </a:xfrm>
            <a:prstGeom prst="rtTriangl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11" name="Right Triangle 310">
              <a:extLst>
                <a:ext uri="{FF2B5EF4-FFF2-40B4-BE49-F238E27FC236}">
                  <a16:creationId xmlns:a16="http://schemas.microsoft.com/office/drawing/2014/main" id="{EAE62855-ED4A-4FD3-BDC1-CCC9000D2E3E}"/>
                </a:ext>
              </a:extLst>
            </p:cNvPr>
            <p:cNvSpPr/>
            <p:nvPr/>
          </p:nvSpPr>
          <p:spPr bwMode="auto">
            <a:xfrm rot="5400000">
              <a:off x="7352348" y="5373211"/>
              <a:ext cx="54768" cy="54768"/>
            </a:xfrm>
            <a:prstGeom prst="rtTriangl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12" name="Right Triangle 311">
              <a:extLst>
                <a:ext uri="{FF2B5EF4-FFF2-40B4-BE49-F238E27FC236}">
                  <a16:creationId xmlns:a16="http://schemas.microsoft.com/office/drawing/2014/main" id="{81FE59C5-FA69-45BE-8D65-E895130D027D}"/>
                </a:ext>
              </a:extLst>
            </p:cNvPr>
            <p:cNvSpPr/>
            <p:nvPr/>
          </p:nvSpPr>
          <p:spPr bwMode="auto">
            <a:xfrm>
              <a:off x="7114223" y="5610066"/>
              <a:ext cx="54768" cy="54768"/>
            </a:xfrm>
            <a:prstGeom prst="rtTriangl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13" name="Right Triangle 312">
              <a:extLst>
                <a:ext uri="{FF2B5EF4-FFF2-40B4-BE49-F238E27FC236}">
                  <a16:creationId xmlns:a16="http://schemas.microsoft.com/office/drawing/2014/main" id="{097ADB14-03F0-4E7A-B404-B4A3DEE80BE4}"/>
                </a:ext>
              </a:extLst>
            </p:cNvPr>
            <p:cNvSpPr/>
            <p:nvPr/>
          </p:nvSpPr>
          <p:spPr bwMode="auto">
            <a:xfrm>
              <a:off x="7763828" y="5206841"/>
              <a:ext cx="54768" cy="54768"/>
            </a:xfrm>
            <a:prstGeom prst="rtTriangl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sp>
          <p:nvSpPr>
            <p:cNvPr id="314" name="Right Triangle 313">
              <a:extLst>
                <a:ext uri="{FF2B5EF4-FFF2-40B4-BE49-F238E27FC236}">
                  <a16:creationId xmlns:a16="http://schemas.microsoft.com/office/drawing/2014/main" id="{54FD7966-A0D1-4ADB-B91C-376117D968F3}"/>
                </a:ext>
              </a:extLst>
            </p:cNvPr>
            <p:cNvSpPr/>
            <p:nvPr/>
          </p:nvSpPr>
          <p:spPr bwMode="auto">
            <a:xfrm>
              <a:off x="7194233" y="5291931"/>
              <a:ext cx="54768" cy="54768"/>
            </a:xfrm>
            <a:prstGeom prst="rtTriangle">
              <a:avLst/>
            </a:prstGeom>
            <a:solidFill>
              <a:srgbClr val="231F20"/>
            </a:solidFill>
            <a:ln w="12700" cap="sq" algn="ctr">
              <a:noFill/>
              <a:miter lim="800000"/>
              <a:headEnd/>
              <a:tailEnd/>
            </a:ln>
            <a:effectLst/>
          </p:spPr>
          <p:txBody>
            <a:bodyPr wrap="square" lIns="0" rIns="0" rtlCol="0" anchor="ctr"/>
            <a:lstStyle/>
            <a:p>
              <a:pPr algn="ctr" defTabSz="914126">
                <a:spcBef>
                  <a:spcPts val="1080"/>
                </a:spcBef>
                <a:defRPr/>
              </a:pPr>
              <a:endParaRPr lang="en-US" sz="1600" b="1" kern="0" dirty="0">
                <a:solidFill>
                  <a:srgbClr val="FFFFFF"/>
                </a:solidFill>
                <a:latin typeface="Roboto"/>
              </a:endParaRPr>
            </a:p>
          </p:txBody>
        </p:sp>
      </p:grpSp>
      <p:cxnSp>
        <p:nvCxnSpPr>
          <p:cNvPr id="316" name="Straight Arrow Connector 315">
            <a:extLst>
              <a:ext uri="{FF2B5EF4-FFF2-40B4-BE49-F238E27FC236}">
                <a16:creationId xmlns:a16="http://schemas.microsoft.com/office/drawing/2014/main" id="{85663C58-C88E-491E-8BCC-69AD484ABD17}"/>
              </a:ext>
            </a:extLst>
          </p:cNvPr>
          <p:cNvCxnSpPr/>
          <p:nvPr/>
        </p:nvCxnSpPr>
        <p:spPr bwMode="auto">
          <a:xfrm flipH="1">
            <a:off x="8773899" y="6196968"/>
            <a:ext cx="2312414" cy="0"/>
          </a:xfrm>
          <a:prstGeom prst="straightConnector1">
            <a:avLst/>
          </a:prstGeom>
          <a:solidFill>
            <a:srgbClr val="24456F"/>
          </a:solidFill>
          <a:ln w="15875" cap="sq" cmpd="sng" algn="ctr">
            <a:solidFill>
              <a:srgbClr val="B0C0CB"/>
            </a:solidFill>
            <a:prstDash val="sysDash"/>
            <a:round/>
            <a:headEnd type="none" w="med" len="med"/>
            <a:tailEnd type="none"/>
          </a:ln>
          <a:effectLst/>
        </p:spPr>
      </p:cxnSp>
      <p:grpSp>
        <p:nvGrpSpPr>
          <p:cNvPr id="106" name="Group 105">
            <a:extLst>
              <a:ext uri="{FF2B5EF4-FFF2-40B4-BE49-F238E27FC236}">
                <a16:creationId xmlns:a16="http://schemas.microsoft.com/office/drawing/2014/main" id="{BD66D2E3-9080-4047-9235-0E6C363C35D0}"/>
              </a:ext>
            </a:extLst>
          </p:cNvPr>
          <p:cNvGrpSpPr/>
          <p:nvPr/>
        </p:nvGrpSpPr>
        <p:grpSpPr>
          <a:xfrm>
            <a:off x="3979883" y="3173548"/>
            <a:ext cx="848276" cy="425105"/>
            <a:chOff x="2143679" y="922220"/>
            <a:chExt cx="848718" cy="425327"/>
          </a:xfrm>
        </p:grpSpPr>
        <p:sp>
          <p:nvSpPr>
            <p:cNvPr id="107" name="Rectangle 106">
              <a:extLst>
                <a:ext uri="{FF2B5EF4-FFF2-40B4-BE49-F238E27FC236}">
                  <a16:creationId xmlns:a16="http://schemas.microsoft.com/office/drawing/2014/main" id="{0220D2A0-DFE9-4C78-B1C1-AEC32E9CD7BA}"/>
                </a:ext>
              </a:extLst>
            </p:cNvPr>
            <p:cNvSpPr/>
            <p:nvPr/>
          </p:nvSpPr>
          <p:spPr>
            <a:xfrm>
              <a:off x="2143679" y="1195198"/>
              <a:ext cx="848718" cy="152349"/>
            </a:xfrm>
            <a:prstGeom prst="rect">
              <a:avLst/>
            </a:prstGeom>
          </p:spPr>
          <p:txBody>
            <a:bodyPr wrap="square" lIns="0" tIns="0" rIns="0" bIns="0">
              <a:spAutoFit/>
            </a:bodyPr>
            <a:lstStyle/>
            <a:p>
              <a:pPr algn="ctr" fontAlgn="base">
                <a:lnSpc>
                  <a:spcPct val="90000"/>
                </a:lnSpc>
                <a:spcBef>
                  <a:spcPct val="50000"/>
                </a:spcBef>
                <a:spcAft>
                  <a:spcPct val="0"/>
                </a:spcAft>
              </a:pPr>
              <a:r>
                <a:rPr lang="en-US" sz="1100" dirty="0">
                  <a:solidFill>
                    <a:srgbClr val="231F20"/>
                  </a:solidFill>
                  <a:latin typeface="Calibri" pitchFamily="34" charset="0"/>
                </a:rPr>
                <a:t>SMS or Push</a:t>
              </a:r>
            </a:p>
          </p:txBody>
        </p:sp>
        <p:pic>
          <p:nvPicPr>
            <p:cNvPr id="108" name="Picture 107">
              <a:extLst>
                <a:ext uri="{FF2B5EF4-FFF2-40B4-BE49-F238E27FC236}">
                  <a16:creationId xmlns:a16="http://schemas.microsoft.com/office/drawing/2014/main" id="{15BAE671-20FC-450B-86F9-B5EC6622914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433626" y="922220"/>
              <a:ext cx="188040" cy="223916"/>
            </a:xfrm>
            <a:prstGeom prst="rect">
              <a:avLst/>
            </a:prstGeom>
          </p:spPr>
        </p:pic>
      </p:grpSp>
      <p:grpSp>
        <p:nvGrpSpPr>
          <p:cNvPr id="109" name="Group 108">
            <a:extLst>
              <a:ext uri="{FF2B5EF4-FFF2-40B4-BE49-F238E27FC236}">
                <a16:creationId xmlns:a16="http://schemas.microsoft.com/office/drawing/2014/main" id="{7C1F76BA-F465-468D-9711-4793684D0458}"/>
              </a:ext>
            </a:extLst>
          </p:cNvPr>
          <p:cNvGrpSpPr/>
          <p:nvPr/>
        </p:nvGrpSpPr>
        <p:grpSpPr>
          <a:xfrm>
            <a:off x="7353284" y="3121533"/>
            <a:ext cx="554628" cy="436271"/>
            <a:chOff x="3661195" y="911048"/>
            <a:chExt cx="554917" cy="436499"/>
          </a:xfrm>
        </p:grpSpPr>
        <p:sp>
          <p:nvSpPr>
            <p:cNvPr id="110" name="Rectangle 109">
              <a:extLst>
                <a:ext uri="{FF2B5EF4-FFF2-40B4-BE49-F238E27FC236}">
                  <a16:creationId xmlns:a16="http://schemas.microsoft.com/office/drawing/2014/main" id="{DA9B4EF7-63B8-44F1-B722-2AFD037F0136}"/>
                </a:ext>
              </a:extLst>
            </p:cNvPr>
            <p:cNvSpPr/>
            <p:nvPr/>
          </p:nvSpPr>
          <p:spPr>
            <a:xfrm>
              <a:off x="3661195" y="1195198"/>
              <a:ext cx="554917" cy="152349"/>
            </a:xfrm>
            <a:prstGeom prst="rect">
              <a:avLst/>
            </a:prstGeom>
          </p:spPr>
          <p:txBody>
            <a:bodyPr wrap="square" lIns="0" tIns="0" rIns="0" bIns="0">
              <a:spAutoFit/>
            </a:bodyPr>
            <a:lstStyle/>
            <a:p>
              <a:pPr algn="ctr" fontAlgn="base">
                <a:lnSpc>
                  <a:spcPct val="90000"/>
                </a:lnSpc>
                <a:spcBef>
                  <a:spcPct val="50000"/>
                </a:spcBef>
                <a:spcAft>
                  <a:spcPct val="0"/>
                </a:spcAft>
              </a:pPr>
              <a:r>
                <a:rPr lang="en-US" sz="1100" dirty="0">
                  <a:solidFill>
                    <a:srgbClr val="231F20"/>
                  </a:solidFill>
                  <a:latin typeface="Calibri" pitchFamily="34" charset="0"/>
                </a:rPr>
                <a:t>Email</a:t>
              </a:r>
            </a:p>
          </p:txBody>
        </p:sp>
        <p:pic>
          <p:nvPicPr>
            <p:cNvPr id="111" name="Picture 110">
              <a:extLst>
                <a:ext uri="{FF2B5EF4-FFF2-40B4-BE49-F238E27FC236}">
                  <a16:creationId xmlns:a16="http://schemas.microsoft.com/office/drawing/2014/main" id="{F55A4F8D-3BF2-42BC-A274-7FCAA7AA8B7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819324" y="911048"/>
              <a:ext cx="236534" cy="235088"/>
            </a:xfrm>
            <a:prstGeom prst="rect">
              <a:avLst/>
            </a:prstGeom>
          </p:spPr>
        </p:pic>
      </p:grpSp>
      <p:grpSp>
        <p:nvGrpSpPr>
          <p:cNvPr id="112" name="Group 111">
            <a:extLst>
              <a:ext uri="{FF2B5EF4-FFF2-40B4-BE49-F238E27FC236}">
                <a16:creationId xmlns:a16="http://schemas.microsoft.com/office/drawing/2014/main" id="{DA35B877-9C00-461B-8D65-8EEBE5F1C051}"/>
              </a:ext>
            </a:extLst>
          </p:cNvPr>
          <p:cNvGrpSpPr/>
          <p:nvPr/>
        </p:nvGrpSpPr>
        <p:grpSpPr>
          <a:xfrm>
            <a:off x="3132729" y="3173548"/>
            <a:ext cx="780578" cy="418535"/>
            <a:chOff x="6541590" y="928794"/>
            <a:chExt cx="780984" cy="418753"/>
          </a:xfrm>
        </p:grpSpPr>
        <p:sp>
          <p:nvSpPr>
            <p:cNvPr id="113" name="Rectangle 112">
              <a:extLst>
                <a:ext uri="{FF2B5EF4-FFF2-40B4-BE49-F238E27FC236}">
                  <a16:creationId xmlns:a16="http://schemas.microsoft.com/office/drawing/2014/main" id="{E031F021-6F93-423D-B693-55D702791E7B}"/>
                </a:ext>
              </a:extLst>
            </p:cNvPr>
            <p:cNvSpPr/>
            <p:nvPr/>
          </p:nvSpPr>
          <p:spPr>
            <a:xfrm>
              <a:off x="6541590" y="1195198"/>
              <a:ext cx="780984" cy="152349"/>
            </a:xfrm>
            <a:prstGeom prst="rect">
              <a:avLst/>
            </a:prstGeom>
          </p:spPr>
          <p:txBody>
            <a:bodyPr wrap="square" lIns="0" tIns="0" rIns="0" bIns="0">
              <a:spAutoFit/>
            </a:bodyPr>
            <a:lstStyle/>
            <a:p>
              <a:pPr algn="ctr" fontAlgn="base">
                <a:lnSpc>
                  <a:spcPct val="90000"/>
                </a:lnSpc>
                <a:spcBef>
                  <a:spcPct val="50000"/>
                </a:spcBef>
                <a:spcAft>
                  <a:spcPct val="0"/>
                </a:spcAft>
              </a:pPr>
              <a:r>
                <a:rPr lang="en-US" sz="1100" dirty="0">
                  <a:solidFill>
                    <a:srgbClr val="231F20"/>
                  </a:solidFill>
                  <a:latin typeface="Calibri" pitchFamily="34" charset="0"/>
                </a:rPr>
                <a:t>Paper Mail</a:t>
              </a:r>
            </a:p>
          </p:txBody>
        </p:sp>
        <p:pic>
          <p:nvPicPr>
            <p:cNvPr id="114" name="Picture 113">
              <a:extLst>
                <a:ext uri="{FF2B5EF4-FFF2-40B4-BE49-F238E27FC236}">
                  <a16:creationId xmlns:a16="http://schemas.microsoft.com/office/drawing/2014/main" id="{E273CEA5-7C48-4AB5-90FC-36E8DE84E5A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23919" y="928794"/>
              <a:ext cx="217342" cy="217342"/>
            </a:xfrm>
            <a:prstGeom prst="rect">
              <a:avLst/>
            </a:prstGeom>
          </p:spPr>
        </p:pic>
      </p:grpSp>
      <p:grpSp>
        <p:nvGrpSpPr>
          <p:cNvPr id="115" name="Group 114">
            <a:extLst>
              <a:ext uri="{FF2B5EF4-FFF2-40B4-BE49-F238E27FC236}">
                <a16:creationId xmlns:a16="http://schemas.microsoft.com/office/drawing/2014/main" id="{FACD8A13-80E0-4759-A096-E17946EDCDF0}"/>
              </a:ext>
            </a:extLst>
          </p:cNvPr>
          <p:cNvGrpSpPr/>
          <p:nvPr/>
        </p:nvGrpSpPr>
        <p:grpSpPr>
          <a:xfrm>
            <a:off x="7787389" y="3145205"/>
            <a:ext cx="1034445" cy="401697"/>
            <a:chOff x="7802551" y="945640"/>
            <a:chExt cx="1034984" cy="401907"/>
          </a:xfrm>
        </p:grpSpPr>
        <p:pic>
          <p:nvPicPr>
            <p:cNvPr id="116" name="Picture 115">
              <a:extLst>
                <a:ext uri="{FF2B5EF4-FFF2-40B4-BE49-F238E27FC236}">
                  <a16:creationId xmlns:a16="http://schemas.microsoft.com/office/drawing/2014/main" id="{BC5DD1A2-2524-4763-8D35-77526A3091E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206179" y="945640"/>
              <a:ext cx="223504" cy="200496"/>
            </a:xfrm>
            <a:prstGeom prst="rect">
              <a:avLst/>
            </a:prstGeom>
          </p:spPr>
        </p:pic>
        <p:sp>
          <p:nvSpPr>
            <p:cNvPr id="117" name="Rectangle 116">
              <a:extLst>
                <a:ext uri="{FF2B5EF4-FFF2-40B4-BE49-F238E27FC236}">
                  <a16:creationId xmlns:a16="http://schemas.microsoft.com/office/drawing/2014/main" id="{71B6BA02-29D2-4737-A478-04390C505D83}"/>
                </a:ext>
              </a:extLst>
            </p:cNvPr>
            <p:cNvSpPr/>
            <p:nvPr/>
          </p:nvSpPr>
          <p:spPr>
            <a:xfrm>
              <a:off x="7802551" y="1195198"/>
              <a:ext cx="1034984" cy="152349"/>
            </a:xfrm>
            <a:prstGeom prst="rect">
              <a:avLst/>
            </a:prstGeom>
          </p:spPr>
          <p:txBody>
            <a:bodyPr wrap="square" lIns="0" tIns="0" rIns="0" bIns="0">
              <a:spAutoFit/>
            </a:bodyPr>
            <a:lstStyle/>
            <a:p>
              <a:pPr algn="ctr" fontAlgn="base">
                <a:lnSpc>
                  <a:spcPct val="90000"/>
                </a:lnSpc>
                <a:spcBef>
                  <a:spcPct val="50000"/>
                </a:spcBef>
                <a:spcAft>
                  <a:spcPct val="0"/>
                </a:spcAft>
              </a:pPr>
              <a:r>
                <a:rPr lang="en-US" sz="1100" dirty="0">
                  <a:solidFill>
                    <a:srgbClr val="231F20"/>
                  </a:solidFill>
                  <a:latin typeface="Calibri" pitchFamily="34" charset="0"/>
                </a:rPr>
                <a:t>Retail</a:t>
              </a:r>
            </a:p>
          </p:txBody>
        </p:sp>
      </p:grpSp>
      <p:grpSp>
        <p:nvGrpSpPr>
          <p:cNvPr id="118" name="Group 117">
            <a:extLst>
              <a:ext uri="{FF2B5EF4-FFF2-40B4-BE49-F238E27FC236}">
                <a16:creationId xmlns:a16="http://schemas.microsoft.com/office/drawing/2014/main" id="{5BB41384-7EFE-4038-B4FB-9C0E0E0D1423}"/>
              </a:ext>
            </a:extLst>
          </p:cNvPr>
          <p:cNvGrpSpPr/>
          <p:nvPr/>
        </p:nvGrpSpPr>
        <p:grpSpPr>
          <a:xfrm>
            <a:off x="2274956" y="3177550"/>
            <a:ext cx="811772" cy="414533"/>
            <a:chOff x="9187420" y="932798"/>
            <a:chExt cx="812195" cy="414749"/>
          </a:xfrm>
        </p:grpSpPr>
        <p:pic>
          <p:nvPicPr>
            <p:cNvPr id="119" name="Picture 118">
              <a:extLst>
                <a:ext uri="{FF2B5EF4-FFF2-40B4-BE49-F238E27FC236}">
                  <a16:creationId xmlns:a16="http://schemas.microsoft.com/office/drawing/2014/main" id="{060FF639-7ED9-4C60-8396-D014FF15BAF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430314" y="932798"/>
              <a:ext cx="274710" cy="213338"/>
            </a:xfrm>
            <a:prstGeom prst="rect">
              <a:avLst/>
            </a:prstGeom>
          </p:spPr>
        </p:pic>
        <p:sp>
          <p:nvSpPr>
            <p:cNvPr id="120" name="TextBox 119">
              <a:extLst>
                <a:ext uri="{FF2B5EF4-FFF2-40B4-BE49-F238E27FC236}">
                  <a16:creationId xmlns:a16="http://schemas.microsoft.com/office/drawing/2014/main" id="{D43CE816-9790-4C75-825E-0600B1863576}"/>
                </a:ext>
              </a:extLst>
            </p:cNvPr>
            <p:cNvSpPr txBox="1"/>
            <p:nvPr/>
          </p:nvSpPr>
          <p:spPr>
            <a:xfrm>
              <a:off x="9187420" y="1195198"/>
              <a:ext cx="812195" cy="152349"/>
            </a:xfrm>
            <a:prstGeom prst="rect">
              <a:avLst/>
            </a:prstGeom>
            <a:noFill/>
          </p:spPr>
          <p:txBody>
            <a:bodyPr wrap="square" lIns="0" tIns="0" rIns="0" bIns="0" rtlCol="0">
              <a:spAutoFit/>
            </a:bodyPr>
            <a:lstStyle/>
            <a:p>
              <a:pPr algn="ctr" fontAlgn="base">
                <a:lnSpc>
                  <a:spcPct val="90000"/>
                </a:lnSpc>
                <a:spcBef>
                  <a:spcPct val="50000"/>
                </a:spcBef>
                <a:spcAft>
                  <a:spcPct val="0"/>
                </a:spcAft>
              </a:pPr>
              <a:r>
                <a:rPr lang="en-US" sz="1100">
                  <a:solidFill>
                    <a:srgbClr val="231F20"/>
                  </a:solidFill>
                  <a:latin typeface="Calibri" pitchFamily="34" charset="0"/>
                </a:rPr>
                <a:t>Rewards</a:t>
              </a:r>
              <a:endParaRPr lang="en-US" sz="1100" dirty="0">
                <a:solidFill>
                  <a:srgbClr val="231F20"/>
                </a:solidFill>
                <a:latin typeface="Calibri" pitchFamily="34" charset="0"/>
              </a:endParaRPr>
            </a:p>
          </p:txBody>
        </p:sp>
      </p:grpSp>
      <p:grpSp>
        <p:nvGrpSpPr>
          <p:cNvPr id="121" name="Group 120">
            <a:extLst>
              <a:ext uri="{FF2B5EF4-FFF2-40B4-BE49-F238E27FC236}">
                <a16:creationId xmlns:a16="http://schemas.microsoft.com/office/drawing/2014/main" id="{5AF358AB-1053-41AE-9121-2FFB2054BF22}"/>
              </a:ext>
            </a:extLst>
          </p:cNvPr>
          <p:cNvGrpSpPr/>
          <p:nvPr/>
        </p:nvGrpSpPr>
        <p:grpSpPr>
          <a:xfrm>
            <a:off x="8914710" y="3117262"/>
            <a:ext cx="327706" cy="424830"/>
            <a:chOff x="3708238" y="1540966"/>
            <a:chExt cx="327876" cy="425052"/>
          </a:xfrm>
        </p:grpSpPr>
        <p:sp>
          <p:nvSpPr>
            <p:cNvPr id="122" name="TextBox 121">
              <a:extLst>
                <a:ext uri="{FF2B5EF4-FFF2-40B4-BE49-F238E27FC236}">
                  <a16:creationId xmlns:a16="http://schemas.microsoft.com/office/drawing/2014/main" id="{B5AA8F94-5097-4E80-8EA7-69ED9BFE65DC}"/>
                </a:ext>
              </a:extLst>
            </p:cNvPr>
            <p:cNvSpPr txBox="1"/>
            <p:nvPr/>
          </p:nvSpPr>
          <p:spPr>
            <a:xfrm>
              <a:off x="3708238" y="1813669"/>
              <a:ext cx="327876" cy="152349"/>
            </a:xfrm>
            <a:prstGeom prst="rect">
              <a:avLst/>
            </a:prstGeom>
            <a:noFill/>
          </p:spPr>
          <p:txBody>
            <a:bodyPr wrap="square" lIns="0" tIns="0" rIns="0" bIns="0" rtlCol="0">
              <a:spAutoFit/>
            </a:bodyPr>
            <a:lstStyle/>
            <a:p>
              <a:pPr algn="ctr" fontAlgn="base">
                <a:lnSpc>
                  <a:spcPct val="90000"/>
                </a:lnSpc>
                <a:spcBef>
                  <a:spcPct val="50000"/>
                </a:spcBef>
                <a:spcAft>
                  <a:spcPct val="0"/>
                </a:spcAft>
              </a:pPr>
              <a:r>
                <a:rPr lang="en-US" sz="1100" dirty="0" err="1">
                  <a:solidFill>
                    <a:srgbClr val="231F20"/>
                  </a:solidFill>
                  <a:latin typeface="Calibri" pitchFamily="34" charset="0"/>
                </a:rPr>
                <a:t>PoS</a:t>
              </a:r>
              <a:endParaRPr lang="en-US" sz="1100" dirty="0">
                <a:solidFill>
                  <a:srgbClr val="231F20"/>
                </a:solidFill>
                <a:latin typeface="Calibri" pitchFamily="34" charset="0"/>
              </a:endParaRPr>
            </a:p>
          </p:txBody>
        </p:sp>
        <p:pic>
          <p:nvPicPr>
            <p:cNvPr id="123" name="Picture 16">
              <a:extLst>
                <a:ext uri="{FF2B5EF4-FFF2-40B4-BE49-F238E27FC236}">
                  <a16:creationId xmlns:a16="http://schemas.microsoft.com/office/drawing/2014/main" id="{AF9098DE-A784-4987-A049-E4D8DC93EF24}"/>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3767596" y="1540966"/>
              <a:ext cx="222506" cy="24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6476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500"/>
                                        <p:tgtEl>
                                          <p:spTgt spid="2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5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500"/>
                                        <p:tgtEl>
                                          <p:spTgt spid="253"/>
                                        </p:tgtEl>
                                      </p:cBhvr>
                                    </p:animEffect>
                                  </p:childTnLst>
                                </p:cTn>
                              </p:par>
                              <p:par>
                                <p:cTn id="18" presetID="10" presetClass="entr" presetSubtype="0" fill="hold" nodeType="withEffect">
                                  <p:stCondLst>
                                    <p:cond delay="0"/>
                                  </p:stCondLst>
                                  <p:childTnLst>
                                    <p:set>
                                      <p:cBhvr>
                                        <p:cTn id="19" dur="1" fill="hold">
                                          <p:stCondLst>
                                            <p:cond delay="0"/>
                                          </p:stCondLst>
                                        </p:cTn>
                                        <p:tgtEl>
                                          <p:spTgt spid="254"/>
                                        </p:tgtEl>
                                        <p:attrNameLst>
                                          <p:attrName>style.visibility</p:attrName>
                                        </p:attrNameLst>
                                      </p:cBhvr>
                                      <p:to>
                                        <p:strVal val="visible"/>
                                      </p:to>
                                    </p:set>
                                    <p:animEffect transition="in" filter="fade">
                                      <p:cBhvr>
                                        <p:cTn id="20" dur="500"/>
                                        <p:tgtEl>
                                          <p:spTgt spid="2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6"/>
                                        </p:tgtEl>
                                        <p:attrNameLst>
                                          <p:attrName>style.visibility</p:attrName>
                                        </p:attrNameLst>
                                      </p:cBhvr>
                                      <p:to>
                                        <p:strVal val="visible"/>
                                      </p:to>
                                    </p:set>
                                    <p:animEffect transition="in" filter="fade">
                                      <p:cBhvr>
                                        <p:cTn id="25"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a:t>
            </a:r>
            <a:r>
              <a:rPr lang="en-US" sz="1372" b="1" kern="0" dirty="0">
                <a:gradFill>
                  <a:gsLst>
                    <a:gs pos="0">
                      <a:srgbClr val="FFFFFF"/>
                    </a:gs>
                    <a:gs pos="100000">
                      <a:srgbClr val="FFFFFF"/>
                    </a:gs>
                  </a:gsLst>
                  <a:lin ang="5400000" scaled="0"/>
                </a:gradFill>
                <a:latin typeface="Segoe UI"/>
                <a:ea typeface="Segoe UI" pitchFamily="34" charset="0"/>
                <a:cs typeface="Segoe UI" pitchFamily="34" charset="0"/>
              </a:rPr>
              <a:t>34</a:t>
            </a: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Regions)</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a:t>
              </a:r>
              <a:r>
                <a:rPr kumimoji="0" lang="en-US" sz="1176"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email">
                <a:biLevel thresh="25000"/>
                <a:extLst>
                  <a:ext uri="{28A0092B-C50C-407E-A947-70E740481C1C}">
                    <a14:useLocalDpi xmlns:a14="http://schemas.microsoft.com/office/drawing/2010/main"/>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endParaRPr kumimoji="0" lang="en-US" sz="127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5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email">
              <a:biLevel thresh="25000"/>
              <a:extLst>
                <a:ext uri="{28A0092B-C50C-407E-A947-70E740481C1C}">
                  <a14:useLocalDpi xmlns:a14="http://schemas.microsoft.com/office/drawing/2010/main"/>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email">
                <a:biLevel thresh="25000"/>
                <a:extLst>
                  <a:ext uri="{28A0092B-C50C-407E-A947-70E740481C1C}">
                    <a14:useLocalDpi xmlns:a14="http://schemas.microsoft.com/office/drawing/2010/main"/>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email">
                <a:biLevel thresh="25000"/>
                <a:extLst>
                  <a:ext uri="{28A0092B-C50C-407E-A947-70E740481C1C}">
                    <a14:useLocalDpi xmlns:a14="http://schemas.microsoft.com/office/drawing/2010/main"/>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email">
              <a:biLevel thresh="25000"/>
              <a:extLst>
                <a:ext uri="{28A0092B-C50C-407E-A947-70E740481C1C}">
                  <a14:useLocalDpi xmlns:a14="http://schemas.microsoft.com/office/drawing/2010/main"/>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52" cstate="email">
              <a:biLevel thresh="25000"/>
              <a:extLst>
                <a:ext uri="{28A0092B-C50C-407E-A947-70E740481C1C}">
                  <a14:useLocalDpi xmlns:a14="http://schemas.microsoft.com/office/drawing/2010/main"/>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27595776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wipe(left)">
                                      <p:cBhvr>
                                        <p:cTn id="113" dur="500"/>
                                        <p:tgtEl>
                                          <p:spTgt spid="75"/>
                                        </p:tgtEl>
                                      </p:cBhvr>
                                    </p:animEffect>
                                  </p:childTnLst>
                                </p:cTn>
                              </p:par>
                            </p:childTnLst>
                          </p:cTn>
                        </p:par>
                        <p:par>
                          <p:cTn id="114" fill="hold">
                            <p:stCondLst>
                              <p:cond delay="500"/>
                            </p:stCondLst>
                            <p:childTnLst>
                              <p:par>
                                <p:cTn id="115" presetID="10" presetClass="entr" presetSubtype="0" fill="hold" nodeType="afterEffect">
                                  <p:stCondLst>
                                    <p:cond delay="0"/>
                                  </p:stCondLst>
                                  <p:childTnLst>
                                    <p:set>
                                      <p:cBhvr>
                                        <p:cTn id="116" dur="1" fill="hold">
                                          <p:stCondLst>
                                            <p:cond delay="0"/>
                                          </p:stCondLst>
                                        </p:cTn>
                                        <p:tgtEl>
                                          <p:spTgt spid="332"/>
                                        </p:tgtEl>
                                        <p:attrNameLst>
                                          <p:attrName>style.visibility</p:attrName>
                                        </p:attrNameLst>
                                      </p:cBhvr>
                                      <p:to>
                                        <p:strVal val="visible"/>
                                      </p:to>
                                    </p:set>
                                    <p:animEffect transition="in" filter="fade">
                                      <p:cBhvr>
                                        <p:cTn id="117" dur="500"/>
                                        <p:tgtEl>
                                          <p:spTgt spid="332"/>
                                        </p:tgtEl>
                                      </p:cBhvr>
                                    </p:animEffect>
                                  </p:childTnLst>
                                </p:cTn>
                              </p:par>
                              <p:par>
                                <p:cTn id="118" presetID="10" presetClass="entr" presetSubtype="0" fill="hold" nodeType="withEffect">
                                  <p:stCondLst>
                                    <p:cond delay="0"/>
                                  </p:stCondLst>
                                  <p:childTnLst>
                                    <p:set>
                                      <p:cBhvr>
                                        <p:cTn id="119" dur="1" fill="hold">
                                          <p:stCondLst>
                                            <p:cond delay="0"/>
                                          </p:stCondLst>
                                        </p:cTn>
                                        <p:tgtEl>
                                          <p:spTgt spid="334"/>
                                        </p:tgtEl>
                                        <p:attrNameLst>
                                          <p:attrName>style.visibility</p:attrName>
                                        </p:attrNameLst>
                                      </p:cBhvr>
                                      <p:to>
                                        <p:strVal val="visible"/>
                                      </p:to>
                                    </p:set>
                                    <p:animEffect transition="in" filter="fade">
                                      <p:cBhvr>
                                        <p:cTn id="120" dur="500"/>
                                        <p:tgtEl>
                                          <p:spTgt spid="334"/>
                                        </p:tgtEl>
                                      </p:cBhvr>
                                    </p:animEffect>
                                  </p:childTnLst>
                                </p:cTn>
                              </p:par>
                              <p:par>
                                <p:cTn id="121" presetID="10" presetClass="entr" presetSubtype="0" fill="hold" nodeType="withEffect">
                                  <p:stCondLst>
                                    <p:cond delay="0"/>
                                  </p:stCondLst>
                                  <p:childTnLst>
                                    <p:set>
                                      <p:cBhvr>
                                        <p:cTn id="122" dur="1" fill="hold">
                                          <p:stCondLst>
                                            <p:cond delay="0"/>
                                          </p:stCondLst>
                                        </p:cTn>
                                        <p:tgtEl>
                                          <p:spTgt spid="335"/>
                                        </p:tgtEl>
                                        <p:attrNameLst>
                                          <p:attrName>style.visibility</p:attrName>
                                        </p:attrNameLst>
                                      </p:cBhvr>
                                      <p:to>
                                        <p:strVal val="visible"/>
                                      </p:to>
                                    </p:set>
                                    <p:animEffect transition="in" filter="fade">
                                      <p:cBhvr>
                                        <p:cTn id="123" dur="500"/>
                                        <p:tgtEl>
                                          <p:spTgt spid="335"/>
                                        </p:tgtEl>
                                      </p:cBhvr>
                                    </p:animEffect>
                                  </p:childTnLst>
                                </p:cTn>
                              </p:par>
                              <p:par>
                                <p:cTn id="124" presetID="10" presetClass="entr" presetSubtype="0" fill="hold" nodeType="withEffect">
                                  <p:stCondLst>
                                    <p:cond delay="0"/>
                                  </p:stCondLst>
                                  <p:childTnLst>
                                    <p:set>
                                      <p:cBhvr>
                                        <p:cTn id="125" dur="1" fill="hold">
                                          <p:stCondLst>
                                            <p:cond delay="0"/>
                                          </p:stCondLst>
                                        </p:cTn>
                                        <p:tgtEl>
                                          <p:spTgt spid="331"/>
                                        </p:tgtEl>
                                        <p:attrNameLst>
                                          <p:attrName>style.visibility</p:attrName>
                                        </p:attrNameLst>
                                      </p:cBhvr>
                                      <p:to>
                                        <p:strVal val="visible"/>
                                      </p:to>
                                    </p:set>
                                    <p:animEffect transition="in" filter="fade">
                                      <p:cBhvr>
                                        <p:cTn id="126" dur="500"/>
                                        <p:tgtEl>
                                          <p:spTgt spid="331"/>
                                        </p:tgtEl>
                                      </p:cBhvr>
                                    </p:animEffect>
                                  </p:childTnLst>
                                </p:cTn>
                              </p:par>
                              <p:par>
                                <p:cTn id="127" presetID="10" presetClass="entr" presetSubtype="0" fill="hold" nodeType="withEffect">
                                  <p:stCondLst>
                                    <p:cond delay="0"/>
                                  </p:stCondLst>
                                  <p:childTnLst>
                                    <p:set>
                                      <p:cBhvr>
                                        <p:cTn id="128" dur="1" fill="hold">
                                          <p:stCondLst>
                                            <p:cond delay="0"/>
                                          </p:stCondLst>
                                        </p:cTn>
                                        <p:tgtEl>
                                          <p:spTgt spid="333"/>
                                        </p:tgtEl>
                                        <p:attrNameLst>
                                          <p:attrName>style.visibility</p:attrName>
                                        </p:attrNameLst>
                                      </p:cBhvr>
                                      <p:to>
                                        <p:strVal val="visible"/>
                                      </p:to>
                                    </p:set>
                                    <p:animEffect transition="in" filter="fade">
                                      <p:cBhvr>
                                        <p:cTn id="129" dur="500"/>
                                        <p:tgtEl>
                                          <p:spTgt spid="333"/>
                                        </p:tgtEl>
                                      </p:cBhvr>
                                    </p:animEffect>
                                  </p:childTnLst>
                                </p:cTn>
                              </p:par>
                              <p:par>
                                <p:cTn id="130" presetID="10" presetClass="entr" presetSubtype="0" fill="hold" nodeType="withEffect">
                                  <p:stCondLst>
                                    <p:cond delay="0"/>
                                  </p:stCondLst>
                                  <p:childTnLst>
                                    <p:set>
                                      <p:cBhvr>
                                        <p:cTn id="131" dur="1" fill="hold">
                                          <p:stCondLst>
                                            <p:cond delay="0"/>
                                          </p:stCondLst>
                                        </p:cTn>
                                        <p:tgtEl>
                                          <p:spTgt spid="336"/>
                                        </p:tgtEl>
                                        <p:attrNameLst>
                                          <p:attrName>style.visibility</p:attrName>
                                        </p:attrNameLst>
                                      </p:cBhvr>
                                      <p:to>
                                        <p:strVal val="visible"/>
                                      </p:to>
                                    </p:set>
                                    <p:animEffect transition="in" filter="fade">
                                      <p:cBhvr>
                                        <p:cTn id="132" dur="500"/>
                                        <p:tgtEl>
                                          <p:spTgt spid="336"/>
                                        </p:tgtEl>
                                      </p:cBhvr>
                                    </p:animEffect>
                                  </p:childTnLst>
                                </p:cTn>
                              </p:par>
                              <p:par>
                                <p:cTn id="133" presetID="10" presetClass="entr" presetSubtype="0" fill="hold" nodeType="withEffect">
                                  <p:stCondLst>
                                    <p:cond delay="0"/>
                                  </p:stCondLst>
                                  <p:childTnLst>
                                    <p:set>
                                      <p:cBhvr>
                                        <p:cTn id="134" dur="1" fill="hold">
                                          <p:stCondLst>
                                            <p:cond delay="0"/>
                                          </p:stCondLst>
                                        </p:cTn>
                                        <p:tgtEl>
                                          <p:spTgt spid="417"/>
                                        </p:tgtEl>
                                        <p:attrNameLst>
                                          <p:attrName>style.visibility</p:attrName>
                                        </p:attrNameLst>
                                      </p:cBhvr>
                                      <p:to>
                                        <p:strVal val="visible"/>
                                      </p:to>
                                    </p:set>
                                    <p:animEffect transition="in" filter="fade">
                                      <p:cBhvr>
                                        <p:cTn id="135" dur="500"/>
                                        <p:tgtEl>
                                          <p:spTgt spid="41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grpId="0" nodeType="clickEffect">
                                  <p:stCondLst>
                                    <p:cond delay="0"/>
                                  </p:stCondLst>
                                  <p:childTnLst>
                                    <p:set>
                                      <p:cBhvr>
                                        <p:cTn id="139" dur="1" fill="hold">
                                          <p:stCondLst>
                                            <p:cond delay="0"/>
                                          </p:stCondLst>
                                        </p:cTn>
                                        <p:tgtEl>
                                          <p:spTgt spid="71"/>
                                        </p:tgtEl>
                                        <p:attrNameLst>
                                          <p:attrName>style.visibility</p:attrName>
                                        </p:attrNameLst>
                                      </p:cBhvr>
                                      <p:to>
                                        <p:strVal val="visible"/>
                                      </p:to>
                                    </p:set>
                                    <p:animEffect transition="in" filter="wipe(right)">
                                      <p:cBhvr>
                                        <p:cTn id="140" dur="500"/>
                                        <p:tgtEl>
                                          <p:spTgt spid="71"/>
                                        </p:tgtEl>
                                      </p:cBhvr>
                                    </p:animEffect>
                                  </p:childTnLst>
                                </p:cTn>
                              </p:par>
                            </p:childTnLst>
                          </p:cTn>
                        </p:par>
                        <p:par>
                          <p:cTn id="141" fill="hold">
                            <p:stCondLst>
                              <p:cond delay="500"/>
                            </p:stCondLst>
                            <p:childTnLst>
                              <p:par>
                                <p:cTn id="142" presetID="10" presetClass="entr" presetSubtype="0" fill="hold" nodeType="afterEffect">
                                  <p:stCondLst>
                                    <p:cond delay="0"/>
                                  </p:stCondLst>
                                  <p:childTnLst>
                                    <p:set>
                                      <p:cBhvr>
                                        <p:cTn id="143" dur="1" fill="hold">
                                          <p:stCondLst>
                                            <p:cond delay="0"/>
                                          </p:stCondLst>
                                        </p:cTn>
                                        <p:tgtEl>
                                          <p:spTgt spid="337"/>
                                        </p:tgtEl>
                                        <p:attrNameLst>
                                          <p:attrName>style.visibility</p:attrName>
                                        </p:attrNameLst>
                                      </p:cBhvr>
                                      <p:to>
                                        <p:strVal val="visible"/>
                                      </p:to>
                                    </p:set>
                                    <p:animEffect transition="in" filter="fade">
                                      <p:cBhvr>
                                        <p:cTn id="144" dur="500"/>
                                        <p:tgtEl>
                                          <p:spTgt spid="337"/>
                                        </p:tgtEl>
                                      </p:cBhvr>
                                    </p:animEffect>
                                  </p:childTnLst>
                                </p:cTn>
                              </p:par>
                              <p:par>
                                <p:cTn id="145" presetID="10" presetClass="entr" presetSubtype="0" fill="hold" nodeType="withEffect">
                                  <p:stCondLst>
                                    <p:cond delay="0"/>
                                  </p:stCondLst>
                                  <p:childTnLst>
                                    <p:set>
                                      <p:cBhvr>
                                        <p:cTn id="146" dur="1" fill="hold">
                                          <p:stCondLst>
                                            <p:cond delay="0"/>
                                          </p:stCondLst>
                                        </p:cTn>
                                        <p:tgtEl>
                                          <p:spTgt spid="328"/>
                                        </p:tgtEl>
                                        <p:attrNameLst>
                                          <p:attrName>style.visibility</p:attrName>
                                        </p:attrNameLst>
                                      </p:cBhvr>
                                      <p:to>
                                        <p:strVal val="visible"/>
                                      </p:to>
                                    </p:set>
                                    <p:animEffect transition="in" filter="fade">
                                      <p:cBhvr>
                                        <p:cTn id="147" dur="500"/>
                                        <p:tgtEl>
                                          <p:spTgt spid="328"/>
                                        </p:tgtEl>
                                      </p:cBhvr>
                                    </p:animEffect>
                                  </p:childTnLst>
                                </p:cTn>
                              </p:par>
                              <p:par>
                                <p:cTn id="148" presetID="10" presetClass="entr" presetSubtype="0" fill="hold" nodeType="withEffect">
                                  <p:stCondLst>
                                    <p:cond delay="0"/>
                                  </p:stCondLst>
                                  <p:childTnLst>
                                    <p:set>
                                      <p:cBhvr>
                                        <p:cTn id="149" dur="1" fill="hold">
                                          <p:stCondLst>
                                            <p:cond delay="0"/>
                                          </p:stCondLst>
                                        </p:cTn>
                                        <p:tgtEl>
                                          <p:spTgt spid="338"/>
                                        </p:tgtEl>
                                        <p:attrNameLst>
                                          <p:attrName>style.visibility</p:attrName>
                                        </p:attrNameLst>
                                      </p:cBhvr>
                                      <p:to>
                                        <p:strVal val="visible"/>
                                      </p:to>
                                    </p:set>
                                    <p:animEffect transition="in" filter="fade">
                                      <p:cBhvr>
                                        <p:cTn id="150" dur="500"/>
                                        <p:tgtEl>
                                          <p:spTgt spid="338"/>
                                        </p:tgtEl>
                                      </p:cBhvr>
                                    </p:animEffect>
                                  </p:childTnLst>
                                </p:cTn>
                              </p:par>
                              <p:par>
                                <p:cTn id="151" presetID="10" presetClass="entr" presetSubtype="0" fill="hold" nodeType="withEffect">
                                  <p:stCondLst>
                                    <p:cond delay="0"/>
                                  </p:stCondLst>
                                  <p:childTnLst>
                                    <p:set>
                                      <p:cBhvr>
                                        <p:cTn id="152" dur="1" fill="hold">
                                          <p:stCondLst>
                                            <p:cond delay="0"/>
                                          </p:stCondLst>
                                        </p:cTn>
                                        <p:tgtEl>
                                          <p:spTgt spid="339"/>
                                        </p:tgtEl>
                                        <p:attrNameLst>
                                          <p:attrName>style.visibility</p:attrName>
                                        </p:attrNameLst>
                                      </p:cBhvr>
                                      <p:to>
                                        <p:strVal val="visible"/>
                                      </p:to>
                                    </p:set>
                                    <p:animEffect transition="in" filter="fade">
                                      <p:cBhvr>
                                        <p:cTn id="153" dur="500"/>
                                        <p:tgtEl>
                                          <p:spTgt spid="339"/>
                                        </p:tgtEl>
                                      </p:cBhvr>
                                    </p:animEffect>
                                  </p:childTnLst>
                                </p:cTn>
                              </p:par>
                              <p:par>
                                <p:cTn id="154" presetID="10" presetClass="entr" presetSubtype="0" fill="hold" nodeType="withEffect">
                                  <p:stCondLst>
                                    <p:cond delay="0"/>
                                  </p:stCondLst>
                                  <p:childTnLst>
                                    <p:set>
                                      <p:cBhvr>
                                        <p:cTn id="155" dur="1" fill="hold">
                                          <p:stCondLst>
                                            <p:cond delay="0"/>
                                          </p:stCondLst>
                                        </p:cTn>
                                        <p:tgtEl>
                                          <p:spTgt spid="340"/>
                                        </p:tgtEl>
                                        <p:attrNameLst>
                                          <p:attrName>style.visibility</p:attrName>
                                        </p:attrNameLst>
                                      </p:cBhvr>
                                      <p:to>
                                        <p:strVal val="visible"/>
                                      </p:to>
                                    </p:set>
                                    <p:animEffect transition="in" filter="fade">
                                      <p:cBhvr>
                                        <p:cTn id="156" dur="500"/>
                                        <p:tgtEl>
                                          <p:spTgt spid="340"/>
                                        </p:tgtEl>
                                      </p:cBhvr>
                                    </p:animEffect>
                                  </p:childTnLst>
                                </p:cTn>
                              </p:par>
                              <p:par>
                                <p:cTn id="157" presetID="10" presetClass="entr" presetSubtype="0" fill="hold" nodeType="withEffect">
                                  <p:stCondLst>
                                    <p:cond delay="0"/>
                                  </p:stCondLst>
                                  <p:childTnLst>
                                    <p:set>
                                      <p:cBhvr>
                                        <p:cTn id="158" dur="1" fill="hold">
                                          <p:stCondLst>
                                            <p:cond delay="0"/>
                                          </p:stCondLst>
                                        </p:cTn>
                                        <p:tgtEl>
                                          <p:spTgt spid="341"/>
                                        </p:tgtEl>
                                        <p:attrNameLst>
                                          <p:attrName>style.visibility</p:attrName>
                                        </p:attrNameLst>
                                      </p:cBhvr>
                                      <p:to>
                                        <p:strVal val="visible"/>
                                      </p:to>
                                    </p:set>
                                    <p:animEffect transition="in" filter="fade">
                                      <p:cBhvr>
                                        <p:cTn id="159" dur="500"/>
                                        <p:tgtEl>
                                          <p:spTgt spid="341"/>
                                        </p:tgtEl>
                                      </p:cBhvr>
                                    </p:animEffect>
                                  </p:childTnLst>
                                </p:cTn>
                              </p:par>
                              <p:par>
                                <p:cTn id="160" presetID="10" presetClass="entr" presetSubtype="0" fill="hold" nodeType="withEffect">
                                  <p:stCondLst>
                                    <p:cond delay="0"/>
                                  </p:stCondLst>
                                  <p:childTnLst>
                                    <p:set>
                                      <p:cBhvr>
                                        <p:cTn id="161" dur="1" fill="hold">
                                          <p:stCondLst>
                                            <p:cond delay="0"/>
                                          </p:stCondLst>
                                        </p:cTn>
                                        <p:tgtEl>
                                          <p:spTgt spid="242"/>
                                        </p:tgtEl>
                                        <p:attrNameLst>
                                          <p:attrName>style.visibility</p:attrName>
                                        </p:attrNameLst>
                                      </p:cBhvr>
                                      <p:to>
                                        <p:strVal val="visible"/>
                                      </p:to>
                                    </p:set>
                                    <p:animEffect transition="in" filter="fade">
                                      <p:cBhvr>
                                        <p:cTn id="162"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422827" y="36738"/>
            <a:ext cx="11173090" cy="599082"/>
          </a:xfrm>
          <a:prstGeom prst="rect">
            <a:avLst/>
          </a:prstGeom>
        </p:spPr>
        <p:txBody>
          <a:bodyPr/>
          <a:lstStyle/>
          <a:p>
            <a:r>
              <a:rPr lang="en-US" dirty="0"/>
              <a:t>Perspective on Real Time Decisions</a:t>
            </a:r>
          </a:p>
        </p:txBody>
      </p:sp>
      <p:sp>
        <p:nvSpPr>
          <p:cNvPr id="5" name="object 10"/>
          <p:cNvSpPr txBox="1"/>
          <p:nvPr/>
        </p:nvSpPr>
        <p:spPr>
          <a:xfrm>
            <a:off x="4113369" y="6996457"/>
            <a:ext cx="6833360" cy="94937"/>
          </a:xfrm>
          <a:prstGeom prst="rect">
            <a:avLst/>
          </a:prstGeom>
        </p:spPr>
        <p:txBody>
          <a:bodyPr vert="horz" wrap="square" lIns="0" tIns="2539" rIns="0" bIns="0" rtlCol="0">
            <a:spAutoFit/>
          </a:bodyPr>
          <a:lstStyle/>
          <a:p>
            <a:pPr marL="16928" algn="ctr" defTabSz="1218804" fontAlgn="base">
              <a:lnSpc>
                <a:spcPct val="90000"/>
              </a:lnSpc>
              <a:spcBef>
                <a:spcPts val="20"/>
              </a:spcBef>
              <a:spcAft>
                <a:spcPct val="0"/>
              </a:spcAft>
              <a:defRPr/>
            </a:pPr>
            <a:r>
              <a:rPr sz="667" kern="0" dirty="0">
                <a:solidFill>
                  <a:srgbClr val="231F20">
                    <a:lumMod val="75000"/>
                    <a:lumOff val="25000"/>
                  </a:srgbClr>
                </a:solidFill>
                <a:latin typeface="Arial"/>
                <a:cs typeface="Arial"/>
              </a:rPr>
              <a:t>Source:</a:t>
            </a:r>
            <a:r>
              <a:rPr sz="667" kern="0" spc="-33" dirty="0">
                <a:solidFill>
                  <a:srgbClr val="231F20">
                    <a:lumMod val="75000"/>
                    <a:lumOff val="25000"/>
                  </a:srgbClr>
                </a:solidFill>
                <a:latin typeface="Arial"/>
                <a:cs typeface="Arial"/>
              </a:rPr>
              <a:t> </a:t>
            </a:r>
            <a:r>
              <a:rPr sz="667" kern="0" dirty="0">
                <a:solidFill>
                  <a:srgbClr val="231F20">
                    <a:lumMod val="75000"/>
                    <a:lumOff val="25000"/>
                  </a:srgbClr>
                </a:solidFill>
                <a:latin typeface="Arial"/>
                <a:cs typeface="Arial"/>
              </a:rPr>
              <a:t>February</a:t>
            </a:r>
            <a:r>
              <a:rPr sz="667" kern="0" spc="-33" dirty="0">
                <a:solidFill>
                  <a:srgbClr val="231F20">
                    <a:lumMod val="75000"/>
                    <a:lumOff val="25000"/>
                  </a:srgbClr>
                </a:solidFill>
                <a:latin typeface="Arial"/>
                <a:cs typeface="Arial"/>
              </a:rPr>
              <a:t> </a:t>
            </a:r>
            <a:r>
              <a:rPr sz="667" kern="0" dirty="0">
                <a:solidFill>
                  <a:srgbClr val="231F20">
                    <a:lumMod val="75000"/>
                    <a:lumOff val="25000"/>
                  </a:srgbClr>
                </a:solidFill>
                <a:latin typeface="Arial"/>
                <a:cs typeface="Arial"/>
              </a:rPr>
              <a:t>20,</a:t>
            </a:r>
            <a:r>
              <a:rPr sz="667" kern="0" spc="-20" dirty="0">
                <a:solidFill>
                  <a:srgbClr val="231F20">
                    <a:lumMod val="75000"/>
                    <a:lumOff val="25000"/>
                  </a:srgbClr>
                </a:solidFill>
                <a:latin typeface="Arial"/>
                <a:cs typeface="Arial"/>
              </a:rPr>
              <a:t> </a:t>
            </a:r>
            <a:r>
              <a:rPr sz="667" kern="0" dirty="0">
                <a:solidFill>
                  <a:srgbClr val="231F20">
                    <a:lumMod val="75000"/>
                    <a:lumOff val="25000"/>
                  </a:srgbClr>
                </a:solidFill>
                <a:latin typeface="Arial"/>
                <a:cs typeface="Arial"/>
              </a:rPr>
              <a:t>2015,</a:t>
            </a:r>
            <a:r>
              <a:rPr sz="667" kern="0" spc="-40" dirty="0">
                <a:solidFill>
                  <a:srgbClr val="231F20">
                    <a:lumMod val="75000"/>
                    <a:lumOff val="25000"/>
                  </a:srgbClr>
                </a:solidFill>
                <a:latin typeface="Arial"/>
                <a:cs typeface="Arial"/>
              </a:rPr>
              <a:t> </a:t>
            </a:r>
            <a:r>
              <a:rPr sz="667" kern="0" dirty="0">
                <a:solidFill>
                  <a:srgbClr val="231F20">
                    <a:lumMod val="75000"/>
                    <a:lumOff val="25000"/>
                  </a:srgbClr>
                </a:solidFill>
                <a:latin typeface="Arial"/>
                <a:cs typeface="Arial"/>
              </a:rPr>
              <a:t>“Brief:</a:t>
            </a:r>
            <a:r>
              <a:rPr sz="667" kern="0" spc="-20" dirty="0">
                <a:solidFill>
                  <a:srgbClr val="231F20">
                    <a:lumMod val="75000"/>
                    <a:lumOff val="25000"/>
                  </a:srgbClr>
                </a:solidFill>
                <a:latin typeface="Arial"/>
                <a:cs typeface="Arial"/>
              </a:rPr>
              <a:t> </a:t>
            </a:r>
            <a:r>
              <a:rPr sz="667" kern="0" dirty="0">
                <a:solidFill>
                  <a:srgbClr val="231F20">
                    <a:lumMod val="75000"/>
                    <a:lumOff val="25000"/>
                  </a:srgbClr>
                </a:solidFill>
                <a:latin typeface="Arial"/>
                <a:cs typeface="Arial"/>
              </a:rPr>
              <a:t>Demystifying</a:t>
            </a:r>
            <a:r>
              <a:rPr sz="667" kern="0" spc="-33" dirty="0">
                <a:solidFill>
                  <a:srgbClr val="231F20">
                    <a:lumMod val="75000"/>
                    <a:lumOff val="25000"/>
                  </a:srgbClr>
                </a:solidFill>
                <a:latin typeface="Arial"/>
                <a:cs typeface="Arial"/>
              </a:rPr>
              <a:t> </a:t>
            </a:r>
            <a:r>
              <a:rPr sz="667" kern="0" dirty="0">
                <a:solidFill>
                  <a:srgbClr val="231F20">
                    <a:lumMod val="75000"/>
                    <a:lumOff val="25000"/>
                  </a:srgbClr>
                </a:solidFill>
                <a:latin typeface="Arial"/>
                <a:cs typeface="Arial"/>
              </a:rPr>
              <a:t>Real-Time</a:t>
            </a:r>
            <a:r>
              <a:rPr sz="667" kern="0" spc="-20" dirty="0">
                <a:solidFill>
                  <a:srgbClr val="231F20">
                    <a:lumMod val="75000"/>
                    <a:lumOff val="25000"/>
                  </a:srgbClr>
                </a:solidFill>
                <a:latin typeface="Arial"/>
                <a:cs typeface="Arial"/>
              </a:rPr>
              <a:t> </a:t>
            </a:r>
            <a:r>
              <a:rPr sz="667" kern="0" dirty="0">
                <a:solidFill>
                  <a:srgbClr val="231F20">
                    <a:lumMod val="75000"/>
                    <a:lumOff val="25000"/>
                  </a:srgbClr>
                </a:solidFill>
                <a:latin typeface="Arial"/>
                <a:cs typeface="Arial"/>
              </a:rPr>
              <a:t>Interaction</a:t>
            </a:r>
            <a:r>
              <a:rPr sz="667" kern="0" spc="-53" dirty="0">
                <a:solidFill>
                  <a:srgbClr val="231F20">
                    <a:lumMod val="75000"/>
                    <a:lumOff val="25000"/>
                  </a:srgbClr>
                </a:solidFill>
                <a:latin typeface="Arial"/>
                <a:cs typeface="Arial"/>
              </a:rPr>
              <a:t> </a:t>
            </a:r>
            <a:r>
              <a:rPr sz="667" kern="0" spc="-7" dirty="0">
                <a:solidFill>
                  <a:srgbClr val="231F20">
                    <a:lumMod val="75000"/>
                    <a:lumOff val="25000"/>
                  </a:srgbClr>
                </a:solidFill>
                <a:latin typeface="Arial"/>
                <a:cs typeface="Arial"/>
              </a:rPr>
              <a:t>Management”</a:t>
            </a:r>
            <a:r>
              <a:rPr sz="667" kern="0" spc="-13" dirty="0">
                <a:solidFill>
                  <a:srgbClr val="231F20">
                    <a:lumMod val="75000"/>
                    <a:lumOff val="25000"/>
                  </a:srgbClr>
                </a:solidFill>
                <a:latin typeface="Arial"/>
                <a:cs typeface="Arial"/>
              </a:rPr>
              <a:t> </a:t>
            </a:r>
            <a:r>
              <a:rPr sz="667" kern="0" dirty="0">
                <a:solidFill>
                  <a:srgbClr val="231F20">
                    <a:lumMod val="75000"/>
                    <a:lumOff val="25000"/>
                  </a:srgbClr>
                </a:solidFill>
                <a:latin typeface="Arial"/>
                <a:cs typeface="Arial"/>
              </a:rPr>
              <a:t>Forrester</a:t>
            </a:r>
            <a:r>
              <a:rPr sz="667" kern="0" spc="-40" dirty="0">
                <a:solidFill>
                  <a:srgbClr val="231F20">
                    <a:lumMod val="75000"/>
                    <a:lumOff val="25000"/>
                  </a:srgbClr>
                </a:solidFill>
                <a:latin typeface="Arial"/>
                <a:cs typeface="Arial"/>
              </a:rPr>
              <a:t> </a:t>
            </a:r>
            <a:r>
              <a:rPr sz="667" kern="0" dirty="0">
                <a:solidFill>
                  <a:srgbClr val="231F20">
                    <a:lumMod val="75000"/>
                    <a:lumOff val="25000"/>
                  </a:srgbClr>
                </a:solidFill>
                <a:latin typeface="Arial"/>
                <a:cs typeface="Arial"/>
              </a:rPr>
              <a:t>report</a:t>
            </a:r>
          </a:p>
        </p:txBody>
      </p:sp>
      <p:grpSp>
        <p:nvGrpSpPr>
          <p:cNvPr id="25" name="Group 24"/>
          <p:cNvGrpSpPr/>
          <p:nvPr/>
        </p:nvGrpSpPr>
        <p:grpSpPr>
          <a:xfrm>
            <a:off x="1494139" y="1949251"/>
            <a:ext cx="9698314" cy="701564"/>
            <a:chOff x="1119705" y="1557730"/>
            <a:chExt cx="7275630" cy="526310"/>
          </a:xfrm>
        </p:grpSpPr>
        <p:sp>
          <p:nvSpPr>
            <p:cNvPr id="8" name="object 2"/>
            <p:cNvSpPr/>
            <p:nvPr/>
          </p:nvSpPr>
          <p:spPr>
            <a:xfrm>
              <a:off x="1119705" y="1585418"/>
              <a:ext cx="1964934" cy="498622"/>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defTabSz="1218804" fontAlgn="base">
                <a:lnSpc>
                  <a:spcPct val="90000"/>
                </a:lnSpc>
                <a:spcBef>
                  <a:spcPct val="50000"/>
                </a:spcBef>
                <a:spcAft>
                  <a:spcPct val="0"/>
                </a:spcAft>
                <a:defRPr/>
              </a:pPr>
              <a:r>
                <a:rPr lang="en-US" sz="2399" kern="0" dirty="0">
                  <a:solidFill>
                    <a:srgbClr val="FFFFFF"/>
                  </a:solidFill>
                  <a:latin typeface="Calibri" panose="020F0502020204030204" pitchFamily="34" charset="0"/>
                  <a:cs typeface="Calibri" panose="020F0502020204030204" pitchFamily="34" charset="0"/>
                </a:rPr>
                <a:t>Recognition</a:t>
              </a:r>
              <a:endParaRPr sz="2399" kern="0" dirty="0">
                <a:solidFill>
                  <a:srgbClr val="FFFFFF"/>
                </a:solidFill>
                <a:latin typeface="Calibri" panose="020F0502020204030204" pitchFamily="34" charset="0"/>
                <a:cs typeface="Calibri" panose="020F0502020204030204" pitchFamily="34" charset="0"/>
              </a:endParaRPr>
            </a:p>
          </p:txBody>
        </p:sp>
        <p:sp>
          <p:nvSpPr>
            <p:cNvPr id="9" name="object 8"/>
            <p:cNvSpPr txBox="1"/>
            <p:nvPr/>
          </p:nvSpPr>
          <p:spPr>
            <a:xfrm>
              <a:off x="3949065" y="1557730"/>
              <a:ext cx="4446270" cy="498406"/>
            </a:xfrm>
            <a:prstGeom prst="rect">
              <a:avLst/>
            </a:prstGeom>
          </p:spPr>
          <p:txBody>
            <a:bodyPr vert="horz" wrap="square" lIns="0" tIns="0" rIns="0" bIns="0" rtlCol="0">
              <a:spAutoFit/>
            </a:bodyPr>
            <a:lstStyle/>
            <a:p>
              <a:pPr marL="16928" marR="20313" defTabSz="1218804" fontAlgn="base">
                <a:lnSpc>
                  <a:spcPct val="90000"/>
                </a:lnSpc>
                <a:spcBef>
                  <a:spcPct val="50000"/>
                </a:spcBef>
                <a:spcAft>
                  <a:spcPts val="800"/>
                </a:spcAft>
                <a:buClr>
                  <a:srgbClr val="3399CC"/>
                </a:buClr>
                <a:tabLst>
                  <a:tab pos="473133" algn="l"/>
                  <a:tab pos="473979" algn="l"/>
                </a:tabLst>
                <a:defRPr/>
              </a:pPr>
              <a:r>
                <a:rPr sz="2399" kern="0" dirty="0">
                  <a:solidFill>
                    <a:srgbClr val="231F20">
                      <a:lumMod val="75000"/>
                    </a:srgbClr>
                  </a:solidFill>
                  <a:latin typeface="Arial" charset="0"/>
                  <a:cs typeface="Arial"/>
                </a:rPr>
                <a:t>Identity resolution at a</a:t>
              </a:r>
              <a:r>
                <a:rPr sz="2399" kern="0" spc="-152" dirty="0">
                  <a:solidFill>
                    <a:srgbClr val="231F20">
                      <a:lumMod val="75000"/>
                    </a:srgbClr>
                  </a:solidFill>
                  <a:latin typeface="Arial" charset="0"/>
                  <a:cs typeface="Arial"/>
                </a:rPr>
                <a:t> </a:t>
              </a:r>
              <a:r>
                <a:rPr sz="2399" kern="0" dirty="0">
                  <a:solidFill>
                    <a:srgbClr val="231F20">
                      <a:lumMod val="75000"/>
                    </a:srgbClr>
                  </a:solidFill>
                  <a:latin typeface="Arial" charset="0"/>
                  <a:cs typeface="Arial"/>
                </a:rPr>
                <a:t>personalized,  individual</a:t>
              </a:r>
              <a:r>
                <a:rPr sz="2399" kern="0" spc="-100" dirty="0">
                  <a:solidFill>
                    <a:srgbClr val="231F20">
                      <a:lumMod val="75000"/>
                    </a:srgbClr>
                  </a:solidFill>
                  <a:latin typeface="Arial" charset="0"/>
                  <a:cs typeface="Arial"/>
                </a:rPr>
                <a:t> </a:t>
              </a:r>
              <a:r>
                <a:rPr sz="2399" kern="0" dirty="0">
                  <a:solidFill>
                    <a:srgbClr val="231F20">
                      <a:lumMod val="75000"/>
                    </a:srgbClr>
                  </a:solidFill>
                  <a:latin typeface="Arial" charset="0"/>
                  <a:cs typeface="Arial"/>
                </a:rPr>
                <a:t>level</a:t>
              </a:r>
            </a:p>
          </p:txBody>
        </p:sp>
      </p:grpSp>
      <p:sp>
        <p:nvSpPr>
          <p:cNvPr id="10" name="object 9"/>
          <p:cNvSpPr txBox="1">
            <a:spLocks/>
          </p:cNvSpPr>
          <p:nvPr/>
        </p:nvSpPr>
        <p:spPr>
          <a:xfrm>
            <a:off x="330403" y="1007223"/>
            <a:ext cx="11593556" cy="557572"/>
          </a:xfrm>
          <a:prstGeom prst="rect">
            <a:avLst/>
          </a:prstGeom>
        </p:spPr>
        <p:txBody>
          <a:bodyPr vert="horz" wrap="square" lIns="0" tIns="0" rIns="0" bIns="0" rtlCol="0" anchor="ctr" anchorCtr="0">
            <a:spAutoFit/>
          </a:bodyPr>
          <a:lstStyle>
            <a:lvl1pPr algn="l" rtl="0" eaLnBrk="1" fontAlgn="base" hangingPunct="1">
              <a:lnSpc>
                <a:spcPct val="85000"/>
              </a:lnSpc>
              <a:spcBef>
                <a:spcPct val="0"/>
              </a:spcBef>
              <a:spcAft>
                <a:spcPct val="0"/>
              </a:spcAft>
              <a:defRPr sz="2400" b="0">
                <a:solidFill>
                  <a:schemeClr val="bg1"/>
                </a:solidFill>
                <a:effectLst>
                  <a:outerShdw blurRad="38100" dist="38100" dir="2700000" algn="tl">
                    <a:srgbClr val="000000">
                      <a:alpha val="43137"/>
                    </a:srgbClr>
                  </a:outerShdw>
                </a:effectLst>
                <a:latin typeface="+mn-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pPr>
              <a:defRPr/>
            </a:pPr>
            <a:r>
              <a:rPr lang="en-US" sz="2132" i="1" kern="0" dirty="0">
                <a:solidFill>
                  <a:srgbClr val="AC0000"/>
                </a:solidFill>
                <a:effectLst/>
                <a:latin typeface="Calibri"/>
              </a:rPr>
              <a:t>Enterprise engagement technology that delivers contextually relevant experiences, value, and utility at the appropriate moment in the customer life cycle via preferred customer touchpoints.”</a:t>
            </a:r>
            <a:endParaRPr lang="en-US" sz="2132" kern="0" dirty="0">
              <a:solidFill>
                <a:srgbClr val="AC0000"/>
              </a:solidFill>
              <a:effectLst/>
              <a:latin typeface="Calibri"/>
            </a:endParaRPr>
          </a:p>
        </p:txBody>
      </p:sp>
      <p:grpSp>
        <p:nvGrpSpPr>
          <p:cNvPr id="24" name="Group 23"/>
          <p:cNvGrpSpPr/>
          <p:nvPr/>
        </p:nvGrpSpPr>
        <p:grpSpPr>
          <a:xfrm>
            <a:off x="1494139" y="2796247"/>
            <a:ext cx="9698314" cy="763103"/>
            <a:chOff x="1119705" y="2294322"/>
            <a:chExt cx="7275630" cy="572476"/>
          </a:xfrm>
        </p:grpSpPr>
        <p:sp>
          <p:nvSpPr>
            <p:cNvPr id="13" name="object 3"/>
            <p:cNvSpPr/>
            <p:nvPr/>
          </p:nvSpPr>
          <p:spPr>
            <a:xfrm>
              <a:off x="1119705" y="2368176"/>
              <a:ext cx="1964934" cy="498622"/>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fontAlgn="base">
                <a:lnSpc>
                  <a:spcPct val="90000"/>
                </a:lnSpc>
                <a:spcBef>
                  <a:spcPct val="50000"/>
                </a:spcBef>
                <a:spcAft>
                  <a:spcPct val="0"/>
                </a:spcAft>
              </a:pPr>
              <a:r>
                <a:rPr lang="en-US" sz="2399" kern="0" dirty="0">
                  <a:solidFill>
                    <a:srgbClr val="FFFFFF"/>
                  </a:solidFill>
                  <a:latin typeface="Calibri" panose="020F0502020204030204" pitchFamily="34" charset="0"/>
                  <a:cs typeface="Calibri" panose="020F0502020204030204" pitchFamily="34" charset="0"/>
                </a:rPr>
                <a:t>Context</a:t>
              </a:r>
              <a:endParaRPr sz="2399" kern="0" dirty="0">
                <a:solidFill>
                  <a:srgbClr val="FFFFFF"/>
                </a:solidFill>
                <a:latin typeface="Calibri" panose="020F0502020204030204" pitchFamily="34" charset="0"/>
                <a:cs typeface="Calibri" panose="020F0502020204030204" pitchFamily="34" charset="0"/>
              </a:endParaRPr>
            </a:p>
          </p:txBody>
        </p:sp>
        <p:sp>
          <p:nvSpPr>
            <p:cNvPr id="14" name="Rectangle 13"/>
            <p:cNvSpPr/>
            <p:nvPr/>
          </p:nvSpPr>
          <p:spPr>
            <a:xfrm>
              <a:off x="3823335" y="2294322"/>
              <a:ext cx="4572000" cy="567655"/>
            </a:xfrm>
            <a:prstGeom prst="rect">
              <a:avLst/>
            </a:prstGeom>
          </p:spPr>
          <p:txBody>
            <a:bodyPr>
              <a:spAutoFit/>
            </a:bodyPr>
            <a:lstStyle/>
            <a:p>
              <a:pPr marL="16928" marR="1037676" defTabSz="1218804" fontAlgn="base">
                <a:lnSpc>
                  <a:spcPct val="90000"/>
                </a:lnSpc>
                <a:spcBef>
                  <a:spcPts val="460"/>
                </a:spcBef>
                <a:spcAft>
                  <a:spcPts val="800"/>
                </a:spcAft>
                <a:buClr>
                  <a:srgbClr val="3399CC"/>
                </a:buClr>
                <a:tabLst>
                  <a:tab pos="473133" algn="l"/>
                  <a:tab pos="473979" algn="l"/>
                </a:tabLst>
                <a:defRPr/>
              </a:pPr>
              <a:r>
                <a:rPr lang="en-US" sz="2399" kern="0" dirty="0">
                  <a:solidFill>
                    <a:srgbClr val="231F20">
                      <a:lumMod val="75000"/>
                    </a:srgbClr>
                  </a:solidFill>
                  <a:latin typeface="Arial" charset="0"/>
                  <a:cs typeface="Arial"/>
                </a:rPr>
                <a:t>History merged with</a:t>
              </a:r>
              <a:r>
                <a:rPr lang="en-US" sz="2399" kern="0" spc="-152" dirty="0">
                  <a:solidFill>
                    <a:srgbClr val="231F20">
                      <a:lumMod val="75000"/>
                    </a:srgbClr>
                  </a:solidFill>
                  <a:latin typeface="Arial" charset="0"/>
                  <a:cs typeface="Arial"/>
                </a:rPr>
                <a:t> </a:t>
              </a:r>
              <a:r>
                <a:rPr lang="en-US" sz="2399" kern="0" dirty="0">
                  <a:solidFill>
                    <a:srgbClr val="231F20">
                      <a:lumMod val="75000"/>
                    </a:srgbClr>
                  </a:solidFill>
                  <a:latin typeface="Arial" charset="0"/>
                  <a:cs typeface="Arial"/>
                </a:rPr>
                <a:t>real-time  contextual</a:t>
              </a:r>
              <a:r>
                <a:rPr lang="en-US" sz="2399" kern="0" spc="-152" dirty="0">
                  <a:solidFill>
                    <a:srgbClr val="231F20">
                      <a:lumMod val="75000"/>
                    </a:srgbClr>
                  </a:solidFill>
                  <a:latin typeface="Arial" charset="0"/>
                  <a:cs typeface="Arial"/>
                </a:rPr>
                <a:t> </a:t>
              </a:r>
              <a:r>
                <a:rPr lang="en-US" sz="2399" kern="0" dirty="0">
                  <a:solidFill>
                    <a:srgbClr val="231F20">
                      <a:lumMod val="75000"/>
                    </a:srgbClr>
                  </a:solidFill>
                  <a:latin typeface="Arial" charset="0"/>
                  <a:cs typeface="Arial"/>
                </a:rPr>
                <a:t>insight</a:t>
              </a:r>
            </a:p>
          </p:txBody>
        </p:sp>
      </p:grpSp>
      <p:grpSp>
        <p:nvGrpSpPr>
          <p:cNvPr id="4" name="Group 3"/>
          <p:cNvGrpSpPr/>
          <p:nvPr/>
        </p:nvGrpSpPr>
        <p:grpSpPr>
          <a:xfrm>
            <a:off x="1494139" y="3766321"/>
            <a:ext cx="9698314" cy="763103"/>
            <a:chOff x="1119705" y="3104590"/>
            <a:chExt cx="7275630" cy="572476"/>
          </a:xfrm>
        </p:grpSpPr>
        <p:sp>
          <p:nvSpPr>
            <p:cNvPr id="16" name="object 5"/>
            <p:cNvSpPr/>
            <p:nvPr/>
          </p:nvSpPr>
          <p:spPr>
            <a:xfrm>
              <a:off x="1119705" y="3178444"/>
              <a:ext cx="1964934" cy="498622"/>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fontAlgn="base">
                <a:lnSpc>
                  <a:spcPct val="90000"/>
                </a:lnSpc>
                <a:spcBef>
                  <a:spcPct val="50000"/>
                </a:spcBef>
                <a:spcAft>
                  <a:spcPct val="0"/>
                </a:spcAft>
              </a:pPr>
              <a:r>
                <a:rPr lang="en-US" sz="2399" kern="0" dirty="0">
                  <a:solidFill>
                    <a:srgbClr val="FFFFFF"/>
                  </a:solidFill>
                  <a:latin typeface="Calibri" panose="020F0502020204030204" pitchFamily="34" charset="0"/>
                  <a:cs typeface="Calibri" panose="020F0502020204030204" pitchFamily="34" charset="0"/>
                </a:rPr>
                <a:t>Decision</a:t>
              </a:r>
              <a:endParaRPr sz="2399" kern="0" dirty="0">
                <a:solidFill>
                  <a:srgbClr val="FFFFFF"/>
                </a:solidFill>
                <a:latin typeface="Calibri" panose="020F0502020204030204" pitchFamily="34" charset="0"/>
                <a:cs typeface="Calibri" panose="020F0502020204030204" pitchFamily="34" charset="0"/>
              </a:endParaRPr>
            </a:p>
          </p:txBody>
        </p:sp>
        <p:sp>
          <p:nvSpPr>
            <p:cNvPr id="17" name="Rectangle 16"/>
            <p:cNvSpPr/>
            <p:nvPr/>
          </p:nvSpPr>
          <p:spPr>
            <a:xfrm>
              <a:off x="3823335" y="3104590"/>
              <a:ext cx="4572000" cy="567655"/>
            </a:xfrm>
            <a:prstGeom prst="rect">
              <a:avLst/>
            </a:prstGeom>
          </p:spPr>
          <p:txBody>
            <a:bodyPr>
              <a:spAutoFit/>
            </a:bodyPr>
            <a:lstStyle/>
            <a:p>
              <a:pPr marL="16928" marR="182820" defTabSz="1218804" fontAlgn="base">
                <a:lnSpc>
                  <a:spcPct val="90000"/>
                </a:lnSpc>
                <a:spcBef>
                  <a:spcPts val="607"/>
                </a:spcBef>
                <a:spcAft>
                  <a:spcPts val="800"/>
                </a:spcAft>
                <a:buClr>
                  <a:srgbClr val="3399CC"/>
                </a:buClr>
                <a:tabLst>
                  <a:tab pos="473133" algn="l"/>
                  <a:tab pos="473979" algn="l"/>
                </a:tabLst>
                <a:defRPr/>
              </a:pPr>
              <a:r>
                <a:rPr lang="en-US" sz="2399" kern="0" dirty="0">
                  <a:solidFill>
                    <a:srgbClr val="231F20">
                      <a:lumMod val="75000"/>
                    </a:srgbClr>
                  </a:solidFill>
                  <a:latin typeface="Arial" charset="0"/>
                  <a:cs typeface="Arial"/>
                </a:rPr>
                <a:t>Analytics to determine action,</a:t>
              </a:r>
              <a:r>
                <a:rPr lang="en-US" sz="2399" kern="0" spc="-180" dirty="0">
                  <a:solidFill>
                    <a:srgbClr val="231F20">
                      <a:lumMod val="75000"/>
                    </a:srgbClr>
                  </a:solidFill>
                  <a:latin typeface="Arial" charset="0"/>
                  <a:cs typeface="Arial"/>
                </a:rPr>
                <a:t> </a:t>
              </a:r>
              <a:r>
                <a:rPr lang="en-US" sz="2399" kern="0" spc="-33" dirty="0">
                  <a:solidFill>
                    <a:srgbClr val="231F20">
                      <a:lumMod val="75000"/>
                    </a:srgbClr>
                  </a:solidFill>
                  <a:latin typeface="Arial" charset="0"/>
                  <a:cs typeface="Arial"/>
                </a:rPr>
                <a:t>offer,  </a:t>
              </a:r>
              <a:r>
                <a:rPr lang="en-US" sz="2399" kern="0" dirty="0">
                  <a:solidFill>
                    <a:srgbClr val="231F20">
                      <a:lumMod val="75000"/>
                    </a:srgbClr>
                  </a:solidFill>
                  <a:latin typeface="Arial" charset="0"/>
                  <a:cs typeface="Arial"/>
                </a:rPr>
                <a:t>content, or</a:t>
              </a:r>
              <a:r>
                <a:rPr lang="en-US" sz="2399" kern="0" spc="-173" dirty="0">
                  <a:solidFill>
                    <a:srgbClr val="231F20">
                      <a:lumMod val="75000"/>
                    </a:srgbClr>
                  </a:solidFill>
                  <a:latin typeface="Arial" charset="0"/>
                  <a:cs typeface="Arial"/>
                </a:rPr>
                <a:t> </a:t>
              </a:r>
              <a:r>
                <a:rPr lang="en-US" sz="2399" kern="0" dirty="0">
                  <a:solidFill>
                    <a:srgbClr val="231F20">
                      <a:lumMod val="75000"/>
                    </a:srgbClr>
                  </a:solidFill>
                  <a:latin typeface="Arial" charset="0"/>
                  <a:cs typeface="Arial"/>
                </a:rPr>
                <a:t>message</a:t>
              </a:r>
            </a:p>
          </p:txBody>
        </p:sp>
      </p:grpSp>
      <p:grpSp>
        <p:nvGrpSpPr>
          <p:cNvPr id="3" name="Group 2"/>
          <p:cNvGrpSpPr/>
          <p:nvPr/>
        </p:nvGrpSpPr>
        <p:grpSpPr>
          <a:xfrm>
            <a:off x="1494139" y="4736395"/>
            <a:ext cx="9698314" cy="763103"/>
            <a:chOff x="1119705" y="3914858"/>
            <a:chExt cx="7275630" cy="572476"/>
          </a:xfrm>
        </p:grpSpPr>
        <p:sp>
          <p:nvSpPr>
            <p:cNvPr id="19" name="object 4"/>
            <p:cNvSpPr/>
            <p:nvPr/>
          </p:nvSpPr>
          <p:spPr>
            <a:xfrm>
              <a:off x="1119705" y="3988712"/>
              <a:ext cx="1964934" cy="498622"/>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fontAlgn="base">
                <a:lnSpc>
                  <a:spcPct val="90000"/>
                </a:lnSpc>
                <a:spcBef>
                  <a:spcPct val="50000"/>
                </a:spcBef>
                <a:spcAft>
                  <a:spcPct val="0"/>
                </a:spcAft>
              </a:pPr>
              <a:r>
                <a:rPr lang="en-US" sz="2399" kern="0" dirty="0">
                  <a:solidFill>
                    <a:srgbClr val="FFFFFF"/>
                  </a:solidFill>
                  <a:latin typeface="Calibri" panose="020F0502020204030204" pitchFamily="34" charset="0"/>
                  <a:cs typeface="Calibri" panose="020F0502020204030204" pitchFamily="34" charset="0"/>
                </a:rPr>
                <a:t>Orchestration</a:t>
              </a:r>
              <a:endParaRPr sz="2399" kern="0" dirty="0">
                <a:solidFill>
                  <a:srgbClr val="FFFFFF"/>
                </a:solidFill>
                <a:latin typeface="Calibri" panose="020F0502020204030204" pitchFamily="34" charset="0"/>
                <a:cs typeface="Calibri" panose="020F0502020204030204" pitchFamily="34" charset="0"/>
              </a:endParaRPr>
            </a:p>
          </p:txBody>
        </p:sp>
        <p:sp>
          <p:nvSpPr>
            <p:cNvPr id="20" name="Rectangle 19"/>
            <p:cNvSpPr/>
            <p:nvPr/>
          </p:nvSpPr>
          <p:spPr>
            <a:xfrm>
              <a:off x="3823335" y="3914858"/>
              <a:ext cx="4572000" cy="567655"/>
            </a:xfrm>
            <a:prstGeom prst="rect">
              <a:avLst/>
            </a:prstGeom>
          </p:spPr>
          <p:txBody>
            <a:bodyPr>
              <a:spAutoFit/>
            </a:bodyPr>
            <a:lstStyle/>
            <a:p>
              <a:pPr marL="16928" defTabSz="1218804" fontAlgn="base">
                <a:lnSpc>
                  <a:spcPct val="90000"/>
                </a:lnSpc>
                <a:spcBef>
                  <a:spcPts val="893"/>
                </a:spcBef>
                <a:spcAft>
                  <a:spcPts val="800"/>
                </a:spcAft>
                <a:buClr>
                  <a:srgbClr val="3399CC"/>
                </a:buClr>
                <a:tabLst>
                  <a:tab pos="473133" algn="l"/>
                  <a:tab pos="473979" algn="l"/>
                </a:tabLst>
                <a:defRPr/>
              </a:pPr>
              <a:r>
                <a:rPr lang="en-US" sz="2399" kern="0" dirty="0">
                  <a:solidFill>
                    <a:srgbClr val="231F20">
                      <a:lumMod val="75000"/>
                    </a:srgbClr>
                  </a:solidFill>
                  <a:latin typeface="Arial" charset="0"/>
                  <a:cs typeface="Arial"/>
                </a:rPr>
                <a:t>Delivery and dialog management</a:t>
              </a:r>
              <a:r>
                <a:rPr lang="en-US" sz="2399" kern="0" spc="-187" dirty="0">
                  <a:solidFill>
                    <a:srgbClr val="231F20">
                      <a:lumMod val="75000"/>
                    </a:srgbClr>
                  </a:solidFill>
                  <a:latin typeface="Arial" charset="0"/>
                  <a:cs typeface="Arial"/>
                </a:rPr>
                <a:t> </a:t>
              </a:r>
              <a:r>
                <a:rPr lang="en-US" sz="2399" kern="0" dirty="0">
                  <a:solidFill>
                    <a:srgbClr val="231F20">
                      <a:lumMod val="75000"/>
                    </a:srgbClr>
                  </a:solidFill>
                  <a:latin typeface="Arial" charset="0"/>
                  <a:cs typeface="Arial"/>
                </a:rPr>
                <a:t>at the appropriate</a:t>
              </a:r>
              <a:r>
                <a:rPr lang="en-US" sz="2399" kern="0" spc="-127" dirty="0">
                  <a:solidFill>
                    <a:srgbClr val="231F20">
                      <a:lumMod val="75000"/>
                    </a:srgbClr>
                  </a:solidFill>
                  <a:latin typeface="Arial" charset="0"/>
                  <a:cs typeface="Arial"/>
                </a:rPr>
                <a:t> </a:t>
              </a:r>
              <a:r>
                <a:rPr lang="en-US" sz="2399" kern="0" dirty="0">
                  <a:solidFill>
                    <a:srgbClr val="231F20">
                      <a:lumMod val="75000"/>
                    </a:srgbClr>
                  </a:solidFill>
                  <a:latin typeface="Arial" charset="0"/>
                  <a:cs typeface="Arial"/>
                </a:rPr>
                <a:t>touchpoint</a:t>
              </a:r>
            </a:p>
          </p:txBody>
        </p:sp>
      </p:grpSp>
      <p:grpSp>
        <p:nvGrpSpPr>
          <p:cNvPr id="2" name="Group 1"/>
          <p:cNvGrpSpPr/>
          <p:nvPr/>
        </p:nvGrpSpPr>
        <p:grpSpPr>
          <a:xfrm>
            <a:off x="1494140" y="5706471"/>
            <a:ext cx="9757310" cy="763104"/>
            <a:chOff x="1119705" y="4725125"/>
            <a:chExt cx="7319889" cy="572477"/>
          </a:xfrm>
        </p:grpSpPr>
        <p:sp>
          <p:nvSpPr>
            <p:cNvPr id="22" name="object 6"/>
            <p:cNvSpPr/>
            <p:nvPr/>
          </p:nvSpPr>
          <p:spPr>
            <a:xfrm>
              <a:off x="1119705" y="4798980"/>
              <a:ext cx="1964934" cy="498622"/>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fontAlgn="base">
                <a:lnSpc>
                  <a:spcPct val="90000"/>
                </a:lnSpc>
                <a:spcBef>
                  <a:spcPct val="50000"/>
                </a:spcBef>
                <a:spcAft>
                  <a:spcPct val="0"/>
                </a:spcAft>
              </a:pPr>
              <a:r>
                <a:rPr lang="en-US" sz="2399" kern="0" dirty="0">
                  <a:solidFill>
                    <a:srgbClr val="FFFFFF"/>
                  </a:solidFill>
                  <a:latin typeface="Calibri" panose="020F0502020204030204" pitchFamily="34" charset="0"/>
                  <a:cs typeface="Calibri" panose="020F0502020204030204" pitchFamily="34" charset="0"/>
                </a:rPr>
                <a:t>Optimization</a:t>
              </a:r>
              <a:endParaRPr sz="2399" kern="0" dirty="0">
                <a:solidFill>
                  <a:srgbClr val="FFFFFF"/>
                </a:solidFill>
                <a:latin typeface="Calibri" panose="020F0502020204030204" pitchFamily="34" charset="0"/>
                <a:cs typeface="Calibri" panose="020F0502020204030204" pitchFamily="34" charset="0"/>
              </a:endParaRPr>
            </a:p>
          </p:txBody>
        </p:sp>
        <p:sp>
          <p:nvSpPr>
            <p:cNvPr id="23" name="Rectangle 22"/>
            <p:cNvSpPr/>
            <p:nvPr/>
          </p:nvSpPr>
          <p:spPr>
            <a:xfrm>
              <a:off x="3867594" y="4725125"/>
              <a:ext cx="4572000" cy="567655"/>
            </a:xfrm>
            <a:prstGeom prst="rect">
              <a:avLst/>
            </a:prstGeom>
          </p:spPr>
          <p:txBody>
            <a:bodyPr>
              <a:spAutoFit/>
            </a:bodyPr>
            <a:lstStyle/>
            <a:p>
              <a:pPr marL="16928" marR="6771" defTabSz="1218804" fontAlgn="base">
                <a:lnSpc>
                  <a:spcPct val="90000"/>
                </a:lnSpc>
                <a:spcBef>
                  <a:spcPts val="1493"/>
                </a:spcBef>
                <a:spcAft>
                  <a:spcPts val="800"/>
                </a:spcAft>
                <a:buClr>
                  <a:srgbClr val="3399CC"/>
                </a:buClr>
                <a:tabLst>
                  <a:tab pos="473133" algn="l"/>
                  <a:tab pos="473979" algn="l"/>
                </a:tabLst>
                <a:defRPr/>
              </a:pPr>
              <a:r>
                <a:rPr lang="en-US" sz="2399" kern="0" dirty="0">
                  <a:solidFill>
                    <a:srgbClr val="231F20">
                      <a:lumMod val="75000"/>
                    </a:srgbClr>
                  </a:solidFill>
                  <a:latin typeface="Arial" charset="0"/>
                  <a:cs typeface="Arial"/>
                </a:rPr>
                <a:t>Insights for ongoing interactions</a:t>
              </a:r>
              <a:r>
                <a:rPr lang="en-US" sz="2399" kern="0" spc="-180" dirty="0">
                  <a:solidFill>
                    <a:srgbClr val="231F20">
                      <a:lumMod val="75000"/>
                    </a:srgbClr>
                  </a:solidFill>
                  <a:latin typeface="Arial" charset="0"/>
                  <a:cs typeface="Arial"/>
                </a:rPr>
                <a:t> </a:t>
              </a:r>
              <a:r>
                <a:rPr lang="en-US" sz="2399" kern="0" dirty="0">
                  <a:solidFill>
                    <a:srgbClr val="231F20">
                      <a:lumMod val="75000"/>
                    </a:srgbClr>
                  </a:solidFill>
                  <a:latin typeface="Arial" charset="0"/>
                  <a:cs typeface="Arial"/>
                </a:rPr>
                <a:t>and  strategic</a:t>
              </a:r>
              <a:r>
                <a:rPr lang="en-US" sz="2399" kern="0" spc="-147" dirty="0">
                  <a:solidFill>
                    <a:srgbClr val="231F20">
                      <a:lumMod val="75000"/>
                    </a:srgbClr>
                  </a:solidFill>
                  <a:latin typeface="Arial" charset="0"/>
                  <a:cs typeface="Arial"/>
                </a:rPr>
                <a:t> </a:t>
              </a:r>
              <a:r>
                <a:rPr lang="en-US" sz="2399" kern="0" dirty="0">
                  <a:solidFill>
                    <a:srgbClr val="231F20">
                      <a:lumMod val="75000"/>
                    </a:srgbClr>
                  </a:solidFill>
                  <a:latin typeface="Arial" charset="0"/>
                  <a:cs typeface="Arial"/>
                </a:rPr>
                <a:t>planning</a:t>
              </a:r>
            </a:p>
          </p:txBody>
        </p:sp>
      </p:grpSp>
    </p:spTree>
    <p:extLst>
      <p:ext uri="{BB962C8B-B14F-4D97-AF65-F5344CB8AC3E}">
        <p14:creationId xmlns:p14="http://schemas.microsoft.com/office/powerpoint/2010/main" val="391532858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15" descr="data:image/png;base64,iVBORw0KGgoAAAANSUhEUgAAAWsAAACLCAMAAACQq0h8AAAA1VBMVEX///8BXK3//v/sGU4AWq0AVasAXq8AWawAUaoAV6sAU6oAVqv///3x9vqBpdEkbLVukcTI2euyx+J1lscATaeSstanwd9UhMBJfbyLpc4ASqfo7fTU4/HrAEHb5vF2oM680ObrAD4wdLrsD0r1mKzrADnxZ4Ps8vgAR6Zai8TA0ufJ2usMZLKQrdOasNRumsvvP2r5xtD96u31o7L3rLztKFjvTXDyfZU6ebyfvd0qcrr97vH70ttyk8fyh5zwTHTvWXr1hp74u8fuPmT5yNH94OYAPKTFP3A+AAATb0lEQVR4nO1dh2LbOLYFGVawSQpVTMkSI8dDU6KiiVMsabK7mezM+/9PerhorKI9TmInWZwpNkmwHVxc3AYaIQUFBQUFBQUFBQUFBQUFBQUFBQUFBQUFBQUFBQUFBQUFBQUFBQWFr4Lf3qPXDunnm+p++2yFBghFf/z15cvb25JYecgn7GabNN1k8Duwefvly5e//ui6Cjk6T9N0GLDTFDrx9sOry8tXL961hZXsGFmx48TWhB18fXVJmn74q9XUJwTvXGgabWknKXTh7xdXLwDXf7UO+WgZG5qmGQYGBtHbV7Tl1YvbjuuMYs0g/7hW4Cuuz+D15QvG4G/NI4SxHdYovD1s/sZ65cXl+9ZVfDT1WFNn8iSP/VPijhN49Z/WIR/tXUagm8P2fwXXr9st0clmTfG4Y5JVoOjnmgurPQUlfJ5rggPn2lRcn8WDuGZy/fE81z5al3Kt7JAz+PKKE/hn65CPJg5hzzI0ZwfCesdV++WXjusMQLWT2THZKDvkHPSPlMGry7bZTKzmAoNxYRYZcH3LTJbL39stdbQ0TYO0dWa60iFn8cfd1fX15ee/WwfAuclyfJPgPEN0/vv786vr66u7NpvgNi5m8U1ihAHq8kAVatDbvkxJKhHxjgaVpn6lpaL6YdCBYR240/km/GDslV482wmOu5oGHw8hlL6g1/cF7z4ll/9EjHAV/PgalFz7zZ2yH5RC/kZYTo7H40bwuSBbky39lezYkkPHhaA6PU6Ok/lzPedPDsJhkCcOxjguhrA5PyQYtg6U32UUw1YyDeBYWsQOdvDNHinn5REgwjzl0SY7XpIdhcljT8TARnOLe5HmgXC7xdRRJH5O/tyP/VOCCGuiGQblENzyo2MxPjUcIrTn3UBjef7MY36iZSTb537unxDE3LgwBZ8ahniSwTfsGUIRj3hohp2jDHrAYmK+U3PlPwZhbOBKrhMdRYYl6I2CIBLEQ9hvHsuG7v78FYPzeNL+6fPDngt5g2vtIVyvzl9vV0TdKEZP6QcRD+EHI7su1zeEa6lDqlwbDa7N83KNQmwbbdi27WT/42ETH114UpJthGaS+Zq+hnB2ZkmucY++DuX1ajDc6ZNSPRyNfjA/gAzqTUIFF5K0A7BDBDfODqEVFlLujBCamkLKk8X5S4YmzKBuC/GTZiXD2HGMxQ81juBZBg4z+TwT7OvIpMlxC6/BvqbWNtnGM9J0YXisV+IeFUK51rRpC7Psid4JkMFjmqsfimuAvnJi7DgJ8xTBiyRI8gxm8uU0hmPxnvqN2zXxG3HshH6POgCubStoH3jK987AZTBf/jjBXl9QlqWj0WgpIkxz2KK6DraWZCOdi1DfArYCOsufu2oIA6PN9dOWkGQWcL16dq55mFQaoH71SM9plcMyxq3DVepnUR3SJddPByIIYYIdr2dWeSLoMmAq9mx2u104uU+fkubzSUiabkT4tbNrfgCu4cGGx2P2xIOp60HI/Tdpmgpus7VjEjje6L4zjx60xM4h4Crk9svbt28bjX4Irn2RRnpurtFGo0HUI5PMkwtGGtFvybD/xFQ4M+aaXga9vgR8+FQLsN7PdWVmLbM9ZarCl//UoZcpi9ohOe0w3agzDQfJOpE99Stn+QjVrl3qxWqihI19Xajax/fY3GWx0RsasB7Fwjl0Z/3nlX5OsoEH+XLNCytrtQ89XJfiJrZrBzjfYmJovGMjbdTkyJdCDD+bc1FVwP1aZzNf3m+m+aCbfN69PYbAvRiL8si8FucztLj3mpkMjmhmCM/0uVJYWb5KH9fVt61Iqd9sEywXHbMHM5Imk3TZeVH4ZZEOh5Xr1eSR2leTYdY6IJtuhxu4NB0Otc55PHgZGZVjvxJ7MpJerueJJJtYU2So/i5q1V5XH+c81z4K1ofDYT0st6dk+7Sgv+73+8EF7M7CIonjxN4vG7oCzUOLGP/YSayw2hVvBvt9DjbHUYud2KF9OHrz5s1uWfKUDlximdCTi4tKYGZB2r3ZwPYwT6Ca3AgzLuPD/DBBer4kLsc9yrUHKy7J9gFumXvWA7muxJ7AI5NcX76uBvC67WuuJMaxbbsnSd7OcW3M4iSB53kYHmiETVoBrpnxrjwfBnoYe0LdYTgmBv2/HM8FrZYzbcgiarFp3kiKxpbjlQFM0zmyEwlGiWkmF9SFc7mLrKVMXyWLbD3X/y9Eo5t7rYYerg0h1+SiL13NEGGOPq79uVNyvW9yXbY74zdyVQwTsYxczQ3i3sVMRAOLhbvGMdStMbadgRjLhOrs5NCAo+nS4I0zk8L5koxTZ4P2DnsLGb10hozRpYFZ/b7rujaNY8ZjocFH5CTvAmUR1iAcCWQbTgrzKjrthwEKohna54/nesQFFNMo9A5LuTb69XUhRQO/gR2isPJVzew7o0Mo1TpaxHAfrnAHnmEQ4qkZw7keYsN1rKLwqDxgEdEgOqbwDEszrdk+P7kuSOdBdPBLE3gdYegJ19NYkEdwTaA7dCi40XS/n0GExzLiJSq5Ni+CiAyqoihcOpMZFl0thN4ciiw4rDZ5+Hiug5lDQzMm1VsLYYdw7s9jIKOlN1QT/n11dQUlmJ9rrYBrw5o3czKUMSIte5NOyoANVGla3ChgXAeRa07TZZAtQtcmYoY34rIHOlwm9DqL3ITBLiJgwDWeRIbnRdN8eqI8lXLtwwRl49OOeZHZGHSFJ85lXE+xu99mQbC4cGkXh/BARNEMJvosnYbjx3NN5iHSh8WMS1cYs/wAlKb2wEdLnmM3Yq4EPn3+8OHDf/+sl7uyOJ/VgCMCLAHViSPQQWubXCoVz0RMfHu6c2zxXlsIabgzPtQg1mtHMiI9JmRbCTc5gGtjTRT/UBePWtMhaHuzHiFhWqMJFQY+YEZU8biFcOeHNJBZBPCg4cRaBKfgZjH+qnBwMJ+XxI4j1yYmd94fWyevtczJIHXd6Cgtotvb26beCctccQXxXNAAGsyIyN2PGLgUlwK51k6FFGQfpTD6HLYdgDiU8Q261MSw13SkMK5tqLgvUdUhyK9wRW4H2SYvQ1KHEKU2lzMOPJUWQ8gzmxyXSF+ghT5/fDi4ZX4GS8D9sScyzQCCulPXsPTv4xpNCU1EXc1B/TuSPsq1gUNxZdZQMwd0C1wCM5T30Elzcna8pTcHrpsKsMZ19Z0Ry7CKfqNcw+IqyUUE426CpFfTcqr+CVhBJCuRrD9G79RYDS6UDp+uNx+EcW03kMzlmXOwCrxtiLntKOSapijmlf7eOHw4I0QJqLgwPrmNAacDKNdWPZtZl+vaa9AsnbeoyLVVffE9sQ75CiBWlOu3wwX/HD7/N5gQP2IfLu7pPihuD6HlhAm2XopgdUAwrmcNrCsKakc5tDhBHFSu2UI/cb8ATD9ajLUEjRHVnmYIiqOgdwauvca8XuNar4dXmly7g+qLj0262urbAx5hETmmB/G7/huAQGBMGrpxlPEu347DkJZSVshmdkiA9BpqoR2xqCk+lvso186oNrZmNl88Sa2FfU35zanBQIWe2iENU6Eu1/TE+SI9hsfRIuBcUzA7pMY1/k5cI1BQHvMcSpugEz6aUOuQcOJGrJdWhHvPMdK61Jz3GwWGzMAnfmvlMUCH4HnlQj51UmjoBbwv3DAGCuCaMgZcx42qt6a+Xu4OFnawSf4r4Mwq195F9czvxrUPDHI3zbLXvU2DtQu+FRXIlJ/J3LEqQ1Kum6dXN/ZUzxCbo9xL5brI6urIY0lDOp2601UVITVTh4jOjYacewXqXGd7A9vwpCYm4mFrzyLXul+t54h7287Loh2PmgszrgqcY7XZQ+LXGRWtvPqKwLWxrp+2I5dy/4XYnSwXFF0JqkNSaEbluo/rIaxt0+xYy3fH8UXelGvzieS6WWPWg3o9n4+qa0kfFOcrb7qEe9qnoMG1Pas3k1yz+qsypiuA6QzXyzU5vsA2aMhZyh+qQ19X8D319WO4ZrP+unON9ENyYFN6ZmlMI+43NpIVOyAFdAi9kwkh0TqS+7nm5ozhjmQy4pm49tkE9DCuyzgfCyd0r5F+ANc8mWbgSqKbzo2n+mkwzRKumQ5xV5M2qM14j1zvsGEZ9pblyp6Ra92XcT4LggQ98EHJ8rnRoV76igcxk20jft3DNbhQqCDUQWSJJd0qPnojIsPtEIixk45Jzz3ZPfoadHVpEpK7rZ5Jh+homYjwNQ77WvpilQFpfjOnDqBl2oZtx4NaOq+fa6Aaetc+nJjxLM6kc6MMdbK2kODEMPGSM4xWfb1MA/ZzPQRvpbQudb/loz+VDtFproSyjdf9PjqxxDEVazsBUxeWU++jKDod6+GR++Sa6CIQ6WUKo8IMhJNDuSbEVnyeAOQ/BlLAW29mngN5i36u4WMGFUvJZzPtc8g1iNEocm3b1cKg10f3ISdou57tnjaoHiXwHy7XBLnJIkXw05POIMyNljurGuKLBLwiUCsZGBJe/fkmNyuucR7AdVo5tDSf0ubT+WJoKcdBFrC1/j4vGaBZe59HqVjYhI3YLKPypJ8fAt2+TNk12wQCGVAECz6U9PeovpabbA4r0wozlzqOoqANnily3YQZMvdwjWm8XJeRNrAkNbMSD/meXOuCqzJ8iURWrxorrbpwvizu0JuHGjhTOynvJmOW9K2MiPca41ooVtAktEaCf0sq5SG/8gEhzswjOP1cw6nQY+KZl9Tuenodwt5zHk7X68Ngw0R6sZqt17OXQ/Z025cHshUu2VumA7I13WWoJ8x4xkcXODoGmRjZyDlAUpa/FvMbZ/Fe9L0+dS3DiPiFTkSLmDmSPbb1IAvLfu/nOouZeuYm37Kwn5brT6/v7v4tMrJDF7sGUcQJNZpHsQnxZpPF4HaJCbrcpEkrtE88Yni42Ohb3thd657nU8pGQIxdDQ9ZZwFhgiXG9dBweHooo0tcHeEmbR3NMthXTQAbGm4dIRlT7bGvD+RXu+DB723hGtET6hCow7u6urxmn4zLDJsn0mGVxTIR/gpkn1K5osNbQjkB37K1nlB3d67AdeMxtRtNmmvhqhMsXZ4Go1xHeog9czBOJysNVJF3kNXHOwe2rXCbZfNRTtNj1dxuD9c0qujZ4SLLNgNsO+O9p1nefk4H9ffm+hOvNbh+D28pV8hoUCSzl14krOI9uAYPQhDbOzjJgETck1juzoERBxyWWS9oV8p8WFAI8eRcBzrRKx7xxj24sVvIVAzpl1iDooUYa7EDYYVYZgfuiz3taXmIGRumY0IP0U8Qmjc0k/m9uX4tasM+0yetxPl0+c09IplrWHMn6HWnaF6SaPZ4PSHuWHIHAEv5QDiERU9iVIxIY9sAncy5RvNIrofC0aIst4SESfkAhmeO5VVekot0cR2LON/MkQsJYTCktEbFEVwbuMm1cU/a5B+g8s048g654Jo426i1lpSpF2L51tY3evvzOuT8WtIdGlnkJy8oZv8fkNYFLcfgXKNsgE3PdT3HoPZz+QUTtMgxdkEfmY6xr3iYK3INq8m1SfhnOsSHsUYXXXpOQc2aCPzdJIVfR8SxqnJNXDvSc9+Fa/TQdbvAtVTlfWukia1+DgEcI6Z8tbVOj5Q6BPYtd4PZ9OVx3kg2Qxp/PJidDtNB9RMmPruqXm+ZzQl0aZsud1Pi4eZ87cR8EEWHFZuroV1W3shne75Zqf6fnOsX/wFruR7na3HN501Yt2tW61TPoa/uQVQANHfDY1S4RpLkGtf8g9vcN6/mHttXlV/xrnj8QYDERFtx8Dsf+uvz5gJvxQcO34FPM8YluzoZe1JP0LlRbq3YRMbQ87Xavm/1dVnlPl85XuValx5so6HsrGp1tHRt65dlh/TKff3K0gUke77e/7RM/luumr97dUXw6iOt7ZDiaoBVtpVKGcyDidgyoGgmFL1ixOdDJ/0i0RZsKWkVrmnxCmoTWHqvdXp8v9nDfusmbfHnd9a7CkC+nWCj978RvObdN4o9SNp68RS2djceTWPEe+a9ULvEjSGYF8xiiDobJplWvvkHE+o65FdBS6Mu8sIqrDWPjaa5VRTWjFrQPpocoPIx51V2xzXZKPJFfzXao/Brcq03Jh5fbvABqovQFN2mlTRSJbKSsu/wbY5fk+tzyoiud6p8uZNS68tjFf35PT4++Yty3YQvBb01Regikn3+7G/yt098ltv99bkWFeIdnPnyWBehfu38rwHhWvufkGv0x/t379596lAuRIXAojRY2d1J6Cdy3vuOPz7zCAQmNnHxy3P9li51vv6ta8JbJdg0cTJp9wPZcXd9eXl1Cd98/2o14uvMi//F8Qd32V+9ax/jS8ZsZ9k8QgT9/TWPq3T98RmFLrwXf27mY1tP5KK06U3HifIPR7xTn1d9IGQ4+/c2YVMWEOkMMlbXSCs8DPLPKHVxzZeum7vmkbPrdhV60Ms1D/ThFtdIcf0IfBJ/buaufUyE9mqFQwL/FmukPyl1/VCwEOvlhw5zIogcyILHnR+8vv1wSWOzHX2kcAb6u88fP368u+2yobPVYXaYjbst6Ns7ct7nd0qoHwwaY6KRvTZpohztXJ2T3lPYp9CBewKk5ReYOg6V/1d4GBhbHTLqy3zdGUKVWCsoKCgoKCgoKCgoKCgoKCgoKCgoKCgoKCgoKCgoKCgoKCgoKPx0+H8qAnqXG1PEtwAAAABJRU5ErkJggg=="/>
          <p:cNvSpPr>
            <a:spLocks noChangeAspect="1" noChangeArrowheads="1"/>
          </p:cNvSpPr>
          <p:nvPr/>
        </p:nvSpPr>
        <p:spPr bwMode="auto">
          <a:xfrm>
            <a:off x="1680726" y="-143532"/>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algn="ctr" fontAlgn="base">
              <a:lnSpc>
                <a:spcPct val="90000"/>
              </a:lnSpc>
              <a:spcBef>
                <a:spcPct val="50000"/>
              </a:spcBef>
              <a:spcAft>
                <a:spcPct val="0"/>
              </a:spcAft>
            </a:pPr>
            <a:endParaRPr lang="en-US">
              <a:solidFill>
                <a:srgbClr val="231F20"/>
              </a:solidFill>
              <a:latin typeface="Arial" charset="0"/>
            </a:endParaRPr>
          </a:p>
        </p:txBody>
      </p:sp>
      <p:sp>
        <p:nvSpPr>
          <p:cNvPr id="99" name="AutoShape 17" descr="data:image/png;base64,iVBORw0KGgoAAAANSUhEUgAAAWsAAACLCAMAAACQq0h8AAAA1VBMVEX///8BXK3//v/sGU4AWq0AVasAXq8AWawAUaoAV6sAU6oAVqv///3x9vqBpdEkbLVukcTI2euyx+J1lscATaeSstanwd9UhMBJfbyLpc4ASqfo7fTU4/HrAEHb5vF2oM680ObrAD4wdLrsD0r1mKzrADnxZ4Ps8vgAR6Zai8TA0ufJ2usMZLKQrdOasNRumsvvP2r5xtD96u31o7L3rLztKFjvTXDyfZU6ebyfvd0qcrr97vH70ttyk8fyh5zwTHTvWXr1hp74u8fuPmT5yNH94OYAPKTFP3A+AAATb0lEQVR4nO1dh2LbOLYFGVawSQpVTMkSI8dDU6KiiVMsabK7mezM+/9PerhorKI9TmInWZwpNkmwHVxc3AYaIQUFBQUFBQUFBQUFBQUFBQUFBQUFBQUFBQUFBQUFBQUFBQUFBQWFr4Lf3qPXDunnm+p++2yFBghFf/z15cvb25JYecgn7GabNN1k8Duwefvly5e//ui6Cjk6T9N0GLDTFDrx9sOry8tXL961hZXsGFmx48TWhB18fXVJmn74q9XUJwTvXGgabWknKXTh7xdXLwDXf7UO+WgZG5qmGQYGBtHbV7Tl1YvbjuuMYs0g/7hW4Cuuz+D15QvG4G/NI4SxHdYovD1s/sZ65cXl+9ZVfDT1WFNn8iSP/VPijhN49Z/WIR/tXUagm8P2fwXXr9st0clmTfG4Y5JVoOjnmgurPQUlfJ5rggPn2lRcn8WDuGZy/fE81z5al3Kt7JAz+PKKE/hn65CPJg5hzzI0ZwfCesdV++WXjusMQLWT2THZKDvkHPSPlMGry7bZTKzmAoNxYRYZcH3LTJbL39stdbQ0TYO0dWa60iFn8cfd1fX15ee/WwfAuclyfJPgPEN0/vv786vr66u7NpvgNi5m8U1ihAHq8kAVatDbvkxJKhHxjgaVpn6lpaL6YdCBYR240/km/GDslV482wmOu5oGHw8hlL6g1/cF7z4ll/9EjHAV/PgalFz7zZ2yH5RC/kZYTo7H40bwuSBbky39lezYkkPHhaA6PU6Ok/lzPedPDsJhkCcOxjguhrA5PyQYtg6U32UUw1YyDeBYWsQOdvDNHinn5REgwjzl0SY7XpIdhcljT8TARnOLe5HmgXC7xdRRJH5O/tyP/VOCCGuiGQblENzyo2MxPjUcIrTn3UBjef7MY36iZSTb537unxDE3LgwBZ8ahniSwTfsGUIRj3hohp2jDHrAYmK+U3PlPwZhbOBKrhMdRYYl6I2CIBLEQ9hvHsuG7v78FYPzeNL+6fPDngt5g2vtIVyvzl9vV0TdKEZP6QcRD+EHI7su1zeEa6lDqlwbDa7N83KNQmwbbdi27WT/42ETH114UpJthGaS+Zq+hnB2ZkmucY++DuX1ajDc6ZNSPRyNfjA/gAzqTUIFF5K0A7BDBDfODqEVFlLujBCamkLKk8X5S4YmzKBuC/GTZiXD2HGMxQ81juBZBg4z+TwT7OvIpMlxC6/BvqbWNtnGM9J0YXisV+IeFUK51rRpC7Psid4JkMFjmqsfimuAvnJi7DgJ8xTBiyRI8gxm8uU0hmPxnvqN2zXxG3HshH6POgCubStoH3jK987AZTBf/jjBXl9QlqWj0WgpIkxz2KK6DraWZCOdi1DfArYCOsufu2oIA6PN9dOWkGQWcL16dq55mFQaoH71SM9plcMyxq3DVepnUR3SJddPByIIYYIdr2dWeSLoMmAq9mx2u104uU+fkubzSUiabkT4tbNrfgCu4cGGx2P2xIOp60HI/Tdpmgpus7VjEjje6L4zjx60xM4h4Crk9svbt28bjX4Irn2RRnpurtFGo0HUI5PMkwtGGtFvybD/xFQ4M+aaXga9vgR8+FQLsN7PdWVmLbM9ZarCl//UoZcpi9ohOe0w3agzDQfJOpE99Stn+QjVrl3qxWqihI19Xajax/fY3GWx0RsasB7Fwjl0Z/3nlX5OsoEH+XLNCytrtQ89XJfiJrZrBzjfYmJovGMjbdTkyJdCDD+bc1FVwP1aZzNf3m+m+aCbfN69PYbAvRiL8si8FucztLj3mpkMjmhmCM/0uVJYWb5KH9fVt61Iqd9sEywXHbMHM5Imk3TZeVH4ZZEOh5Xr1eSR2leTYdY6IJtuhxu4NB0Otc55PHgZGZVjvxJ7MpJerueJJJtYU2So/i5q1V5XH+c81z4K1ofDYT0st6dk+7Sgv+73+8EF7M7CIonjxN4vG7oCzUOLGP/YSayw2hVvBvt9DjbHUYud2KF9OHrz5s1uWfKUDlximdCTi4tKYGZB2r3ZwPYwT6Ca3AgzLuPD/DBBer4kLsc9yrUHKy7J9gFumXvWA7muxJ7AI5NcX76uBvC67WuuJMaxbbsnSd7OcW3M4iSB53kYHmiETVoBrpnxrjwfBnoYe0LdYTgmBv2/HM8FrZYzbcgiarFp3kiKxpbjlQFM0zmyEwlGiWkmF9SFc7mLrKVMXyWLbD3X/y9Eo5t7rYYerg0h1+SiL13NEGGOPq79uVNyvW9yXbY74zdyVQwTsYxczQ3i3sVMRAOLhbvGMdStMbadgRjLhOrs5NCAo+nS4I0zk8L5koxTZ4P2DnsLGb10hozRpYFZ/b7rujaNY8ZjocFH5CTvAmUR1iAcCWQbTgrzKjrthwEKohna54/nesQFFNMo9A5LuTb69XUhRQO/gR2isPJVzew7o0Mo1TpaxHAfrnAHnmEQ4qkZw7keYsN1rKLwqDxgEdEgOqbwDEszrdk+P7kuSOdBdPBLE3gdYegJ19NYkEdwTaA7dCi40XS/n0GExzLiJSq5Ni+CiAyqoihcOpMZFl0thN4ciiw4rDZ5+Hiug5lDQzMm1VsLYYdw7s9jIKOlN1QT/n11dQUlmJ9rrYBrw5o3czKUMSIte5NOyoANVGla3ChgXAeRa07TZZAtQtcmYoY34rIHOlwm9DqL3ITBLiJgwDWeRIbnRdN8eqI8lXLtwwRl49OOeZHZGHSFJ85lXE+xu99mQbC4cGkXh/BARNEMJvosnYbjx3NN5iHSh8WMS1cYs/wAlKb2wEdLnmM3Yq4EPn3+8OHDf/+sl7uyOJ/VgCMCLAHViSPQQWubXCoVz0RMfHu6c2zxXlsIabgzPtQg1mtHMiI9JmRbCTc5gGtjTRT/UBePWtMhaHuzHiFhWqMJFQY+YEZU8biFcOeHNJBZBPCg4cRaBKfgZjH+qnBwMJ+XxI4j1yYmd94fWyevtczJIHXd6Cgtotvb26beCctccQXxXNAAGsyIyN2PGLgUlwK51k6FFGQfpTD6HLYdgDiU8Q261MSw13SkMK5tqLgvUdUhyK9wRW4H2SYvQ1KHEKU2lzMOPJUWQ8gzmxyXSF+ghT5/fDi4ZX4GS8D9sScyzQCCulPXsPTv4xpNCU1EXc1B/TuSPsq1gUNxZdZQMwd0C1wCM5T30Elzcna8pTcHrpsKsMZ19Z0Ry7CKfqNcw+IqyUUE426CpFfTcqr+CVhBJCuRrD9G79RYDS6UDp+uNx+EcW03kMzlmXOwCrxtiLntKOSapijmlf7eOHw4I0QJqLgwPrmNAacDKNdWPZtZl+vaa9AsnbeoyLVVffE9sQ75CiBWlOu3wwX/HD7/N5gQP2IfLu7pPihuD6HlhAm2XopgdUAwrmcNrCsKakc5tDhBHFSu2UI/cb8ATD9ajLUEjRHVnmYIiqOgdwauvca8XuNar4dXmly7g+qLj0262urbAx5hETmmB/G7/huAQGBMGrpxlPEu347DkJZSVshmdkiA9BpqoR2xqCk+lvso186oNrZmNl88Sa2FfU35zanBQIWe2iENU6Eu1/TE+SI9hsfRIuBcUzA7pMY1/k5cI1BQHvMcSpugEz6aUOuQcOJGrJdWhHvPMdK61Jz3GwWGzMAnfmvlMUCH4HnlQj51UmjoBbwv3DAGCuCaMgZcx42qt6a+Xu4OFnawSf4r4Mwq195F9czvxrUPDHI3zbLXvU2DtQu+FRXIlJ/J3LEqQ1Kum6dXN/ZUzxCbo9xL5brI6urIY0lDOp2601UVITVTh4jOjYacewXqXGd7A9vwpCYm4mFrzyLXul+t54h7287Loh2PmgszrgqcY7XZQ+LXGRWtvPqKwLWxrp+2I5dy/4XYnSwXFF0JqkNSaEbluo/rIaxt0+xYy3fH8UXelGvzieS6WWPWg3o9n4+qa0kfFOcrb7qEe9qnoMG1Pas3k1yz+qsypiuA6QzXyzU5vsA2aMhZyh+qQ19X8D319WO4ZrP+unON9ENyYFN6ZmlMI+43NpIVOyAFdAi9kwkh0TqS+7nm5ozhjmQy4pm49tkE9DCuyzgfCyd0r5F+ANc8mWbgSqKbzo2n+mkwzRKumQ5xV5M2qM14j1zvsGEZ9pblyp6Ra92XcT4LggQ98EHJ8rnRoV76igcxk20jft3DNbhQqCDUQWSJJd0qPnojIsPtEIixk45Jzz3ZPfoadHVpEpK7rZ5Jh+homYjwNQ77WvpilQFpfjOnDqBl2oZtx4NaOq+fa6Aaetc+nJjxLM6kc6MMdbK2kODEMPGSM4xWfb1MA/ZzPQRvpbQudb/loz+VDtFproSyjdf9PjqxxDEVazsBUxeWU++jKDod6+GR++Sa6CIQ6WUKo8IMhJNDuSbEVnyeAOQ/BlLAW29mngN5i36u4WMGFUvJZzPtc8g1iNEocm3b1cKg10f3ISdou57tnjaoHiXwHy7XBLnJIkXw05POIMyNljurGuKLBLwiUCsZGBJe/fkmNyuucR7AdVo5tDSf0ubT+WJoKcdBFrC1/j4vGaBZe59HqVjYhI3YLKPypJ8fAt2+TNk12wQCGVAECz6U9PeovpabbA4r0wozlzqOoqANnily3YQZMvdwjWm8XJeRNrAkNbMSD/meXOuCqzJ8iURWrxorrbpwvizu0JuHGjhTOynvJmOW9K2MiPca41ooVtAktEaCf0sq5SG/8gEhzswjOP1cw6nQY+KZl9Tuenodwt5zHk7X68Ngw0R6sZqt17OXQ/Z025cHshUu2VumA7I13WWoJ8x4xkcXODoGmRjZyDlAUpa/FvMbZ/Fe9L0+dS3DiPiFTkSLmDmSPbb1IAvLfu/nOouZeuYm37Kwn5brT6/v7v4tMrJDF7sGUcQJNZpHsQnxZpPF4HaJCbrcpEkrtE88Yni42Ohb3thd657nU8pGQIxdDQ9ZZwFhgiXG9dBweHooo0tcHeEmbR3NMthXTQAbGm4dIRlT7bGvD+RXu+DB723hGtET6hCow7u6urxmn4zLDJsn0mGVxTIR/gpkn1K5osNbQjkB37K1nlB3d67AdeMxtRtNmmvhqhMsXZ4Go1xHeog9czBOJysNVJF3kNXHOwe2rXCbZfNRTtNj1dxuD9c0qujZ4SLLNgNsO+O9p1nefk4H9ffm+hOvNbh+D28pV8hoUCSzl14krOI9uAYPQhDbOzjJgETck1juzoERBxyWWS9oV8p8WFAI8eRcBzrRKx7xxj24sVvIVAzpl1iDooUYa7EDYYVYZgfuiz3taXmIGRumY0IP0U8Qmjc0k/m9uX4tasM+0yetxPl0+c09IplrWHMn6HWnaF6SaPZ4PSHuWHIHAEv5QDiERU9iVIxIY9sAncy5RvNIrofC0aIst4SESfkAhmeO5VVekot0cR2LON/MkQsJYTCktEbFEVwbuMm1cU/a5B+g8s048g654Jo426i1lpSpF2L51tY3evvzOuT8WtIdGlnkJy8oZv8fkNYFLcfgXKNsgE3PdT3HoPZz+QUTtMgxdkEfmY6xr3iYK3INq8m1SfhnOsSHsUYXXXpOQc2aCPzdJIVfR8SxqnJNXDvSc9+Fa/TQdbvAtVTlfWukia1+DgEcI6Z8tbVOj5Q6BPYtd4PZ9OVx3kg2Qxp/PJidDtNB9RMmPruqXm+ZzQl0aZsud1Pi4eZ87cR8EEWHFZuroV1W3shne75Zqf6fnOsX/wFruR7na3HN501Yt2tW61TPoa/uQVQANHfDY1S4RpLkGtf8g9vcN6/mHttXlV/xrnj8QYDERFtx8Dsf+uvz5gJvxQcO34FPM8YluzoZe1JP0LlRbq3YRMbQ87Xavm/1dVnlPl85XuValx5so6HsrGp1tHRt65dlh/TKff3K0gUke77e/7RM/luumr97dUXw6iOt7ZDiaoBVtpVKGcyDidgyoGgmFL1ixOdDJ/0i0RZsKWkVrmnxCmoTWHqvdXp8v9nDfusmbfHnd9a7CkC+nWCj978RvObdN4o9SNp68RS2djceTWPEe+a9ULvEjSGYF8xiiDobJplWvvkHE+o65FdBS6Mu8sIqrDWPjaa5VRTWjFrQPpocoPIx51V2xzXZKPJFfzXao/Brcq03Jh5fbvABqovQFN2mlTRSJbKSsu/wbY5fk+tzyoiud6p8uZNS68tjFf35PT4++Yty3YQvBb01Regikn3+7G/yt098ltv99bkWFeIdnPnyWBehfu38rwHhWvufkGv0x/t379596lAuRIXAojRY2d1J6Cdy3vuOPz7zCAQmNnHxy3P9li51vv6ta8JbJdg0cTJp9wPZcXd9eXl1Cd98/2o14uvMi//F8Qd32V+9ax/jS8ZsZ9k8QgT9/TWPq3T98RmFLrwXf27mY1tP5KK06U3HifIPR7xTn1d9IGQ4+/c2YVMWEOkMMlbXSCs8DPLPKHVxzZeum7vmkbPrdhV60Ms1D/ThFtdIcf0IfBJ/buaufUyE9mqFQwL/FmukPyl1/VCwEOvlhw5zIogcyILHnR+8vv1wSWOzHX2kcAb6u88fP368u+2yobPVYXaYjbst6Ns7ct7nd0qoHwwaY6KRvTZpohztXJ2T3lPYp9CBewKk5ReYOg6V/1d4GBhbHTLqy3zdGUKVWCsoKCgoKCgoKCgoKCgoKCgoKCgoKCgoKCgoKCgoKCgoKCgoKPx0+H8qAnqXG1PEtwAAAABJRU5ErkJggg=="/>
          <p:cNvSpPr>
            <a:spLocks noChangeAspect="1" noChangeArrowheads="1"/>
          </p:cNvSpPr>
          <p:nvPr/>
        </p:nvSpPr>
        <p:spPr bwMode="auto">
          <a:xfrm>
            <a:off x="1833086" y="8829"/>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algn="ctr" fontAlgn="base">
              <a:lnSpc>
                <a:spcPct val="90000"/>
              </a:lnSpc>
              <a:spcBef>
                <a:spcPct val="50000"/>
              </a:spcBef>
              <a:spcAft>
                <a:spcPct val="0"/>
              </a:spcAft>
            </a:pPr>
            <a:endParaRPr lang="en-US">
              <a:solidFill>
                <a:srgbClr val="231F20"/>
              </a:solidFill>
              <a:latin typeface="Arial" charset="0"/>
            </a:endParaRPr>
          </a:p>
        </p:txBody>
      </p:sp>
      <p:sp>
        <p:nvSpPr>
          <p:cNvPr id="3" name="AutoShape 4" descr="R logo"/>
          <p:cNvSpPr>
            <a:spLocks noChangeAspect="1" noChangeArrowheads="1"/>
          </p:cNvSpPr>
          <p:nvPr/>
        </p:nvSpPr>
        <p:spPr bwMode="auto">
          <a:xfrm>
            <a:off x="1985447" y="161190"/>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algn="ctr" fontAlgn="base">
              <a:lnSpc>
                <a:spcPct val="90000"/>
              </a:lnSpc>
              <a:spcBef>
                <a:spcPct val="50000"/>
              </a:spcBef>
              <a:spcAft>
                <a:spcPct val="0"/>
              </a:spcAft>
            </a:pPr>
            <a:endParaRPr lang="en-US">
              <a:solidFill>
                <a:srgbClr val="231F20"/>
              </a:solidFill>
              <a:latin typeface="Arial" charset="0"/>
            </a:endParaRPr>
          </a:p>
        </p:txBody>
      </p:sp>
      <p:sp>
        <p:nvSpPr>
          <p:cNvPr id="79" name="Rectangle 2"/>
          <p:cNvSpPr txBox="1">
            <a:spLocks noChangeArrowheads="1"/>
          </p:cNvSpPr>
          <p:nvPr/>
        </p:nvSpPr>
        <p:spPr>
          <a:xfrm>
            <a:off x="452948" y="104599"/>
            <a:ext cx="11173090" cy="58749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pPr>
              <a:lnSpc>
                <a:spcPct val="90000"/>
              </a:lnSpc>
            </a:pPr>
            <a:r>
              <a:rPr lang="en-US" sz="2799" kern="0" dirty="0">
                <a:solidFill>
                  <a:srgbClr val="FFFFFF"/>
                </a:solidFill>
                <a:latin typeface="Century Gothic"/>
              </a:rPr>
              <a:t>The Customer Data Platform (CDP)</a:t>
            </a:r>
            <a:endParaRPr lang="en-US" sz="3599" kern="0" dirty="0">
              <a:solidFill>
                <a:srgbClr val="FFFFFF"/>
              </a:solidFill>
              <a:latin typeface="Century Gothic"/>
            </a:endParaRPr>
          </a:p>
        </p:txBody>
      </p:sp>
      <p:pic>
        <p:nvPicPr>
          <p:cNvPr id="4" name="Picture 3">
            <a:extLst>
              <a:ext uri="{FF2B5EF4-FFF2-40B4-BE49-F238E27FC236}">
                <a16:creationId xmlns:a16="http://schemas.microsoft.com/office/drawing/2014/main" id="{0481B695-5D96-4C69-A8AB-30D2EEC47A0F}"/>
              </a:ext>
            </a:extLst>
          </p:cNvPr>
          <p:cNvPicPr>
            <a:picLocks noChangeAspect="1"/>
          </p:cNvPicPr>
          <p:nvPr/>
        </p:nvPicPr>
        <p:blipFill>
          <a:blip r:embed="rId4"/>
          <a:stretch>
            <a:fillRect/>
          </a:stretch>
        </p:blipFill>
        <p:spPr>
          <a:xfrm>
            <a:off x="340685" y="815136"/>
            <a:ext cx="11132261" cy="5870957"/>
          </a:xfrm>
          <a:prstGeom prst="rect">
            <a:avLst/>
          </a:prstGeom>
        </p:spPr>
      </p:pic>
    </p:spTree>
    <p:custDataLst>
      <p:tags r:id="rId1"/>
    </p:custDataLst>
    <p:extLst>
      <p:ext uri="{BB962C8B-B14F-4D97-AF65-F5344CB8AC3E}">
        <p14:creationId xmlns:p14="http://schemas.microsoft.com/office/powerpoint/2010/main" val="4093718898"/>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11065" y="1082651"/>
            <a:ext cx="2909324" cy="5606860"/>
            <a:chOff x="-213360" y="1082040"/>
            <a:chExt cx="2910840" cy="5608320"/>
          </a:xfrm>
        </p:grpSpPr>
        <p:sp>
          <p:nvSpPr>
            <p:cNvPr id="176" name="Arc 175"/>
            <p:cNvSpPr>
              <a:spLocks/>
            </p:cNvSpPr>
            <p:nvPr/>
          </p:nvSpPr>
          <p:spPr bwMode="auto">
            <a:xfrm flipH="1">
              <a:off x="-213360" y="1082040"/>
              <a:ext cx="2910840" cy="2910840"/>
            </a:xfrm>
            <a:prstGeom prst="arc">
              <a:avLst>
                <a:gd name="adj1" fmla="val 5468531"/>
                <a:gd name="adj2" fmla="val 7510450"/>
              </a:avLst>
            </a:prstGeom>
            <a:noFill/>
            <a:ln w="19050" cap="rnd" cmpd="sng" algn="ctr">
              <a:solidFill>
                <a:schemeClr val="tx2"/>
              </a:solidFill>
              <a:prstDash val="solid"/>
              <a:round/>
              <a:headEnd type="none" w="med" len="med"/>
              <a:tailEnd type="arrow" w="lg" len="med"/>
            </a:ln>
            <a:effectLst/>
          </p:spPr>
          <p:txBody>
            <a:bodyPr vert="horz" wrap="square" lIns="91416" tIns="45708" rIns="91416" bIns="45708" numCol="1" rtlCol="0" anchor="t" anchorCtr="0" compatLnSpc="1">
              <a:prstTxWarp prst="textNoShape">
                <a:avLst/>
              </a:prstTxWarp>
            </a:bodyPr>
            <a:lstStyle/>
            <a:p>
              <a:pPr algn="ctr" eaLnBrk="0" fontAlgn="base" hangingPunct="0">
                <a:lnSpc>
                  <a:spcPct val="90000"/>
                </a:lnSpc>
                <a:spcBef>
                  <a:spcPct val="0"/>
                </a:spcBef>
                <a:spcAft>
                  <a:spcPct val="0"/>
                </a:spcAft>
              </a:pPr>
              <a:endParaRPr lang="en-US" sz="1100">
                <a:solidFill>
                  <a:srgbClr val="231F20"/>
                </a:solidFill>
                <a:latin typeface="Verdana" pitchFamily="34" charset="0"/>
              </a:endParaRPr>
            </a:p>
          </p:txBody>
        </p:sp>
        <p:sp>
          <p:nvSpPr>
            <p:cNvPr id="177" name="Arc 176"/>
            <p:cNvSpPr>
              <a:spLocks/>
            </p:cNvSpPr>
            <p:nvPr/>
          </p:nvSpPr>
          <p:spPr bwMode="auto">
            <a:xfrm flipH="1" flipV="1">
              <a:off x="-106680" y="3992880"/>
              <a:ext cx="2697480" cy="2697480"/>
            </a:xfrm>
            <a:prstGeom prst="arc">
              <a:avLst>
                <a:gd name="adj1" fmla="val 2470347"/>
                <a:gd name="adj2" fmla="val 5134283"/>
              </a:avLst>
            </a:prstGeom>
            <a:noFill/>
            <a:ln w="19050" cap="rnd" cmpd="sng" algn="ctr">
              <a:solidFill>
                <a:schemeClr val="tx2"/>
              </a:solidFill>
              <a:prstDash val="sysDash"/>
              <a:round/>
              <a:headEnd type="none" w="med" len="med"/>
              <a:tailEnd type="arrow" w="lg" len="med"/>
            </a:ln>
            <a:effectLst/>
          </p:spPr>
          <p:txBody>
            <a:bodyPr vert="horz" wrap="square" lIns="91416" tIns="45708" rIns="91416" bIns="45708" numCol="1" rtlCol="0" anchor="t" anchorCtr="0" compatLnSpc="1">
              <a:prstTxWarp prst="textNoShape">
                <a:avLst/>
              </a:prstTxWarp>
            </a:bodyPr>
            <a:lstStyle/>
            <a:p>
              <a:pPr algn="ctr" eaLnBrk="0" fontAlgn="base" hangingPunct="0">
                <a:lnSpc>
                  <a:spcPct val="90000"/>
                </a:lnSpc>
                <a:spcBef>
                  <a:spcPct val="0"/>
                </a:spcBef>
                <a:spcAft>
                  <a:spcPct val="0"/>
                </a:spcAft>
              </a:pPr>
              <a:endParaRPr lang="en-US" sz="1100">
                <a:solidFill>
                  <a:srgbClr val="231F20"/>
                </a:solidFill>
                <a:latin typeface="Verdana" pitchFamily="34" charset="0"/>
              </a:endParaRPr>
            </a:p>
          </p:txBody>
        </p:sp>
        <p:sp>
          <p:nvSpPr>
            <p:cNvPr id="178" name="Arc 177"/>
            <p:cNvSpPr>
              <a:spLocks/>
            </p:cNvSpPr>
            <p:nvPr/>
          </p:nvSpPr>
          <p:spPr bwMode="auto">
            <a:xfrm flipH="1">
              <a:off x="-106680" y="1188720"/>
              <a:ext cx="2697480" cy="2697480"/>
            </a:xfrm>
            <a:prstGeom prst="arc">
              <a:avLst>
                <a:gd name="adj1" fmla="val 2860173"/>
                <a:gd name="adj2" fmla="val 6773410"/>
              </a:avLst>
            </a:prstGeom>
            <a:noFill/>
            <a:ln w="19050" cap="rnd" cmpd="sng" algn="ctr">
              <a:solidFill>
                <a:schemeClr val="tx2"/>
              </a:solidFill>
              <a:prstDash val="dash"/>
              <a:round/>
              <a:headEnd type="none" w="med" len="med"/>
              <a:tailEnd type="arrow" w="lg" len="med"/>
            </a:ln>
            <a:effectLst/>
          </p:spPr>
          <p:txBody>
            <a:bodyPr vert="horz" wrap="square" lIns="91416" tIns="45708" rIns="91416" bIns="45708" numCol="1" rtlCol="0" anchor="t" anchorCtr="0" compatLnSpc="1">
              <a:prstTxWarp prst="textNoShape">
                <a:avLst/>
              </a:prstTxWarp>
            </a:bodyPr>
            <a:lstStyle/>
            <a:p>
              <a:pPr algn="ctr" eaLnBrk="0" fontAlgn="base" hangingPunct="0">
                <a:lnSpc>
                  <a:spcPct val="90000"/>
                </a:lnSpc>
                <a:spcBef>
                  <a:spcPct val="0"/>
                </a:spcBef>
                <a:spcAft>
                  <a:spcPct val="0"/>
                </a:spcAft>
              </a:pPr>
              <a:endParaRPr lang="en-US" sz="1100">
                <a:solidFill>
                  <a:srgbClr val="231F20"/>
                </a:solidFill>
                <a:latin typeface="Verdana" pitchFamily="34" charset="0"/>
              </a:endParaRPr>
            </a:p>
          </p:txBody>
        </p:sp>
      </p:grpSp>
      <p:sp>
        <p:nvSpPr>
          <p:cNvPr id="98" name="AutoShape 15" descr="data:image/png;base64,iVBORw0KGgoAAAANSUhEUgAAAWsAAACLCAMAAACQq0h8AAAA1VBMVEX///8BXK3//v/sGU4AWq0AVasAXq8AWawAUaoAV6sAU6oAVqv///3x9vqBpdEkbLVukcTI2euyx+J1lscATaeSstanwd9UhMBJfbyLpc4ASqfo7fTU4/HrAEHb5vF2oM680ObrAD4wdLrsD0r1mKzrADnxZ4Ps8vgAR6Zai8TA0ufJ2usMZLKQrdOasNRumsvvP2r5xtD96u31o7L3rLztKFjvTXDyfZU6ebyfvd0qcrr97vH70ttyk8fyh5zwTHTvWXr1hp74u8fuPmT5yNH94OYAPKTFP3A+AAATb0lEQVR4nO1dh2LbOLYFGVawSQpVTMkSI8dDU6KiiVMsabK7mezM+/9PerhorKI9TmInWZwpNkmwHVxc3AYaIQUFBQUFBQUFBQUFBQUFBQUFBQUFBQUFBQUFBQUFBQUFBQUFBQWFr4Lf3qPXDunnm+p++2yFBghFf/z15cvb25JYecgn7GabNN1k8Duwefvly5e//ui6Cjk6T9N0GLDTFDrx9sOry8tXL961hZXsGFmx48TWhB18fXVJmn74q9XUJwTvXGgabWknKXTh7xdXLwDXf7UO+WgZG5qmGQYGBtHbV7Tl1YvbjuuMYs0g/7hW4Cuuz+D15QvG4G/NI4SxHdYovD1s/sZ65cXl+9ZVfDT1WFNn8iSP/VPijhN49Z/WIR/tXUagm8P2fwXXr9st0clmTfG4Y5JVoOjnmgurPQUlfJ5rggPn2lRcn8WDuGZy/fE81z5al3Kt7JAz+PKKE/hn65CPJg5hzzI0ZwfCesdV++WXjusMQLWT2THZKDvkHPSPlMGry7bZTKzmAoNxYRYZcH3LTJbL39stdbQ0TYO0dWa60iFn8cfd1fX15ee/WwfAuclyfJPgPEN0/vv786vr66u7NpvgNi5m8U1ihAHq8kAVatDbvkxJKhHxjgaVpn6lpaL6YdCBYR240/km/GDslV482wmOu5oGHw8hlL6g1/cF7z4ll/9EjHAV/PgalFz7zZ2yH5RC/kZYTo7H40bwuSBbky39lezYkkPHhaA6PU6Ok/lzPedPDsJhkCcOxjguhrA5PyQYtg6U32UUw1YyDeBYWsQOdvDNHinn5REgwjzl0SY7XpIdhcljT8TARnOLe5HmgXC7xdRRJH5O/tyP/VOCCGuiGQblENzyo2MxPjUcIrTn3UBjef7MY36iZSTb537unxDE3LgwBZ8ahniSwTfsGUIRj3hohp2jDHrAYmK+U3PlPwZhbOBKrhMdRYYl6I2CIBLEQ9hvHsuG7v78FYPzeNL+6fPDngt5g2vtIVyvzl9vV0TdKEZP6QcRD+EHI7su1zeEa6lDqlwbDa7N83KNQmwbbdi27WT/42ETH114UpJthGaS+Zq+hnB2ZkmucY++DuX1ajDc6ZNSPRyNfjA/gAzqTUIFF5K0A7BDBDfODqEVFlLujBCamkLKk8X5S4YmzKBuC/GTZiXD2HGMxQ81juBZBg4z+TwT7OvIpMlxC6/BvqbWNtnGM9J0YXisV+IeFUK51rRpC7Psid4JkMFjmqsfimuAvnJi7DgJ8xTBiyRI8gxm8uU0hmPxnvqN2zXxG3HshH6POgCubStoH3jK987AZTBf/jjBXl9QlqWj0WgpIkxz2KK6DraWZCOdi1DfArYCOsufu2oIA6PN9dOWkGQWcL16dq55mFQaoH71SM9plcMyxq3DVepnUR3SJddPByIIYYIdr2dWeSLoMmAq9mx2u104uU+fkubzSUiabkT4tbNrfgCu4cGGx2P2xIOp60HI/Tdpmgpus7VjEjje6L4zjx60xM4h4Crk9svbt28bjX4Irn2RRnpurtFGo0HUI5PMkwtGGtFvybD/xFQ4M+aaXga9vgR8+FQLsN7PdWVmLbM9ZarCl//UoZcpi9ohOe0w3agzDQfJOpE99Stn+QjVrl3qxWqihI19Xajax/fY3GWx0RsasB7Fwjl0Z/3nlX5OsoEH+XLNCytrtQ89XJfiJrZrBzjfYmJovGMjbdTkyJdCDD+bc1FVwP1aZzNf3m+m+aCbfN69PYbAvRiL8si8FucztLj3mpkMjmhmCM/0uVJYWb5KH9fVt61Iqd9sEywXHbMHM5Imk3TZeVH4ZZEOh5Xr1eSR2leTYdY6IJtuhxu4NB0Otc55PHgZGZVjvxJ7MpJerueJJJtYU2So/i5q1V5XH+c81z4K1ofDYT0st6dk+7Sgv+73+8EF7M7CIonjxN4vG7oCzUOLGP/YSayw2hVvBvt9DjbHUYud2KF9OHrz5s1uWfKUDlximdCTi4tKYGZB2r3ZwPYwT6Ca3AgzLuPD/DBBer4kLsc9yrUHKy7J9gFumXvWA7muxJ7AI5NcX76uBvC67WuuJMaxbbsnSd7OcW3M4iSB53kYHmiETVoBrpnxrjwfBnoYe0LdYTgmBv2/HM8FrZYzbcgiarFp3kiKxpbjlQFM0zmyEwlGiWkmF9SFc7mLrKVMXyWLbD3X/y9Eo5t7rYYerg0h1+SiL13NEGGOPq79uVNyvW9yXbY74zdyVQwTsYxczQ3i3sVMRAOLhbvGMdStMbadgRjLhOrs5NCAo+nS4I0zk8L5koxTZ4P2DnsLGb10hozRpYFZ/b7rujaNY8ZjocFH5CTvAmUR1iAcCWQbTgrzKjrthwEKohna54/nesQFFNMo9A5LuTb69XUhRQO/gR2isPJVzew7o0Mo1TpaxHAfrnAHnmEQ4qkZw7keYsN1rKLwqDxgEdEgOqbwDEszrdk+P7kuSOdBdPBLE3gdYegJ19NYkEdwTaA7dCi40XS/n0GExzLiJSq5Ni+CiAyqoihcOpMZFl0thN4ciiw4rDZ5+Hiug5lDQzMm1VsLYYdw7s9jIKOlN1QT/n11dQUlmJ9rrYBrw5o3czKUMSIte5NOyoANVGla3ChgXAeRa07TZZAtQtcmYoY34rIHOlwm9DqL3ITBLiJgwDWeRIbnRdN8eqI8lXLtwwRl49OOeZHZGHSFJ85lXE+xu99mQbC4cGkXh/BARNEMJvosnYbjx3NN5iHSh8WMS1cYs/wAlKb2wEdLnmM3Yq4EPn3+8OHDf/+sl7uyOJ/VgCMCLAHViSPQQWubXCoVz0RMfHu6c2zxXlsIabgzPtQg1mtHMiI9JmRbCTc5gGtjTRT/UBePWtMhaHuzHiFhWqMJFQY+YEZU8biFcOeHNJBZBPCg4cRaBKfgZjH+qnBwMJ+XxI4j1yYmd94fWyevtczJIHXd6Cgtotvb26beCctccQXxXNAAGsyIyN2PGLgUlwK51k6FFGQfpTD6HLYdgDiU8Q261MSw13SkMK5tqLgvUdUhyK9wRW4H2SYvQ1KHEKU2lzMOPJUWQ8gzmxyXSF+ghT5/fDi4ZX4GS8D9sScyzQCCulPXsPTv4xpNCU1EXc1B/TuSPsq1gUNxZdZQMwd0C1wCM5T30Elzcna8pTcHrpsKsMZ19Z0Ry7CKfqNcw+IqyUUE426CpFfTcqr+CVhBJCuRrD9G79RYDS6UDp+uNx+EcW03kMzlmXOwCrxtiLntKOSapijmlf7eOHw4I0QJqLgwPrmNAacDKNdWPZtZl+vaa9AsnbeoyLVVffE9sQ75CiBWlOu3wwX/HD7/N5gQP2IfLu7pPihuD6HlhAm2XopgdUAwrmcNrCsKakc5tDhBHFSu2UI/cb8ATD9ajLUEjRHVnmYIiqOgdwauvca8XuNar4dXmly7g+qLj0262urbAx5hETmmB/G7/huAQGBMGrpxlPEu347DkJZSVshmdkiA9BpqoR2xqCk+lvso186oNrZmNl88Sa2FfU35zanBQIWe2iENU6Eu1/TE+SI9hsfRIuBcUzA7pMY1/k5cI1BQHvMcSpugEz6aUOuQcOJGrJdWhHvPMdK61Jz3GwWGzMAnfmvlMUCH4HnlQj51UmjoBbwv3DAGCuCaMgZcx42qt6a+Xu4OFnawSf4r4Mwq195F9czvxrUPDHI3zbLXvU2DtQu+FRXIlJ/J3LEqQ1Kum6dXN/ZUzxCbo9xL5brI6urIY0lDOp2601UVITVTh4jOjYacewXqXGd7A9vwpCYm4mFrzyLXul+t54h7287Loh2PmgszrgqcY7XZQ+LXGRWtvPqKwLWxrp+2I5dy/4XYnSwXFF0JqkNSaEbluo/rIaxt0+xYy3fH8UXelGvzieS6WWPWg3o9n4+qa0kfFOcrb7qEe9qnoMG1Pas3k1yz+qsypiuA6QzXyzU5vsA2aMhZyh+qQ19X8D319WO4ZrP+unON9ENyYFN6ZmlMI+43NpIVOyAFdAi9kwkh0TqS+7nm5ozhjmQy4pm49tkE9DCuyzgfCyd0r5F+ANc8mWbgSqKbzo2n+mkwzRKumQ5xV5M2qM14j1zvsGEZ9pblyp6Ra92XcT4LggQ98EHJ8rnRoV76igcxk20jft3DNbhQqCDUQWSJJd0qPnojIsPtEIixk45Jzz3ZPfoadHVpEpK7rZ5Jh+homYjwNQ77WvpilQFpfjOnDqBl2oZtx4NaOq+fa6Aaetc+nJjxLM6kc6MMdbK2kODEMPGSM4xWfb1MA/ZzPQRvpbQudb/loz+VDtFproSyjdf9PjqxxDEVazsBUxeWU++jKDod6+GR++Sa6CIQ6WUKo8IMhJNDuSbEVnyeAOQ/BlLAW29mngN5i36u4WMGFUvJZzPtc8g1iNEocm3b1cKg10f3ISdou57tnjaoHiXwHy7XBLnJIkXw05POIMyNljurGuKLBLwiUCsZGBJe/fkmNyuucR7AdVo5tDSf0ubT+WJoKcdBFrC1/j4vGaBZe59HqVjYhI3YLKPypJ8fAt2+TNk12wQCGVAECz6U9PeovpabbA4r0wozlzqOoqANnily3YQZMvdwjWm8XJeRNrAkNbMSD/meXOuCqzJ8iURWrxorrbpwvizu0JuHGjhTOynvJmOW9K2MiPca41ooVtAktEaCf0sq5SG/8gEhzswjOP1cw6nQY+KZl9Tuenodwt5zHk7X68Ngw0R6sZqt17OXQ/Z025cHshUu2VumA7I13WWoJ8x4xkcXODoGmRjZyDlAUpa/FvMbZ/Fe9L0+dS3DiPiFTkSLmDmSPbb1IAvLfu/nOouZeuYm37Kwn5brT6/v7v4tMrJDF7sGUcQJNZpHsQnxZpPF4HaJCbrcpEkrtE88Yni42Ohb3thd657nU8pGQIxdDQ9ZZwFhgiXG9dBweHooo0tcHeEmbR3NMthXTQAbGm4dIRlT7bGvD+RXu+DB723hGtET6hCow7u6urxmn4zLDJsn0mGVxTIR/gpkn1K5osNbQjkB37K1nlB3d67AdeMxtRtNmmvhqhMsXZ4Go1xHeog9czBOJysNVJF3kNXHOwe2rXCbZfNRTtNj1dxuD9c0qujZ4SLLNgNsO+O9p1nefk4H9ffm+hOvNbh+D28pV8hoUCSzl14krOI9uAYPQhDbOzjJgETck1juzoERBxyWWS9oV8p8WFAI8eRcBzrRKx7xxj24sVvIVAzpl1iDooUYa7EDYYVYZgfuiz3taXmIGRumY0IP0U8Qmjc0k/m9uX4tasM+0yetxPl0+c09IplrWHMn6HWnaF6SaPZ4PSHuWHIHAEv5QDiERU9iVIxIY9sAncy5RvNIrofC0aIst4SESfkAhmeO5VVekot0cR2LON/MkQsJYTCktEbFEVwbuMm1cU/a5B+g8s048g654Jo426i1lpSpF2L51tY3evvzOuT8WtIdGlnkJy8oZv8fkNYFLcfgXKNsgE3PdT3HoPZz+QUTtMgxdkEfmY6xr3iYK3INq8m1SfhnOsSHsUYXXXpOQc2aCPzdJIVfR8SxqnJNXDvSc9+Fa/TQdbvAtVTlfWukia1+DgEcI6Z8tbVOj5Q6BPYtd4PZ9OVx3kg2Qxp/PJidDtNB9RMmPruqXm+ZzQl0aZsud1Pi4eZ87cR8EEWHFZuroV1W3shne75Zqf6fnOsX/wFruR7na3HN501Yt2tW61TPoa/uQVQANHfDY1S4RpLkGtf8g9vcN6/mHttXlV/xrnj8QYDERFtx8Dsf+uvz5gJvxQcO34FPM8YluzoZe1JP0LlRbq3YRMbQ87Xavm/1dVnlPl85XuValx5so6HsrGp1tHRt65dlh/TKff3K0gUke77e/7RM/luumr97dUXw6iOt7ZDiaoBVtpVKGcyDidgyoGgmFL1ixOdDJ/0i0RZsKWkVrmnxCmoTWHqvdXp8v9nDfusmbfHnd9a7CkC+nWCj978RvObdN4o9SNp68RS2djceTWPEe+a9ULvEjSGYF8xiiDobJplWvvkHE+o65FdBS6Mu8sIqrDWPjaa5VRTWjFrQPpocoPIx51V2xzXZKPJFfzXao/Brcq03Jh5fbvABqovQFN2mlTRSJbKSsu/wbY5fk+tzyoiud6p8uZNS68tjFf35PT4++Yty3YQvBb01Regikn3+7G/yt098ltv99bkWFeIdnPnyWBehfu38rwHhWvufkGv0x/t379596lAuRIXAojRY2d1J6Cdy3vuOPz7zCAQmNnHxy3P9li51vv6ta8JbJdg0cTJp9wPZcXd9eXl1Cd98/2o14uvMi//F8Qd32V+9ax/jS8ZsZ9k8QgT9/TWPq3T98RmFLrwXf27mY1tP5KK06U3HifIPR7xTn1d9IGQ4+/c2YVMWEOkMMlbXSCs8DPLPKHVxzZeum7vmkbPrdhV60Ms1D/ThFtdIcf0IfBJ/buaufUyE9mqFQwL/FmukPyl1/VCwEOvlhw5zIogcyILHnR+8vv1wSWOzHX2kcAb6u88fP368u+2yobPVYXaYjbst6Ns7ct7nd0qoHwwaY6KRvTZpohztXJ2T3lPYp9CBewKk5ReYOg6V/1d4GBhbHTLqy3zdGUKVWCsoKCgoKCgoKCgoKCgoKCgoKCgoKCgoKCgoKCgoKCgoKCgoKPx0+H8qAnqXG1PEtwAAAABJRU5ErkJggg=="/>
          <p:cNvSpPr>
            <a:spLocks noChangeAspect="1" noChangeArrowheads="1"/>
          </p:cNvSpPr>
          <p:nvPr/>
        </p:nvSpPr>
        <p:spPr bwMode="auto">
          <a:xfrm>
            <a:off x="1681876" y="-143532"/>
            <a:ext cx="304642"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algn="ctr" fontAlgn="base">
              <a:lnSpc>
                <a:spcPct val="90000"/>
              </a:lnSpc>
              <a:spcBef>
                <a:spcPct val="50000"/>
              </a:spcBef>
              <a:spcAft>
                <a:spcPct val="0"/>
              </a:spcAft>
            </a:pPr>
            <a:endParaRPr lang="en-US">
              <a:solidFill>
                <a:srgbClr val="231F20"/>
              </a:solidFill>
              <a:latin typeface="Arial" charset="0"/>
            </a:endParaRPr>
          </a:p>
        </p:txBody>
      </p:sp>
      <p:sp>
        <p:nvSpPr>
          <p:cNvPr id="227" name="Slide Number Placeholder 1"/>
          <p:cNvSpPr txBox="1">
            <a:spLocks/>
          </p:cNvSpPr>
          <p:nvPr/>
        </p:nvSpPr>
        <p:spPr>
          <a:xfrm>
            <a:off x="-242763" y="1261203"/>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90000"/>
              </a:lnSpc>
              <a:spcBef>
                <a:spcPct val="50000"/>
              </a:spcBef>
              <a:spcAft>
                <a:spcPct val="0"/>
              </a:spcAft>
            </a:pPr>
            <a:endParaRPr lang="en-US" sz="1799" dirty="0">
              <a:solidFill>
                <a:srgbClr val="231F20"/>
              </a:solidFill>
              <a:latin typeface="Calibri"/>
            </a:endParaRPr>
          </a:p>
        </p:txBody>
      </p:sp>
      <p:sp>
        <p:nvSpPr>
          <p:cNvPr id="9" name="Title 8">
            <a:extLst>
              <a:ext uri="{FF2B5EF4-FFF2-40B4-BE49-F238E27FC236}">
                <a16:creationId xmlns:a16="http://schemas.microsoft.com/office/drawing/2014/main" id="{4AC07B16-803D-469E-97D8-ACB3B4104CE8}"/>
              </a:ext>
            </a:extLst>
          </p:cNvPr>
          <p:cNvSpPr>
            <a:spLocks noGrp="1"/>
          </p:cNvSpPr>
          <p:nvPr>
            <p:ph type="title"/>
          </p:nvPr>
        </p:nvSpPr>
        <p:spPr>
          <a:xfrm>
            <a:off x="606427" y="111988"/>
            <a:ext cx="10975975" cy="509598"/>
          </a:xfrm>
        </p:spPr>
        <p:txBody>
          <a:bodyPr/>
          <a:lstStyle/>
          <a:p>
            <a:r>
              <a:rPr lang="en-US" dirty="0"/>
              <a:t>The Golden Record</a:t>
            </a:r>
          </a:p>
        </p:txBody>
      </p:sp>
      <p:sp>
        <p:nvSpPr>
          <p:cNvPr id="353" name="Rounded Rectangle 117">
            <a:extLst>
              <a:ext uri="{FF2B5EF4-FFF2-40B4-BE49-F238E27FC236}">
                <a16:creationId xmlns:a16="http://schemas.microsoft.com/office/drawing/2014/main" id="{0FB7AFFD-AB2A-4899-9803-9323AD62A08E}"/>
              </a:ext>
            </a:extLst>
          </p:cNvPr>
          <p:cNvSpPr/>
          <p:nvPr/>
        </p:nvSpPr>
        <p:spPr>
          <a:xfrm flipH="1">
            <a:off x="2562161" y="928229"/>
            <a:ext cx="9626664" cy="5944293"/>
          </a:xfrm>
          <a:prstGeom prst="roundRect">
            <a:avLst>
              <a:gd name="adj" fmla="val 0"/>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45708" rIns="0" bIns="0" rtlCol="0" anchor="ctr">
            <a:noAutofit/>
          </a:bodyPr>
          <a:lstStyle/>
          <a:p>
            <a:pPr algn="ctr" defTabSz="914126" eaLnBrk="0" hangingPunct="0">
              <a:lnSpc>
                <a:spcPct val="80000"/>
              </a:lnSpc>
            </a:pPr>
            <a:endParaRPr lang="en-US" sz="1600" b="1" dirty="0">
              <a:solidFill>
                <a:srgbClr val="585D62"/>
              </a:solidFill>
              <a:latin typeface="Calibri" charset="0"/>
              <a:ea typeface="Calibri" charset="0"/>
              <a:cs typeface="Calibri" charset="0"/>
            </a:endParaRPr>
          </a:p>
        </p:txBody>
      </p:sp>
      <p:sp>
        <p:nvSpPr>
          <p:cNvPr id="354" name="Rounded Rectangle 120">
            <a:extLst>
              <a:ext uri="{FF2B5EF4-FFF2-40B4-BE49-F238E27FC236}">
                <a16:creationId xmlns:a16="http://schemas.microsoft.com/office/drawing/2014/main" id="{62ABB9C2-B76F-4CD2-8241-614F8BA9C70D}"/>
              </a:ext>
            </a:extLst>
          </p:cNvPr>
          <p:cNvSpPr/>
          <p:nvPr/>
        </p:nvSpPr>
        <p:spPr>
          <a:xfrm flipH="1">
            <a:off x="2562161" y="5252129"/>
            <a:ext cx="9626664" cy="1605340"/>
          </a:xfrm>
          <a:prstGeom prst="roundRect">
            <a:avLst>
              <a:gd name="adj" fmla="val 0"/>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45708" rIns="0" bIns="0" rtlCol="0" anchor="ctr">
            <a:noAutofit/>
          </a:bodyPr>
          <a:lstStyle/>
          <a:p>
            <a:pPr algn="ctr" defTabSz="914126" eaLnBrk="0" hangingPunct="0">
              <a:lnSpc>
                <a:spcPct val="80000"/>
              </a:lnSpc>
            </a:pPr>
            <a:endParaRPr lang="en-US" sz="1600" b="1" dirty="0">
              <a:solidFill>
                <a:srgbClr val="585D62"/>
              </a:solidFill>
              <a:latin typeface="Calibri" charset="0"/>
              <a:ea typeface="Calibri" charset="0"/>
              <a:cs typeface="Calibri" charset="0"/>
            </a:endParaRPr>
          </a:p>
        </p:txBody>
      </p:sp>
      <p:sp>
        <p:nvSpPr>
          <p:cNvPr id="355" name="Rectangle 354">
            <a:extLst>
              <a:ext uri="{FF2B5EF4-FFF2-40B4-BE49-F238E27FC236}">
                <a16:creationId xmlns:a16="http://schemas.microsoft.com/office/drawing/2014/main" id="{F7AE0559-D78D-46B7-8D9A-EAFCD718B163}"/>
              </a:ext>
            </a:extLst>
          </p:cNvPr>
          <p:cNvSpPr/>
          <p:nvPr/>
        </p:nvSpPr>
        <p:spPr>
          <a:xfrm flipH="1">
            <a:off x="2562161" y="5221463"/>
            <a:ext cx="9626664" cy="107207"/>
          </a:xfrm>
          <a:prstGeom prst="rect">
            <a:avLst/>
          </a:prstGeom>
          <a:solidFill>
            <a:schemeClr val="accent1">
              <a:lumMod val="60000"/>
              <a:lumOff val="4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45708" rIns="0" bIns="0" rtlCol="0" anchor="ctr">
            <a:noAutofit/>
          </a:bodyPr>
          <a:lstStyle/>
          <a:p>
            <a:pPr algn="ctr" defTabSz="914126" eaLnBrk="0" hangingPunct="0">
              <a:lnSpc>
                <a:spcPct val="80000"/>
              </a:lnSpc>
            </a:pPr>
            <a:endParaRPr lang="en-US" sz="1600" b="1" dirty="0">
              <a:solidFill>
                <a:srgbClr val="585D62"/>
              </a:solidFill>
              <a:latin typeface="Calibri" charset="0"/>
              <a:ea typeface="Calibri" charset="0"/>
              <a:cs typeface="Calibri" charset="0"/>
            </a:endParaRPr>
          </a:p>
        </p:txBody>
      </p:sp>
      <p:sp>
        <p:nvSpPr>
          <p:cNvPr id="356" name="Rectangle 355">
            <a:extLst>
              <a:ext uri="{FF2B5EF4-FFF2-40B4-BE49-F238E27FC236}">
                <a16:creationId xmlns:a16="http://schemas.microsoft.com/office/drawing/2014/main" id="{29BCB6AB-9832-4255-87A9-DDCA17544E12}"/>
              </a:ext>
            </a:extLst>
          </p:cNvPr>
          <p:cNvSpPr/>
          <p:nvPr/>
        </p:nvSpPr>
        <p:spPr bwMode="auto">
          <a:xfrm>
            <a:off x="2944646" y="1101569"/>
            <a:ext cx="1626749" cy="56859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lnSpc>
                <a:spcPct val="120000"/>
              </a:lnSpc>
            </a:pPr>
            <a:r>
              <a:rPr lang="en-US" sz="1600" b="1" dirty="0">
                <a:solidFill>
                  <a:srgbClr val="8EA1B8"/>
                </a:solidFill>
                <a:latin typeface="Century Gothic" charset="0"/>
                <a:ea typeface="Century Gothic" charset="0"/>
                <a:cs typeface="Century Gothic" charset="0"/>
              </a:rPr>
              <a:t>WEB API ACCESS LAYER</a:t>
            </a:r>
          </a:p>
        </p:txBody>
      </p:sp>
      <p:sp>
        <p:nvSpPr>
          <p:cNvPr id="357" name="Rectangle 356">
            <a:extLst>
              <a:ext uri="{FF2B5EF4-FFF2-40B4-BE49-F238E27FC236}">
                <a16:creationId xmlns:a16="http://schemas.microsoft.com/office/drawing/2014/main" id="{EE6BA53A-BF30-47E8-9ECE-0D6C300161BC}"/>
              </a:ext>
            </a:extLst>
          </p:cNvPr>
          <p:cNvSpPr/>
          <p:nvPr/>
        </p:nvSpPr>
        <p:spPr bwMode="auto">
          <a:xfrm>
            <a:off x="2944645" y="5379500"/>
            <a:ext cx="1720935" cy="108839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600" b="1" dirty="0">
                <a:solidFill>
                  <a:srgbClr val="8EA1B8"/>
                </a:solidFill>
                <a:latin typeface="Century Gothic" charset="0"/>
                <a:ea typeface="Century Gothic" charset="0"/>
                <a:cs typeface="Century Gothic" charset="0"/>
              </a:rPr>
              <a:t>OPERATIONAL PROFILE</a:t>
            </a:r>
          </a:p>
        </p:txBody>
      </p:sp>
      <p:grpSp>
        <p:nvGrpSpPr>
          <p:cNvPr id="358" name="Group 357">
            <a:extLst>
              <a:ext uri="{FF2B5EF4-FFF2-40B4-BE49-F238E27FC236}">
                <a16:creationId xmlns:a16="http://schemas.microsoft.com/office/drawing/2014/main" id="{5BC2721D-6248-4A9A-8386-A6D70848950E}"/>
              </a:ext>
            </a:extLst>
          </p:cNvPr>
          <p:cNvGrpSpPr/>
          <p:nvPr/>
        </p:nvGrpSpPr>
        <p:grpSpPr>
          <a:xfrm>
            <a:off x="1264770" y="6543615"/>
            <a:ext cx="2895232" cy="244411"/>
            <a:chOff x="1097613" y="6544420"/>
            <a:chExt cx="2172555" cy="244475"/>
          </a:xfrm>
          <a:noFill/>
        </p:grpSpPr>
        <p:sp>
          <p:nvSpPr>
            <p:cNvPr id="359" name="Text Box 27">
              <a:extLst>
                <a:ext uri="{FF2B5EF4-FFF2-40B4-BE49-F238E27FC236}">
                  <a16:creationId xmlns:a16="http://schemas.microsoft.com/office/drawing/2014/main" id="{0BBC68D3-C7DA-493C-BC87-505C26D27DB7}"/>
                </a:ext>
              </a:extLst>
            </p:cNvPr>
            <p:cNvSpPr txBox="1">
              <a:spLocks noChangeArrowheads="1"/>
            </p:cNvSpPr>
            <p:nvPr/>
          </p:nvSpPr>
          <p:spPr bwMode="auto">
            <a:xfrm>
              <a:off x="2156352" y="6549955"/>
              <a:ext cx="1113816" cy="207749"/>
            </a:xfrm>
            <a:prstGeom prst="rect">
              <a:avLst/>
            </a:prstGeom>
            <a:grpFill/>
            <a:ln w="9525">
              <a:noFill/>
              <a:miter lim="800000"/>
              <a:headEnd/>
              <a:tailEnd/>
            </a:ln>
            <a:effectLst/>
          </p:spPr>
          <p:txBody>
            <a:bodyPr wrap="none">
              <a:spAutoFit/>
            </a:bodyPr>
            <a:lstStyle/>
            <a:p>
              <a:pPr defTabSz="914126" eaLnBrk="0" fontAlgn="base" hangingPunct="0">
                <a:spcBef>
                  <a:spcPct val="0"/>
                </a:spcBef>
                <a:spcAft>
                  <a:spcPct val="0"/>
                </a:spcAft>
                <a:defRPr/>
              </a:pPr>
              <a:r>
                <a:rPr lang="en-US" sz="750" dirty="0">
                  <a:solidFill>
                    <a:srgbClr val="585D62">
                      <a:lumMod val="40000"/>
                      <a:lumOff val="60000"/>
                    </a:srgbClr>
                  </a:solidFill>
                  <a:latin typeface="Century Gothic"/>
                  <a:cs typeface="Arial" charset="0"/>
                  <a:sym typeface="Symbol" panose="05050102010706020507" pitchFamily="18" charset="2"/>
                </a:rPr>
                <a:t> </a:t>
              </a:r>
              <a:r>
                <a:rPr lang="en-US" sz="750" dirty="0">
                  <a:solidFill>
                    <a:srgbClr val="585D62">
                      <a:lumMod val="40000"/>
                      <a:lumOff val="60000"/>
                    </a:srgbClr>
                  </a:solidFill>
                  <a:latin typeface="Century Gothic"/>
                  <a:cs typeface="Arial" charset="0"/>
                </a:rPr>
                <a:t>RedPoint Global Inc. 2017</a:t>
              </a:r>
            </a:p>
          </p:txBody>
        </p:sp>
        <p:sp>
          <p:nvSpPr>
            <p:cNvPr id="360" name="Rectangle 10">
              <a:extLst>
                <a:ext uri="{FF2B5EF4-FFF2-40B4-BE49-F238E27FC236}">
                  <a16:creationId xmlns:a16="http://schemas.microsoft.com/office/drawing/2014/main" id="{90F5D9B8-E37A-4FF3-9B06-94551178621A}"/>
                </a:ext>
              </a:extLst>
            </p:cNvPr>
            <p:cNvSpPr txBox="1">
              <a:spLocks noChangeArrowheads="1"/>
            </p:cNvSpPr>
            <p:nvPr/>
          </p:nvSpPr>
          <p:spPr bwMode="auto">
            <a:xfrm>
              <a:off x="1097613" y="6544420"/>
              <a:ext cx="1078213" cy="244475"/>
            </a:xfrm>
            <a:prstGeom prst="rect">
              <a:avLst/>
            </a:prstGeom>
            <a:grpFill/>
            <a:ln w="9525">
              <a:noFill/>
              <a:miter lim="800000"/>
              <a:headEnd/>
              <a:tailEnd/>
            </a:ln>
            <a:effectLst/>
          </p:spPr>
          <p:txBody>
            <a:bodyPr vert="horz" wrap="square" lIns="91416" tIns="45708" rIns="91416" bIns="45708"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lumMod val="65000"/>
                      <a:lumOff val="35000"/>
                    </a:schemeClr>
                  </a:solidFill>
                  <a:latin typeface="+mn-lt"/>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Arial" charset="0"/>
                </a:defRPr>
              </a:lvl2pPr>
              <a:lvl3pPr marL="914400" algn="l" rtl="0" fontAlgn="base">
                <a:spcBef>
                  <a:spcPct val="0"/>
                </a:spcBef>
                <a:spcAft>
                  <a:spcPct val="0"/>
                </a:spcAft>
                <a:defRPr kern="1200">
                  <a:solidFill>
                    <a:schemeClr val="tx1"/>
                  </a:solidFill>
                  <a:latin typeface="Verdana" pitchFamily="34" charset="0"/>
                  <a:ea typeface="+mn-ea"/>
                  <a:cs typeface="Arial" charset="0"/>
                </a:defRPr>
              </a:lvl3pPr>
              <a:lvl4pPr marL="1371600" algn="l" rtl="0" fontAlgn="base">
                <a:spcBef>
                  <a:spcPct val="0"/>
                </a:spcBef>
                <a:spcAft>
                  <a:spcPct val="0"/>
                </a:spcAft>
                <a:defRPr kern="1200">
                  <a:solidFill>
                    <a:schemeClr val="tx1"/>
                  </a:solidFill>
                  <a:latin typeface="Verdana" pitchFamily="34" charset="0"/>
                  <a:ea typeface="+mn-ea"/>
                  <a:cs typeface="Arial" charset="0"/>
                </a:defRPr>
              </a:lvl4pPr>
              <a:lvl5pPr marL="1828800" algn="l"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a:lstStyle>
            <a:p>
              <a:pPr defTabSz="914126">
                <a:defRPr/>
              </a:pPr>
              <a:endParaRPr lang="en-US" sz="750" dirty="0">
                <a:solidFill>
                  <a:srgbClr val="585D62">
                    <a:lumMod val="40000"/>
                    <a:lumOff val="60000"/>
                  </a:srgbClr>
                </a:solidFill>
                <a:latin typeface="Century Gothic"/>
              </a:endParaRPr>
            </a:p>
          </p:txBody>
        </p:sp>
      </p:grpSp>
      <p:sp>
        <p:nvSpPr>
          <p:cNvPr id="361" name="TextBox 360">
            <a:extLst>
              <a:ext uri="{FF2B5EF4-FFF2-40B4-BE49-F238E27FC236}">
                <a16:creationId xmlns:a16="http://schemas.microsoft.com/office/drawing/2014/main" id="{60854E0B-F0CC-478F-BEC5-422174495BD6}"/>
              </a:ext>
            </a:extLst>
          </p:cNvPr>
          <p:cNvSpPr txBox="1"/>
          <p:nvPr/>
        </p:nvSpPr>
        <p:spPr>
          <a:xfrm>
            <a:off x="7213673" y="6542746"/>
            <a:ext cx="758343" cy="207695"/>
          </a:xfrm>
          <a:prstGeom prst="rect">
            <a:avLst/>
          </a:prstGeom>
          <a:noFill/>
          <a:ln>
            <a:noFill/>
          </a:ln>
        </p:spPr>
        <p:txBody>
          <a:bodyPr wrap="none" rtlCol="0">
            <a:spAutoFit/>
          </a:bodyPr>
          <a:lstStyle/>
          <a:p>
            <a:pPr defTabSz="914126" fontAlgn="base">
              <a:spcBef>
                <a:spcPct val="0"/>
              </a:spcBef>
              <a:spcAft>
                <a:spcPct val="0"/>
              </a:spcAft>
            </a:pPr>
            <a:r>
              <a:rPr lang="en-US" sz="750" dirty="0">
                <a:solidFill>
                  <a:srgbClr val="585D62">
                    <a:lumMod val="40000"/>
                    <a:lumOff val="60000"/>
                  </a:srgbClr>
                </a:solidFill>
                <a:latin typeface="Century Gothic"/>
                <a:cs typeface="Arial" charset="0"/>
              </a:rPr>
              <a:t>Confidential</a:t>
            </a:r>
            <a:endParaRPr lang="en-US" sz="1350" dirty="0">
              <a:solidFill>
                <a:srgbClr val="585D62">
                  <a:lumMod val="40000"/>
                  <a:lumOff val="60000"/>
                </a:srgbClr>
              </a:solidFill>
              <a:latin typeface="Century Gothic"/>
              <a:cs typeface="Arial" charset="0"/>
            </a:endParaRPr>
          </a:p>
        </p:txBody>
      </p:sp>
      <p:sp>
        <p:nvSpPr>
          <p:cNvPr id="362" name="Rectangle 361">
            <a:extLst>
              <a:ext uri="{FF2B5EF4-FFF2-40B4-BE49-F238E27FC236}">
                <a16:creationId xmlns:a16="http://schemas.microsoft.com/office/drawing/2014/main" id="{067869E5-2D32-42EF-9580-D0E7450B16B0}"/>
              </a:ext>
            </a:extLst>
          </p:cNvPr>
          <p:cNvSpPr/>
          <p:nvPr/>
        </p:nvSpPr>
        <p:spPr bwMode="auto">
          <a:xfrm>
            <a:off x="10281786" y="5833243"/>
            <a:ext cx="1881129" cy="77300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16" rIns="91416" rtlCol="0" anchor="t">
            <a:normAutofit/>
          </a:bodyPr>
          <a:lstStyle/>
          <a:p>
            <a:pPr defTabSz="914126" eaLnBrk="0" hangingPunct="0"/>
            <a:r>
              <a:rPr lang="en-US" sz="1200" dirty="0">
                <a:solidFill>
                  <a:srgbClr val="FFFFFF">
                    <a:lumMod val="95000"/>
                  </a:srgbClr>
                </a:solidFill>
                <a:latin typeface="Calibri" pitchFamily="34" charset="0"/>
              </a:rPr>
              <a:t>All data captured &amp; available for analytics &amp; reuse</a:t>
            </a:r>
          </a:p>
        </p:txBody>
      </p:sp>
      <p:grpSp>
        <p:nvGrpSpPr>
          <p:cNvPr id="363" name="Group 362">
            <a:extLst>
              <a:ext uri="{FF2B5EF4-FFF2-40B4-BE49-F238E27FC236}">
                <a16:creationId xmlns:a16="http://schemas.microsoft.com/office/drawing/2014/main" id="{4DC059F6-8EA8-4501-A9D9-8E374E2637B0}"/>
              </a:ext>
            </a:extLst>
          </p:cNvPr>
          <p:cNvGrpSpPr/>
          <p:nvPr/>
        </p:nvGrpSpPr>
        <p:grpSpPr>
          <a:xfrm>
            <a:off x="5108342" y="5618387"/>
            <a:ext cx="1515354" cy="664830"/>
            <a:chOff x="4757305" y="5618955"/>
            <a:chExt cx="1516144" cy="665003"/>
          </a:xfrm>
        </p:grpSpPr>
        <p:sp>
          <p:nvSpPr>
            <p:cNvPr id="364" name="Rectangle 363">
              <a:extLst>
                <a:ext uri="{FF2B5EF4-FFF2-40B4-BE49-F238E27FC236}">
                  <a16:creationId xmlns:a16="http://schemas.microsoft.com/office/drawing/2014/main" id="{59FEEC41-88B5-4E03-B7B1-255049B0DA6E}"/>
                </a:ext>
              </a:extLst>
            </p:cNvPr>
            <p:cNvSpPr/>
            <p:nvPr/>
          </p:nvSpPr>
          <p:spPr>
            <a:xfrm>
              <a:off x="4757305" y="5618955"/>
              <a:ext cx="1008231" cy="307777"/>
            </a:xfrm>
            <a:prstGeom prst="rect">
              <a:avLst/>
            </a:prstGeom>
          </p:spPr>
          <p:txBody>
            <a:bodyPr wrap="none">
              <a:spAutoFit/>
            </a:bodyPr>
            <a:lstStyle/>
            <a:p>
              <a:pPr defTabSz="914126" eaLnBrk="0" hangingPunct="0"/>
              <a:r>
                <a:rPr lang="en-US" sz="1400" b="1" dirty="0">
                  <a:solidFill>
                    <a:srgbClr val="59718D">
                      <a:lumMod val="50000"/>
                    </a:srgbClr>
                  </a:solidFill>
                  <a:latin typeface="Calibri" pitchFamily="34" charset="0"/>
                </a:rPr>
                <a:t>No Latency</a:t>
              </a:r>
            </a:p>
          </p:txBody>
        </p:sp>
        <p:sp>
          <p:nvSpPr>
            <p:cNvPr id="365" name="Rectangle 364">
              <a:extLst>
                <a:ext uri="{FF2B5EF4-FFF2-40B4-BE49-F238E27FC236}">
                  <a16:creationId xmlns:a16="http://schemas.microsoft.com/office/drawing/2014/main" id="{1D211E48-26D6-442A-97DF-6D1EA20B5553}"/>
                </a:ext>
              </a:extLst>
            </p:cNvPr>
            <p:cNvSpPr/>
            <p:nvPr/>
          </p:nvSpPr>
          <p:spPr>
            <a:xfrm>
              <a:off x="4757404" y="5822293"/>
              <a:ext cx="1516045" cy="461665"/>
            </a:xfrm>
            <a:prstGeom prst="rect">
              <a:avLst/>
            </a:prstGeom>
          </p:spPr>
          <p:txBody>
            <a:bodyPr wrap="square">
              <a:spAutoFit/>
            </a:bodyPr>
            <a:lstStyle/>
            <a:p>
              <a:pPr defTabSz="914126" eaLnBrk="0" hangingPunct="0"/>
              <a:r>
                <a:rPr lang="en-US" sz="1200" dirty="0">
                  <a:solidFill>
                    <a:srgbClr val="FFFFFF">
                      <a:lumMod val="95000"/>
                    </a:srgbClr>
                  </a:solidFill>
                  <a:latin typeface="Calibri" pitchFamily="34" charset="0"/>
                </a:rPr>
                <a:t>Always-on data ingestion</a:t>
              </a:r>
            </a:p>
          </p:txBody>
        </p:sp>
      </p:grpSp>
      <p:grpSp>
        <p:nvGrpSpPr>
          <p:cNvPr id="366" name="Group 365">
            <a:extLst>
              <a:ext uri="{FF2B5EF4-FFF2-40B4-BE49-F238E27FC236}">
                <a16:creationId xmlns:a16="http://schemas.microsoft.com/office/drawing/2014/main" id="{440FF5D1-4588-4129-9A98-D5B6971CE30E}"/>
              </a:ext>
            </a:extLst>
          </p:cNvPr>
          <p:cNvGrpSpPr/>
          <p:nvPr/>
        </p:nvGrpSpPr>
        <p:grpSpPr>
          <a:xfrm>
            <a:off x="8434343" y="5618385"/>
            <a:ext cx="1857072" cy="1165402"/>
            <a:chOff x="8085041" y="5618955"/>
            <a:chExt cx="1858040" cy="1165706"/>
          </a:xfrm>
        </p:grpSpPr>
        <p:sp>
          <p:nvSpPr>
            <p:cNvPr id="367" name="Rectangle 366">
              <a:extLst>
                <a:ext uri="{FF2B5EF4-FFF2-40B4-BE49-F238E27FC236}">
                  <a16:creationId xmlns:a16="http://schemas.microsoft.com/office/drawing/2014/main" id="{6B7FF277-3C23-4026-B6D2-FE5AB109211B}"/>
                </a:ext>
              </a:extLst>
            </p:cNvPr>
            <p:cNvSpPr/>
            <p:nvPr/>
          </p:nvSpPr>
          <p:spPr bwMode="auto">
            <a:xfrm>
              <a:off x="8085041" y="6011459"/>
              <a:ext cx="1739813" cy="77320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16" rIns="91416" rtlCol="0" anchor="t">
              <a:normAutofit/>
            </a:bodyPr>
            <a:lstStyle/>
            <a:p>
              <a:pPr defTabSz="914126" eaLnBrk="0" hangingPunct="0"/>
              <a:r>
                <a:rPr lang="en-US" sz="1200" dirty="0">
                  <a:solidFill>
                    <a:srgbClr val="FFFFFF">
                      <a:lumMod val="95000"/>
                    </a:srgbClr>
                  </a:solidFill>
                  <a:latin typeface="Calibri" pitchFamily="34" charset="0"/>
                </a:rPr>
                <a:t>Full contact graph, refreshed metrics &amp; </a:t>
              </a:r>
              <a:r>
                <a:rPr lang="en-US" sz="1100" dirty="0">
                  <a:solidFill>
                    <a:srgbClr val="FFFFFF">
                      <a:lumMod val="95000"/>
                    </a:srgbClr>
                  </a:solidFill>
                  <a:latin typeface="Calibri" pitchFamily="34" charset="0"/>
                </a:rPr>
                <a:t>analytics </a:t>
              </a:r>
            </a:p>
          </p:txBody>
        </p:sp>
        <p:sp>
          <p:nvSpPr>
            <p:cNvPr id="368" name="Rectangle 367">
              <a:extLst>
                <a:ext uri="{FF2B5EF4-FFF2-40B4-BE49-F238E27FC236}">
                  <a16:creationId xmlns:a16="http://schemas.microsoft.com/office/drawing/2014/main" id="{2BA6A6B1-FCB3-410A-925B-7253C69B7439}"/>
                </a:ext>
              </a:extLst>
            </p:cNvPr>
            <p:cNvSpPr/>
            <p:nvPr/>
          </p:nvSpPr>
          <p:spPr>
            <a:xfrm>
              <a:off x="8085041" y="5618955"/>
              <a:ext cx="1858040" cy="477054"/>
            </a:xfrm>
            <a:prstGeom prst="rect">
              <a:avLst/>
            </a:prstGeom>
          </p:spPr>
          <p:txBody>
            <a:bodyPr wrap="square" lIns="91416" rIns="91416">
              <a:spAutoFit/>
            </a:bodyPr>
            <a:lstStyle/>
            <a:p>
              <a:pPr defTabSz="914126" eaLnBrk="0" hangingPunct="0">
                <a:lnSpc>
                  <a:spcPts val="1480"/>
                </a:lnSpc>
              </a:pPr>
              <a:r>
                <a:rPr lang="en-US" sz="1400" b="1" dirty="0">
                  <a:solidFill>
                    <a:srgbClr val="59718D">
                      <a:lumMod val="50000"/>
                    </a:srgbClr>
                  </a:solidFill>
                  <a:latin typeface="Calibri" pitchFamily="34" charset="0"/>
                </a:rPr>
                <a:t>Fully Mastered Canonical</a:t>
              </a:r>
            </a:p>
          </p:txBody>
        </p:sp>
      </p:grpSp>
      <p:sp>
        <p:nvSpPr>
          <p:cNvPr id="369" name="Rectangle 368">
            <a:extLst>
              <a:ext uri="{FF2B5EF4-FFF2-40B4-BE49-F238E27FC236}">
                <a16:creationId xmlns:a16="http://schemas.microsoft.com/office/drawing/2014/main" id="{5ABCA4F3-6E13-48BC-980E-C8E1EB7D3B7F}"/>
              </a:ext>
            </a:extLst>
          </p:cNvPr>
          <p:cNvSpPr/>
          <p:nvPr/>
        </p:nvSpPr>
        <p:spPr>
          <a:xfrm>
            <a:off x="10281635" y="5618388"/>
            <a:ext cx="1144374" cy="307697"/>
          </a:xfrm>
          <a:prstGeom prst="rect">
            <a:avLst/>
          </a:prstGeom>
        </p:spPr>
        <p:txBody>
          <a:bodyPr wrap="none" lIns="91416" rIns="91416">
            <a:spAutoFit/>
          </a:bodyPr>
          <a:lstStyle/>
          <a:p>
            <a:pPr defTabSz="914126" eaLnBrk="0" hangingPunct="0"/>
            <a:r>
              <a:rPr lang="en-US" sz="1400" b="1" dirty="0">
                <a:solidFill>
                  <a:srgbClr val="59718D">
                    <a:lumMod val="50000"/>
                  </a:srgbClr>
                </a:solidFill>
                <a:latin typeface="Calibri" pitchFamily="34" charset="0"/>
              </a:rPr>
              <a:t>No Data Loss</a:t>
            </a:r>
          </a:p>
        </p:txBody>
      </p:sp>
      <p:grpSp>
        <p:nvGrpSpPr>
          <p:cNvPr id="370" name="Group 369">
            <a:extLst>
              <a:ext uri="{FF2B5EF4-FFF2-40B4-BE49-F238E27FC236}">
                <a16:creationId xmlns:a16="http://schemas.microsoft.com/office/drawing/2014/main" id="{6AAFB907-A2DB-4C2C-9871-3C095E5F0B31}"/>
              </a:ext>
            </a:extLst>
          </p:cNvPr>
          <p:cNvGrpSpPr/>
          <p:nvPr/>
        </p:nvGrpSpPr>
        <p:grpSpPr>
          <a:xfrm>
            <a:off x="6563869" y="5618388"/>
            <a:ext cx="1827848" cy="976287"/>
            <a:chOff x="6145013" y="5618955"/>
            <a:chExt cx="1828800" cy="976541"/>
          </a:xfrm>
        </p:grpSpPr>
        <p:sp>
          <p:nvSpPr>
            <p:cNvPr id="371" name="Rectangle 370">
              <a:extLst>
                <a:ext uri="{FF2B5EF4-FFF2-40B4-BE49-F238E27FC236}">
                  <a16:creationId xmlns:a16="http://schemas.microsoft.com/office/drawing/2014/main" id="{AD5334D8-D373-47B1-A21D-CEF650969B8D}"/>
                </a:ext>
              </a:extLst>
            </p:cNvPr>
            <p:cNvSpPr/>
            <p:nvPr/>
          </p:nvSpPr>
          <p:spPr>
            <a:xfrm>
              <a:off x="6233378" y="5618955"/>
              <a:ext cx="1194869" cy="307777"/>
            </a:xfrm>
            <a:prstGeom prst="rect">
              <a:avLst/>
            </a:prstGeom>
          </p:spPr>
          <p:txBody>
            <a:bodyPr wrap="none" lIns="91416" rIns="91416">
              <a:spAutoFit/>
            </a:bodyPr>
            <a:lstStyle/>
            <a:p>
              <a:pPr defTabSz="914126" eaLnBrk="0" hangingPunct="0"/>
              <a:r>
                <a:rPr lang="en-US" sz="1400" b="1" dirty="0">
                  <a:solidFill>
                    <a:srgbClr val="59718D">
                      <a:lumMod val="50000"/>
                    </a:srgbClr>
                  </a:solidFill>
                  <a:latin typeface="Calibri" pitchFamily="34" charset="0"/>
                </a:rPr>
                <a:t>High Cadence</a:t>
              </a:r>
            </a:p>
          </p:txBody>
        </p:sp>
        <p:sp>
          <p:nvSpPr>
            <p:cNvPr id="372" name="Rectangle 371">
              <a:extLst>
                <a:ext uri="{FF2B5EF4-FFF2-40B4-BE49-F238E27FC236}">
                  <a16:creationId xmlns:a16="http://schemas.microsoft.com/office/drawing/2014/main" id="{74319A13-C177-4AB7-BEAF-7F68A7614A71}"/>
                </a:ext>
              </a:extLst>
            </p:cNvPr>
            <p:cNvSpPr/>
            <p:nvPr/>
          </p:nvSpPr>
          <p:spPr bwMode="auto">
            <a:xfrm>
              <a:off x="6145013" y="5822293"/>
              <a:ext cx="1828800" cy="7732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16" rIns="91416" rtlCol="0" anchor="t">
              <a:normAutofit/>
            </a:bodyPr>
            <a:lstStyle/>
            <a:p>
              <a:pPr defTabSz="914126" eaLnBrk="0" hangingPunct="0"/>
              <a:r>
                <a:rPr lang="en-US" sz="1200" dirty="0">
                  <a:solidFill>
                    <a:srgbClr val="FFFFFF">
                      <a:lumMod val="95000"/>
                    </a:srgbClr>
                  </a:solidFill>
                  <a:latin typeface="Calibri" pitchFamily="34" charset="0"/>
                </a:rPr>
                <a:t>On-demand, Seconds, Minutes</a:t>
              </a:r>
            </a:p>
            <a:p>
              <a:pPr defTabSz="914126" eaLnBrk="0" hangingPunct="0"/>
              <a:r>
                <a:rPr lang="en-US" sz="1200" dirty="0">
                  <a:solidFill>
                    <a:srgbClr val="FFFFFF">
                      <a:lumMod val="95000"/>
                    </a:srgbClr>
                  </a:solidFill>
                  <a:latin typeface="Calibri" pitchFamily="34" charset="0"/>
                </a:rPr>
                <a:t>Anon.         Known</a:t>
              </a:r>
            </a:p>
          </p:txBody>
        </p:sp>
        <p:cxnSp>
          <p:nvCxnSpPr>
            <p:cNvPr id="373" name="Straight Arrow Connector 372">
              <a:extLst>
                <a:ext uri="{FF2B5EF4-FFF2-40B4-BE49-F238E27FC236}">
                  <a16:creationId xmlns:a16="http://schemas.microsoft.com/office/drawing/2014/main" id="{A8D35C71-2DE6-4D9D-9E09-8CB3811C9E7C}"/>
                </a:ext>
              </a:extLst>
            </p:cNvPr>
            <p:cNvCxnSpPr/>
            <p:nvPr/>
          </p:nvCxnSpPr>
          <p:spPr bwMode="auto">
            <a:xfrm>
              <a:off x="6644203" y="6315933"/>
              <a:ext cx="214603" cy="762"/>
            </a:xfrm>
            <a:prstGeom prst="straightConnector1">
              <a:avLst/>
            </a:prstGeom>
            <a:solidFill>
              <a:schemeClr val="accent3">
                <a:lumMod val="75000"/>
              </a:schemeClr>
            </a:solidFill>
            <a:ln w="9525" cap="flat" cmpd="sng" algn="ctr">
              <a:solidFill>
                <a:schemeClr val="bg1">
                  <a:lumMod val="95000"/>
                </a:schemeClr>
              </a:solidFill>
              <a:prstDash val="solid"/>
              <a:round/>
              <a:headEnd type="none" w="med" len="med"/>
              <a:tailEnd type="arrow" w="med" len="med"/>
            </a:ln>
            <a:effectLst/>
          </p:spPr>
        </p:cxnSp>
      </p:grpSp>
      <p:grpSp>
        <p:nvGrpSpPr>
          <p:cNvPr id="374" name="Group 373">
            <a:extLst>
              <a:ext uri="{FF2B5EF4-FFF2-40B4-BE49-F238E27FC236}">
                <a16:creationId xmlns:a16="http://schemas.microsoft.com/office/drawing/2014/main" id="{7D513E2D-00B5-4A29-84F6-5AC6427D276D}"/>
              </a:ext>
            </a:extLst>
          </p:cNvPr>
          <p:cNvGrpSpPr/>
          <p:nvPr/>
        </p:nvGrpSpPr>
        <p:grpSpPr>
          <a:xfrm>
            <a:off x="2906963" y="1736044"/>
            <a:ext cx="3959936" cy="3958315"/>
            <a:chOff x="2705500" y="1705122"/>
            <a:chExt cx="3962000" cy="3959346"/>
          </a:xfrm>
        </p:grpSpPr>
        <p:sp>
          <p:nvSpPr>
            <p:cNvPr id="375" name="Oval 374">
              <a:extLst>
                <a:ext uri="{FF2B5EF4-FFF2-40B4-BE49-F238E27FC236}">
                  <a16:creationId xmlns:a16="http://schemas.microsoft.com/office/drawing/2014/main" id="{77B07EC6-48B1-4448-B47C-7487166E4CAC}"/>
                </a:ext>
              </a:extLst>
            </p:cNvPr>
            <p:cNvSpPr/>
            <p:nvPr/>
          </p:nvSpPr>
          <p:spPr bwMode="auto">
            <a:xfrm>
              <a:off x="2835771" y="1839030"/>
              <a:ext cx="3696145" cy="3696144"/>
            </a:xfrm>
            <a:prstGeom prst="ellipse">
              <a:avLst/>
            </a:prstGeom>
            <a:solidFill>
              <a:schemeClr val="bg1"/>
            </a:solidFill>
            <a:ln w="76200">
              <a:solidFill>
                <a:schemeClr val="bg1">
                  <a:lumMod val="8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1799" dirty="0" err="1">
                <a:solidFill>
                  <a:srgbClr val="FFFFFF"/>
                </a:solidFill>
                <a:latin typeface="Calibri" pitchFamily="34" charset="0"/>
              </a:endParaRPr>
            </a:p>
          </p:txBody>
        </p:sp>
        <p:sp>
          <p:nvSpPr>
            <p:cNvPr id="376" name="Right Arrow 142">
              <a:extLst>
                <a:ext uri="{FF2B5EF4-FFF2-40B4-BE49-F238E27FC236}">
                  <a16:creationId xmlns:a16="http://schemas.microsoft.com/office/drawing/2014/main" id="{801581F0-9273-4126-B234-7FEE2F62232E}"/>
                </a:ext>
              </a:extLst>
            </p:cNvPr>
            <p:cNvSpPr/>
            <p:nvPr/>
          </p:nvSpPr>
          <p:spPr bwMode="auto">
            <a:xfrm>
              <a:off x="5335012" y="3788031"/>
              <a:ext cx="213429" cy="349548"/>
            </a:xfrm>
            <a:prstGeom prst="rightArrow">
              <a:avLst>
                <a:gd name="adj1" fmla="val 44579"/>
                <a:gd name="adj2" fmla="val 162105"/>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grpSp>
          <p:nvGrpSpPr>
            <p:cNvPr id="377" name="Group 376">
              <a:extLst>
                <a:ext uri="{FF2B5EF4-FFF2-40B4-BE49-F238E27FC236}">
                  <a16:creationId xmlns:a16="http://schemas.microsoft.com/office/drawing/2014/main" id="{50106CBD-3DE2-4D92-BC83-688BDF3CC9DD}"/>
                </a:ext>
              </a:extLst>
            </p:cNvPr>
            <p:cNvGrpSpPr/>
            <p:nvPr/>
          </p:nvGrpSpPr>
          <p:grpSpPr>
            <a:xfrm>
              <a:off x="3371808" y="2375067"/>
              <a:ext cx="2624071" cy="2624070"/>
              <a:chOff x="4357723" y="2971020"/>
              <a:chExt cx="2527231" cy="2527231"/>
            </a:xfrm>
          </p:grpSpPr>
          <p:sp>
            <p:nvSpPr>
              <p:cNvPr id="392" name="Oval 391">
                <a:extLst>
                  <a:ext uri="{FF2B5EF4-FFF2-40B4-BE49-F238E27FC236}">
                    <a16:creationId xmlns:a16="http://schemas.microsoft.com/office/drawing/2014/main" id="{A249FDE3-6434-4A9E-B6F3-732B71D1B333}"/>
                  </a:ext>
                </a:extLst>
              </p:cNvPr>
              <p:cNvSpPr/>
              <p:nvPr/>
            </p:nvSpPr>
            <p:spPr bwMode="auto">
              <a:xfrm>
                <a:off x="4357723" y="2971020"/>
                <a:ext cx="2527231" cy="2527231"/>
              </a:xfrm>
              <a:prstGeom prst="ellipse">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1799" dirty="0" err="1">
                  <a:solidFill>
                    <a:srgbClr val="FFFFFF"/>
                  </a:solidFill>
                  <a:latin typeface="Calibri" pitchFamily="34" charset="0"/>
                </a:endParaRPr>
              </a:p>
            </p:txBody>
          </p:sp>
          <p:pic>
            <p:nvPicPr>
              <p:cNvPr id="393" name="Picture 392">
                <a:extLst>
                  <a:ext uri="{FF2B5EF4-FFF2-40B4-BE49-F238E27FC236}">
                    <a16:creationId xmlns:a16="http://schemas.microsoft.com/office/drawing/2014/main" id="{852F1E7D-D7C9-40C5-8674-4F51989D4270}"/>
                  </a:ext>
                </a:extLst>
              </p:cNvPr>
              <p:cNvPicPr>
                <a:picLocks noChangeAspect="1"/>
              </p:cNvPicPr>
              <p:nvPr/>
            </p:nvPicPr>
            <p:blipFill>
              <a:blip r:embed="rId3"/>
              <a:stretch>
                <a:fillRect/>
              </a:stretch>
            </p:blipFill>
            <p:spPr>
              <a:xfrm>
                <a:off x="4716610" y="3184239"/>
                <a:ext cx="1806701" cy="1806701"/>
              </a:xfrm>
              <a:prstGeom prst="rect">
                <a:avLst/>
              </a:prstGeom>
            </p:spPr>
          </p:pic>
        </p:grpSp>
        <p:sp>
          <p:nvSpPr>
            <p:cNvPr id="378" name="Oval 377">
              <a:extLst>
                <a:ext uri="{FF2B5EF4-FFF2-40B4-BE49-F238E27FC236}">
                  <a16:creationId xmlns:a16="http://schemas.microsoft.com/office/drawing/2014/main" id="{4DCD220D-1283-44CE-9C63-612C3F17B1E0}"/>
                </a:ext>
              </a:extLst>
            </p:cNvPr>
            <p:cNvSpPr/>
            <p:nvPr/>
          </p:nvSpPr>
          <p:spPr bwMode="auto">
            <a:xfrm>
              <a:off x="3471126" y="2889031"/>
              <a:ext cx="178845" cy="178845"/>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sp>
          <p:nvSpPr>
            <p:cNvPr id="379" name="Oval 378">
              <a:extLst>
                <a:ext uri="{FF2B5EF4-FFF2-40B4-BE49-F238E27FC236}">
                  <a16:creationId xmlns:a16="http://schemas.microsoft.com/office/drawing/2014/main" id="{A2B54F38-863E-4C43-9EB1-72D9A22432DD}"/>
                </a:ext>
              </a:extLst>
            </p:cNvPr>
            <p:cNvSpPr/>
            <p:nvPr/>
          </p:nvSpPr>
          <p:spPr bwMode="auto">
            <a:xfrm>
              <a:off x="3341419" y="3218792"/>
              <a:ext cx="178845" cy="178845"/>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sp>
          <p:nvSpPr>
            <p:cNvPr id="380" name="Oval 379">
              <a:extLst>
                <a:ext uri="{FF2B5EF4-FFF2-40B4-BE49-F238E27FC236}">
                  <a16:creationId xmlns:a16="http://schemas.microsoft.com/office/drawing/2014/main" id="{7C692B55-855A-4312-9ECA-4B7130FF1FCB}"/>
                </a:ext>
              </a:extLst>
            </p:cNvPr>
            <p:cNvSpPr/>
            <p:nvPr/>
          </p:nvSpPr>
          <p:spPr bwMode="auto">
            <a:xfrm>
              <a:off x="3715193" y="2623501"/>
              <a:ext cx="178845" cy="178845"/>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sp>
          <p:nvSpPr>
            <p:cNvPr id="381" name="Oval 380">
              <a:extLst>
                <a:ext uri="{FF2B5EF4-FFF2-40B4-BE49-F238E27FC236}">
                  <a16:creationId xmlns:a16="http://schemas.microsoft.com/office/drawing/2014/main" id="{12A942FE-D6D8-4286-AEA8-D3CCC3F4C3B1}"/>
                </a:ext>
              </a:extLst>
            </p:cNvPr>
            <p:cNvSpPr/>
            <p:nvPr/>
          </p:nvSpPr>
          <p:spPr bwMode="auto">
            <a:xfrm>
              <a:off x="3387858" y="4084832"/>
              <a:ext cx="178845" cy="178845"/>
            </a:xfrm>
            <a:prstGeom prst="ellipse">
              <a:avLst/>
            </a:prstGeom>
            <a:solidFill>
              <a:schemeClr val="accent2"/>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sp>
          <p:nvSpPr>
            <p:cNvPr id="382" name="Oval 381">
              <a:extLst>
                <a:ext uri="{FF2B5EF4-FFF2-40B4-BE49-F238E27FC236}">
                  <a16:creationId xmlns:a16="http://schemas.microsoft.com/office/drawing/2014/main" id="{3F624953-3A50-4D22-8671-53C5B5136298}"/>
                </a:ext>
              </a:extLst>
            </p:cNvPr>
            <p:cNvSpPr/>
            <p:nvPr/>
          </p:nvSpPr>
          <p:spPr bwMode="auto">
            <a:xfrm>
              <a:off x="4392079" y="4891853"/>
              <a:ext cx="178845" cy="178845"/>
            </a:xfrm>
            <a:prstGeom prst="ellipse">
              <a:avLst/>
            </a:prstGeom>
            <a:solidFill>
              <a:schemeClr val="accent2"/>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sp>
          <p:nvSpPr>
            <p:cNvPr id="383" name="Oval 382">
              <a:extLst>
                <a:ext uri="{FF2B5EF4-FFF2-40B4-BE49-F238E27FC236}">
                  <a16:creationId xmlns:a16="http://schemas.microsoft.com/office/drawing/2014/main" id="{CF53A005-BDC9-46DE-8CE5-C949FA5A539E}"/>
                </a:ext>
              </a:extLst>
            </p:cNvPr>
            <p:cNvSpPr/>
            <p:nvPr/>
          </p:nvSpPr>
          <p:spPr bwMode="auto">
            <a:xfrm>
              <a:off x="5500299" y="2635098"/>
              <a:ext cx="178845" cy="178845"/>
            </a:xfrm>
            <a:prstGeom prst="ellipse">
              <a:avLst/>
            </a:prstGeom>
            <a:solidFill>
              <a:schemeClr val="accent2"/>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sp>
          <p:nvSpPr>
            <p:cNvPr id="384" name="Oval 383">
              <a:extLst>
                <a:ext uri="{FF2B5EF4-FFF2-40B4-BE49-F238E27FC236}">
                  <a16:creationId xmlns:a16="http://schemas.microsoft.com/office/drawing/2014/main" id="{F793F116-E73A-4173-831C-C43A6B9F982E}"/>
                </a:ext>
              </a:extLst>
            </p:cNvPr>
            <p:cNvSpPr/>
            <p:nvPr/>
          </p:nvSpPr>
          <p:spPr bwMode="auto">
            <a:xfrm>
              <a:off x="5281856" y="3663733"/>
              <a:ext cx="178845" cy="178845"/>
            </a:xfrm>
            <a:prstGeom prst="ellipse">
              <a:avLst/>
            </a:prstGeom>
            <a:solidFill>
              <a:schemeClr val="accent2"/>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cxnSp>
          <p:nvCxnSpPr>
            <p:cNvPr id="385" name="Straight Connector 384">
              <a:extLst>
                <a:ext uri="{FF2B5EF4-FFF2-40B4-BE49-F238E27FC236}">
                  <a16:creationId xmlns:a16="http://schemas.microsoft.com/office/drawing/2014/main" id="{EA103D71-A893-4231-A325-2A9AE06CB950}"/>
                </a:ext>
              </a:extLst>
            </p:cNvPr>
            <p:cNvCxnSpPr>
              <a:stCxn id="384" idx="6"/>
              <a:endCxn id="390" idx="2"/>
            </p:cNvCxnSpPr>
            <p:nvPr/>
          </p:nvCxnSpPr>
          <p:spPr bwMode="auto">
            <a:xfrm flipV="1">
              <a:off x="5460701" y="3589969"/>
              <a:ext cx="436830" cy="163187"/>
            </a:xfrm>
            <a:prstGeom prst="line">
              <a:avLst/>
            </a:prstGeom>
            <a:solidFill>
              <a:schemeClr val="accent1"/>
            </a:solidFill>
            <a:ln w="19050" cap="rnd" cmpd="sng" algn="ctr">
              <a:solidFill>
                <a:schemeClr val="tx2"/>
              </a:solidFill>
              <a:prstDash val="sysDash"/>
              <a:round/>
              <a:headEnd type="none" w="med" len="med"/>
              <a:tailEnd type="none" w="med" len="med"/>
            </a:ln>
            <a:effectLst/>
          </p:spPr>
        </p:cxnSp>
        <p:sp>
          <p:nvSpPr>
            <p:cNvPr id="386" name="Oval 385">
              <a:extLst>
                <a:ext uri="{FF2B5EF4-FFF2-40B4-BE49-F238E27FC236}">
                  <a16:creationId xmlns:a16="http://schemas.microsoft.com/office/drawing/2014/main" id="{DBF59C7B-F331-41D4-BDD5-82EEE14FB667}"/>
                </a:ext>
              </a:extLst>
            </p:cNvPr>
            <p:cNvSpPr/>
            <p:nvPr/>
          </p:nvSpPr>
          <p:spPr bwMode="auto">
            <a:xfrm>
              <a:off x="3156510" y="2159770"/>
              <a:ext cx="3054666" cy="3054665"/>
            </a:xfrm>
            <a:prstGeom prst="ellipse">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1799" dirty="0" err="1">
                <a:solidFill>
                  <a:srgbClr val="FFFFFF"/>
                </a:solidFill>
                <a:latin typeface="Calibri" pitchFamily="34" charset="0"/>
              </a:endParaRPr>
            </a:p>
          </p:txBody>
        </p:sp>
        <p:sp>
          <p:nvSpPr>
            <p:cNvPr id="387" name="Oval 15">
              <a:extLst>
                <a:ext uri="{FF2B5EF4-FFF2-40B4-BE49-F238E27FC236}">
                  <a16:creationId xmlns:a16="http://schemas.microsoft.com/office/drawing/2014/main" id="{FD099555-4A52-4C65-8FE8-932987258C24}"/>
                </a:ext>
              </a:extLst>
            </p:cNvPr>
            <p:cNvSpPr>
              <a:spLocks noChangeArrowheads="1"/>
            </p:cNvSpPr>
            <p:nvPr/>
          </p:nvSpPr>
          <p:spPr bwMode="auto">
            <a:xfrm>
              <a:off x="2875446" y="1878705"/>
              <a:ext cx="3616794" cy="3616794"/>
            </a:xfrm>
            <a:prstGeom prst="arc">
              <a:avLst>
                <a:gd name="adj1" fmla="val 14876873"/>
                <a:gd name="adj2" fmla="val 19070345"/>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1799">
                <a:solidFill>
                  <a:srgbClr val="FFFFFF"/>
                </a:solidFill>
                <a:latin typeface="Calibri" pitchFamily="34" charset="0"/>
              </a:endParaRPr>
            </a:p>
          </p:txBody>
        </p:sp>
        <p:sp>
          <p:nvSpPr>
            <p:cNvPr id="388" name="Oval 387">
              <a:extLst>
                <a:ext uri="{FF2B5EF4-FFF2-40B4-BE49-F238E27FC236}">
                  <a16:creationId xmlns:a16="http://schemas.microsoft.com/office/drawing/2014/main" id="{E31A46EA-A06E-43CB-ACBE-D1B54B12C496}"/>
                </a:ext>
              </a:extLst>
            </p:cNvPr>
            <p:cNvSpPr/>
            <p:nvPr/>
          </p:nvSpPr>
          <p:spPr bwMode="auto">
            <a:xfrm>
              <a:off x="5665560" y="4664176"/>
              <a:ext cx="178845" cy="178845"/>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sp>
          <p:nvSpPr>
            <p:cNvPr id="389" name="Oval 388">
              <a:extLst>
                <a:ext uri="{FF2B5EF4-FFF2-40B4-BE49-F238E27FC236}">
                  <a16:creationId xmlns:a16="http://schemas.microsoft.com/office/drawing/2014/main" id="{909E8AE0-D904-49E4-B589-FF959D495DD7}"/>
                </a:ext>
              </a:extLst>
            </p:cNvPr>
            <p:cNvSpPr/>
            <p:nvPr/>
          </p:nvSpPr>
          <p:spPr bwMode="auto">
            <a:xfrm>
              <a:off x="4763089" y="4085981"/>
              <a:ext cx="178845" cy="178845"/>
            </a:xfrm>
            <a:prstGeom prst="ellipse">
              <a:avLst/>
            </a:prstGeom>
            <a:solidFill>
              <a:schemeClr val="tx2">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sp>
          <p:nvSpPr>
            <p:cNvPr id="390" name="Oval 389">
              <a:extLst>
                <a:ext uri="{FF2B5EF4-FFF2-40B4-BE49-F238E27FC236}">
                  <a16:creationId xmlns:a16="http://schemas.microsoft.com/office/drawing/2014/main" id="{D01CB8AC-9267-49FE-84CB-CC17685BCD87}"/>
                </a:ext>
              </a:extLst>
            </p:cNvPr>
            <p:cNvSpPr/>
            <p:nvPr/>
          </p:nvSpPr>
          <p:spPr bwMode="auto">
            <a:xfrm>
              <a:off x="5897531" y="3500546"/>
              <a:ext cx="178845" cy="178845"/>
            </a:xfrm>
            <a:prstGeom prst="ellipse">
              <a:avLst/>
            </a:prstGeom>
            <a:solidFill>
              <a:schemeClr val="accent2"/>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25000" lnSpcReduction="20000"/>
            </a:bodyPr>
            <a:lstStyle/>
            <a:p>
              <a:pPr algn="ctr" defTabSz="914126" eaLnBrk="0" hangingPunct="0"/>
              <a:endParaRPr lang="en-US" sz="1799" dirty="0" err="1">
                <a:solidFill>
                  <a:srgbClr val="FFFFFF"/>
                </a:solidFill>
                <a:latin typeface="Calibri" pitchFamily="34" charset="0"/>
              </a:endParaRPr>
            </a:p>
          </p:txBody>
        </p:sp>
        <p:sp>
          <p:nvSpPr>
            <p:cNvPr id="391" name="Oval 15">
              <a:extLst>
                <a:ext uri="{FF2B5EF4-FFF2-40B4-BE49-F238E27FC236}">
                  <a16:creationId xmlns:a16="http://schemas.microsoft.com/office/drawing/2014/main" id="{D0C65C20-980D-4CF0-BD88-C517B02EF1B4}"/>
                </a:ext>
              </a:extLst>
            </p:cNvPr>
            <p:cNvSpPr>
              <a:spLocks noChangeArrowheads="1"/>
            </p:cNvSpPr>
            <p:nvPr/>
          </p:nvSpPr>
          <p:spPr bwMode="auto">
            <a:xfrm rot="5400000">
              <a:off x="2706827" y="1703795"/>
              <a:ext cx="3959346" cy="3962000"/>
            </a:xfrm>
            <a:prstGeom prst="arc">
              <a:avLst>
                <a:gd name="adj1" fmla="val 3663633"/>
                <a:gd name="adj2" fmla="val 9170561"/>
              </a:avLst>
            </a:prstGeom>
            <a:noFill/>
            <a:ln w="25400" cap="flat">
              <a:solidFill>
                <a:schemeClr val="bg1">
                  <a:lumMod val="85000"/>
                </a:schemeClr>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grpSp>
      <p:sp>
        <p:nvSpPr>
          <p:cNvPr id="394" name="TextBox 393">
            <a:extLst>
              <a:ext uri="{FF2B5EF4-FFF2-40B4-BE49-F238E27FC236}">
                <a16:creationId xmlns:a16="http://schemas.microsoft.com/office/drawing/2014/main" id="{21A7DD7B-A89E-4881-B9A5-938A7D89316F}"/>
              </a:ext>
            </a:extLst>
          </p:cNvPr>
          <p:cNvSpPr txBox="1"/>
          <p:nvPr/>
        </p:nvSpPr>
        <p:spPr>
          <a:xfrm>
            <a:off x="323049" y="1356442"/>
            <a:ext cx="2102024" cy="338466"/>
          </a:xfrm>
          <a:prstGeom prst="rect">
            <a:avLst/>
          </a:prstGeom>
          <a:noFill/>
        </p:spPr>
        <p:txBody>
          <a:bodyPr wrap="square" rtlCol="0" anchor="ctr" anchorCtr="0">
            <a:noAutofit/>
          </a:bodyPr>
          <a:lstStyle/>
          <a:p>
            <a:pPr defTabSz="914126"/>
            <a:r>
              <a:rPr lang="en-US" sz="1600" b="1" dirty="0">
                <a:solidFill>
                  <a:srgbClr val="231F20"/>
                </a:solidFill>
                <a:latin typeface="Century Gothic" charset="0"/>
                <a:ea typeface="Century Gothic" charset="0"/>
                <a:cs typeface="Century Gothic" charset="0"/>
              </a:rPr>
              <a:t>STREAMING DATA</a:t>
            </a:r>
          </a:p>
        </p:txBody>
      </p:sp>
      <p:grpSp>
        <p:nvGrpSpPr>
          <p:cNvPr id="395" name="Group 394">
            <a:extLst>
              <a:ext uri="{FF2B5EF4-FFF2-40B4-BE49-F238E27FC236}">
                <a16:creationId xmlns:a16="http://schemas.microsoft.com/office/drawing/2014/main" id="{CF7D9A65-F28A-4300-B5A3-7C6921A2F008}"/>
              </a:ext>
            </a:extLst>
          </p:cNvPr>
          <p:cNvGrpSpPr/>
          <p:nvPr/>
        </p:nvGrpSpPr>
        <p:grpSpPr>
          <a:xfrm>
            <a:off x="286455" y="1786788"/>
            <a:ext cx="1963452" cy="1757666"/>
            <a:chOff x="283425" y="1786360"/>
            <a:chExt cx="1964475" cy="1758124"/>
          </a:xfrm>
        </p:grpSpPr>
        <p:sp>
          <p:nvSpPr>
            <p:cNvPr id="396" name="Oval 395">
              <a:extLst>
                <a:ext uri="{FF2B5EF4-FFF2-40B4-BE49-F238E27FC236}">
                  <a16:creationId xmlns:a16="http://schemas.microsoft.com/office/drawing/2014/main" id="{1C5C8B4A-9EAA-4BB2-8C91-AC5A01BE8B09}"/>
                </a:ext>
              </a:extLst>
            </p:cNvPr>
            <p:cNvSpPr/>
            <p:nvPr/>
          </p:nvSpPr>
          <p:spPr bwMode="auto">
            <a:xfrm>
              <a:off x="344439" y="1931741"/>
              <a:ext cx="1280160" cy="1280160"/>
            </a:xfrm>
            <a:prstGeom prst="ellipse">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1799" dirty="0" err="1">
                <a:solidFill>
                  <a:srgbClr val="FFFFFF"/>
                </a:solidFill>
                <a:latin typeface="Calibri" pitchFamily="34" charset="0"/>
              </a:endParaRPr>
            </a:p>
          </p:txBody>
        </p:sp>
        <p:sp>
          <p:nvSpPr>
            <p:cNvPr id="397" name="Oval 15">
              <a:extLst>
                <a:ext uri="{FF2B5EF4-FFF2-40B4-BE49-F238E27FC236}">
                  <a16:creationId xmlns:a16="http://schemas.microsoft.com/office/drawing/2014/main" id="{1BF164CE-8F98-4F04-BCEE-DF9E32708F1E}"/>
                </a:ext>
              </a:extLst>
            </p:cNvPr>
            <p:cNvSpPr>
              <a:spLocks noChangeAspect="1" noChangeArrowheads="1"/>
            </p:cNvSpPr>
            <p:nvPr/>
          </p:nvSpPr>
          <p:spPr bwMode="auto">
            <a:xfrm>
              <a:off x="337366" y="1840301"/>
              <a:ext cx="1463040" cy="1463040"/>
            </a:xfrm>
            <a:prstGeom prst="arc">
              <a:avLst>
                <a:gd name="adj1" fmla="val 4864656"/>
                <a:gd name="adj2" fmla="val 19714879"/>
              </a:avLst>
            </a:prstGeom>
            <a:noFill/>
            <a:ln w="25400" cap="flat">
              <a:solidFill>
                <a:schemeClr val="bg1">
                  <a:lumMod val="85000"/>
                </a:schemeClr>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sp>
          <p:nvSpPr>
            <p:cNvPr id="398" name="Pie 13">
              <a:extLst>
                <a:ext uri="{FF2B5EF4-FFF2-40B4-BE49-F238E27FC236}">
                  <a16:creationId xmlns:a16="http://schemas.microsoft.com/office/drawing/2014/main" id="{6567A50A-0659-4027-BC49-D403FB94FFBF}"/>
                </a:ext>
              </a:extLst>
            </p:cNvPr>
            <p:cNvSpPr/>
            <p:nvPr/>
          </p:nvSpPr>
          <p:spPr bwMode="auto">
            <a:xfrm>
              <a:off x="283425" y="1786360"/>
              <a:ext cx="1570922" cy="1570922"/>
            </a:xfrm>
            <a:prstGeom prst="arc">
              <a:avLst>
                <a:gd name="adj1" fmla="val 5933937"/>
                <a:gd name="adj2" fmla="val 10017510"/>
              </a:avLst>
            </a:prstGeom>
            <a:no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1799" dirty="0" err="1">
                <a:solidFill>
                  <a:srgbClr val="FFFFFF"/>
                </a:solidFill>
                <a:latin typeface="Calibri" pitchFamily="34" charset="0"/>
              </a:endParaRPr>
            </a:p>
          </p:txBody>
        </p:sp>
        <p:sp>
          <p:nvSpPr>
            <p:cNvPr id="399" name="Arc 398">
              <a:extLst>
                <a:ext uri="{FF2B5EF4-FFF2-40B4-BE49-F238E27FC236}">
                  <a16:creationId xmlns:a16="http://schemas.microsoft.com/office/drawing/2014/main" id="{28BA937A-61D2-4AD6-9505-A1AEF9F3048C}"/>
                </a:ext>
              </a:extLst>
            </p:cNvPr>
            <p:cNvSpPr/>
            <p:nvPr/>
          </p:nvSpPr>
          <p:spPr bwMode="auto">
            <a:xfrm>
              <a:off x="1131884" y="2428468"/>
              <a:ext cx="914400" cy="914400"/>
            </a:xfrm>
            <a:prstGeom prst="arc">
              <a:avLst>
                <a:gd name="adj1" fmla="val 15031154"/>
                <a:gd name="adj2" fmla="val 9675519"/>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1799" dirty="0" err="1">
                <a:solidFill>
                  <a:srgbClr val="FFFFFF"/>
                </a:solidFill>
                <a:latin typeface="Calibri" pitchFamily="34" charset="0"/>
              </a:endParaRPr>
            </a:p>
          </p:txBody>
        </p:sp>
        <p:sp>
          <p:nvSpPr>
            <p:cNvPr id="400" name="Oval 15">
              <a:extLst>
                <a:ext uri="{FF2B5EF4-FFF2-40B4-BE49-F238E27FC236}">
                  <a16:creationId xmlns:a16="http://schemas.microsoft.com/office/drawing/2014/main" id="{E39C02F1-B2A3-4F19-9218-2F5073134558}"/>
                </a:ext>
              </a:extLst>
            </p:cNvPr>
            <p:cNvSpPr>
              <a:spLocks noChangeArrowheads="1"/>
            </p:cNvSpPr>
            <p:nvPr/>
          </p:nvSpPr>
          <p:spPr bwMode="auto">
            <a:xfrm>
              <a:off x="1040444" y="2337028"/>
              <a:ext cx="1097280" cy="1097280"/>
            </a:xfrm>
            <a:prstGeom prst="arc">
              <a:avLst>
                <a:gd name="adj1" fmla="val 16658498"/>
                <a:gd name="adj2" fmla="val 7073455"/>
              </a:avLst>
            </a:prstGeom>
            <a:noFill/>
            <a:ln w="25400" cap="flat">
              <a:solidFill>
                <a:schemeClr val="bg1">
                  <a:lumMod val="85000"/>
                </a:schemeClr>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sp>
          <p:nvSpPr>
            <p:cNvPr id="401" name="Pie 13">
              <a:extLst>
                <a:ext uri="{FF2B5EF4-FFF2-40B4-BE49-F238E27FC236}">
                  <a16:creationId xmlns:a16="http://schemas.microsoft.com/office/drawing/2014/main" id="{3414CD02-60CF-432D-8502-674681C541DA}"/>
                </a:ext>
              </a:extLst>
            </p:cNvPr>
            <p:cNvSpPr/>
            <p:nvPr/>
          </p:nvSpPr>
          <p:spPr bwMode="auto">
            <a:xfrm>
              <a:off x="1082668" y="2379252"/>
              <a:ext cx="1012832" cy="1012832"/>
            </a:xfrm>
            <a:prstGeom prst="arc">
              <a:avLst>
                <a:gd name="adj1" fmla="val 8869648"/>
                <a:gd name="adj2" fmla="val 15995075"/>
              </a:avLst>
            </a:prstGeom>
            <a:no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1799" dirty="0" err="1">
                <a:solidFill>
                  <a:srgbClr val="FFFFFF"/>
                </a:solidFill>
                <a:latin typeface="Calibri" pitchFamily="34" charset="0"/>
              </a:endParaRPr>
            </a:p>
          </p:txBody>
        </p:sp>
        <p:sp>
          <p:nvSpPr>
            <p:cNvPr id="402" name="Arc 401">
              <a:extLst>
                <a:ext uri="{FF2B5EF4-FFF2-40B4-BE49-F238E27FC236}">
                  <a16:creationId xmlns:a16="http://schemas.microsoft.com/office/drawing/2014/main" id="{F4C910E1-9049-45EA-890F-CED6FE9E803B}"/>
                </a:ext>
              </a:extLst>
            </p:cNvPr>
            <p:cNvSpPr/>
            <p:nvPr/>
          </p:nvSpPr>
          <p:spPr bwMode="auto">
            <a:xfrm>
              <a:off x="554032" y="2023181"/>
              <a:ext cx="1097280" cy="1097280"/>
            </a:xfrm>
            <a:prstGeom prst="arc">
              <a:avLst>
                <a:gd name="adj1" fmla="val 14330582"/>
                <a:gd name="adj2" fmla="val 19222442"/>
              </a:avLst>
            </a:prstGeom>
            <a:noFill/>
            <a:ln w="9525" cap="flat" cmpd="sng" algn="ctr">
              <a:solidFill>
                <a:schemeClr val="accent6">
                  <a:lumMod val="60000"/>
                  <a:lumOff val="40000"/>
                </a:schemeClr>
              </a:solidFill>
              <a:prstDash val="solid"/>
              <a:round/>
              <a:headEnd type="none" w="lg" len="med"/>
              <a:tailEnd type="arrow" w="lg" len="med"/>
            </a:ln>
            <a:effectLst/>
          </p:spPr>
          <p:txBody>
            <a:bodyPr vert="horz" wrap="square" lIns="91416" tIns="45708" rIns="91416" bIns="45708" numCol="1" rtlCol="0" anchor="t" anchorCtr="0" compatLnSpc="1">
              <a:prstTxWarp prst="textNoShape">
                <a:avLst/>
              </a:prstTxWarp>
            </a:bodyPr>
            <a:lstStyle/>
            <a:p>
              <a:pPr defTabSz="914126" eaLnBrk="0" fontAlgn="base" hangingPunct="0">
                <a:spcBef>
                  <a:spcPct val="0"/>
                </a:spcBef>
                <a:spcAft>
                  <a:spcPct val="0"/>
                </a:spcAft>
              </a:pPr>
              <a:endParaRPr lang="en-US" sz="1799">
                <a:solidFill>
                  <a:srgbClr val="585D62"/>
                </a:solidFill>
                <a:latin typeface="Verdana" pitchFamily="34" charset="0"/>
              </a:endParaRPr>
            </a:p>
          </p:txBody>
        </p:sp>
        <p:sp>
          <p:nvSpPr>
            <p:cNvPr id="403" name="Arc 402">
              <a:extLst>
                <a:ext uri="{FF2B5EF4-FFF2-40B4-BE49-F238E27FC236}">
                  <a16:creationId xmlns:a16="http://schemas.microsoft.com/office/drawing/2014/main" id="{647AC227-95B2-4B0C-A900-91AB11DF707B}"/>
                </a:ext>
              </a:extLst>
            </p:cNvPr>
            <p:cNvSpPr/>
            <p:nvPr/>
          </p:nvSpPr>
          <p:spPr bwMode="auto">
            <a:xfrm>
              <a:off x="930268" y="2226852"/>
              <a:ext cx="1317632" cy="1317632"/>
            </a:xfrm>
            <a:prstGeom prst="arc">
              <a:avLst>
                <a:gd name="adj1" fmla="val 18089509"/>
                <a:gd name="adj2" fmla="val 20688646"/>
              </a:avLst>
            </a:prstGeom>
            <a:noFill/>
            <a:ln w="9525" cap="flat" cmpd="sng" algn="ctr">
              <a:solidFill>
                <a:schemeClr val="accent6">
                  <a:lumMod val="60000"/>
                  <a:lumOff val="40000"/>
                </a:schemeClr>
              </a:solidFill>
              <a:prstDash val="solid"/>
              <a:round/>
              <a:headEnd type="none" w="lg" len="med"/>
              <a:tailEnd type="arrow" w="lg" len="med"/>
            </a:ln>
            <a:effectLst/>
          </p:spPr>
          <p:txBody>
            <a:bodyPr vert="horz" wrap="square" lIns="91416" tIns="45708" rIns="91416" bIns="45708" numCol="1" rtlCol="0" anchor="t" anchorCtr="0" compatLnSpc="1">
              <a:prstTxWarp prst="textNoShape">
                <a:avLst/>
              </a:prstTxWarp>
            </a:bodyPr>
            <a:lstStyle/>
            <a:p>
              <a:pPr defTabSz="914126" eaLnBrk="0" fontAlgn="base" hangingPunct="0">
                <a:spcBef>
                  <a:spcPct val="0"/>
                </a:spcBef>
                <a:spcAft>
                  <a:spcPct val="0"/>
                </a:spcAft>
              </a:pPr>
              <a:endParaRPr lang="en-US" sz="1799">
                <a:solidFill>
                  <a:srgbClr val="585D62"/>
                </a:solidFill>
                <a:latin typeface="Verdana" pitchFamily="34" charset="0"/>
              </a:endParaRPr>
            </a:p>
          </p:txBody>
        </p:sp>
        <p:sp>
          <p:nvSpPr>
            <p:cNvPr id="404" name="Arc 403">
              <a:extLst>
                <a:ext uri="{FF2B5EF4-FFF2-40B4-BE49-F238E27FC236}">
                  <a16:creationId xmlns:a16="http://schemas.microsoft.com/office/drawing/2014/main" id="{8DF29B8F-E93C-409B-A9C8-CA72BBDA1AE0}"/>
                </a:ext>
              </a:extLst>
            </p:cNvPr>
            <p:cNvSpPr>
              <a:spLocks/>
            </p:cNvSpPr>
            <p:nvPr/>
          </p:nvSpPr>
          <p:spPr bwMode="auto">
            <a:xfrm flipH="1">
              <a:off x="554032" y="2023181"/>
              <a:ext cx="1097280" cy="1097280"/>
            </a:xfrm>
            <a:prstGeom prst="arc">
              <a:avLst>
                <a:gd name="adj1" fmla="val 1668568"/>
                <a:gd name="adj2" fmla="val 5360119"/>
              </a:avLst>
            </a:prstGeom>
            <a:noFill/>
            <a:ln w="9525" cap="rnd" cmpd="sng" algn="ctr">
              <a:solidFill>
                <a:schemeClr val="accent6">
                  <a:lumMod val="60000"/>
                  <a:lumOff val="40000"/>
                </a:schemeClr>
              </a:solidFill>
              <a:prstDash val="solid"/>
              <a:round/>
              <a:headEnd type="none" w="med" len="med"/>
              <a:tailEnd type="arrow" w="lg" len="med"/>
            </a:ln>
            <a:effectLst/>
          </p:spPr>
          <p:txBody>
            <a:bodyPr vert="horz" wrap="square" lIns="91416" tIns="45708" rIns="91416" bIns="45708" numCol="1" rtlCol="0" anchor="t" anchorCtr="0" compatLnSpc="1">
              <a:prstTxWarp prst="textNoShape">
                <a:avLst/>
              </a:prstTxWarp>
            </a:bodyPr>
            <a:lstStyle/>
            <a:p>
              <a:pPr defTabSz="914126" eaLnBrk="0" fontAlgn="base" hangingPunct="0">
                <a:spcBef>
                  <a:spcPct val="0"/>
                </a:spcBef>
                <a:spcAft>
                  <a:spcPct val="0"/>
                </a:spcAft>
              </a:pPr>
              <a:endParaRPr lang="en-US" sz="1100">
                <a:solidFill>
                  <a:srgbClr val="585D62"/>
                </a:solidFill>
                <a:latin typeface="Verdana" pitchFamily="34" charset="0"/>
              </a:endParaRPr>
            </a:p>
          </p:txBody>
        </p:sp>
      </p:grpSp>
      <p:sp>
        <p:nvSpPr>
          <p:cNvPr id="405" name="TextBox 404">
            <a:extLst>
              <a:ext uri="{FF2B5EF4-FFF2-40B4-BE49-F238E27FC236}">
                <a16:creationId xmlns:a16="http://schemas.microsoft.com/office/drawing/2014/main" id="{AE2568EA-1397-4842-85AB-95027052E484}"/>
              </a:ext>
            </a:extLst>
          </p:cNvPr>
          <p:cNvSpPr txBox="1"/>
          <p:nvPr/>
        </p:nvSpPr>
        <p:spPr>
          <a:xfrm>
            <a:off x="323049" y="6002253"/>
            <a:ext cx="2102024" cy="338466"/>
          </a:xfrm>
          <a:prstGeom prst="rect">
            <a:avLst/>
          </a:prstGeom>
          <a:noFill/>
        </p:spPr>
        <p:txBody>
          <a:bodyPr wrap="square" rtlCol="0" anchor="ctr" anchorCtr="0">
            <a:noAutofit/>
          </a:bodyPr>
          <a:lstStyle>
            <a:defPPr>
              <a:defRPr lang="en-US"/>
            </a:defPPr>
            <a:lvl1pPr algn="ctr">
              <a:defRPr sz="1600" b="1">
                <a:solidFill>
                  <a:schemeClr val="tx1">
                    <a:lumMod val="50000"/>
                  </a:schemeClr>
                </a:solidFill>
                <a:latin typeface="Century Gothic" charset="0"/>
                <a:ea typeface="Century Gothic" charset="0"/>
                <a:cs typeface="Century Gothic" charset="0"/>
              </a:defRPr>
            </a:lvl1pPr>
          </a:lstStyle>
          <a:p>
            <a:pPr algn="l" defTabSz="914126"/>
            <a:r>
              <a:rPr lang="en-US" dirty="0">
                <a:solidFill>
                  <a:srgbClr val="231F20"/>
                </a:solidFill>
              </a:rPr>
              <a:t>BATCH DATA</a:t>
            </a:r>
          </a:p>
        </p:txBody>
      </p:sp>
      <p:grpSp>
        <p:nvGrpSpPr>
          <p:cNvPr id="406" name="Group 405">
            <a:extLst>
              <a:ext uri="{FF2B5EF4-FFF2-40B4-BE49-F238E27FC236}">
                <a16:creationId xmlns:a16="http://schemas.microsoft.com/office/drawing/2014/main" id="{E7F37829-149B-49A0-B1CA-E43A0C75143A}"/>
              </a:ext>
            </a:extLst>
          </p:cNvPr>
          <p:cNvGrpSpPr/>
          <p:nvPr/>
        </p:nvGrpSpPr>
        <p:grpSpPr>
          <a:xfrm>
            <a:off x="284931" y="5276472"/>
            <a:ext cx="521025" cy="667786"/>
            <a:chOff x="281900" y="5183408"/>
            <a:chExt cx="521297" cy="667960"/>
          </a:xfrm>
        </p:grpSpPr>
        <p:sp>
          <p:nvSpPr>
            <p:cNvPr id="407" name="Rectangle 406">
              <a:extLst>
                <a:ext uri="{FF2B5EF4-FFF2-40B4-BE49-F238E27FC236}">
                  <a16:creationId xmlns:a16="http://schemas.microsoft.com/office/drawing/2014/main" id="{6D81E1BF-210D-418E-80A8-3F29F8AD7361}"/>
                </a:ext>
              </a:extLst>
            </p:cNvPr>
            <p:cNvSpPr/>
            <p:nvPr/>
          </p:nvSpPr>
          <p:spPr>
            <a:xfrm>
              <a:off x="281900" y="5537436"/>
              <a:ext cx="521297" cy="313932"/>
            </a:xfrm>
            <a:prstGeom prst="rect">
              <a:avLst/>
            </a:prstGeom>
          </p:spPr>
          <p:txBody>
            <a:bodyPr wrap="none">
              <a:spAutoFit/>
            </a:bodyPr>
            <a:lstStyle/>
            <a:p>
              <a:pPr defTabSz="914126" fontAlgn="base">
                <a:lnSpc>
                  <a:spcPct val="90000"/>
                </a:lnSpc>
                <a:spcBef>
                  <a:spcPts val="1200"/>
                </a:spcBef>
                <a:spcAft>
                  <a:spcPct val="0"/>
                </a:spcAft>
                <a:buClr>
                  <a:srgbClr val="B40000"/>
                </a:buClr>
                <a:defRPr/>
              </a:pPr>
              <a:r>
                <a:rPr lang="fr-FR" sz="1600" kern="0" dirty="0">
                  <a:solidFill>
                    <a:srgbClr val="000000"/>
                  </a:solidFill>
                  <a:latin typeface="Calibri" pitchFamily="34" charset="0"/>
                </a:rPr>
                <a:t>POS</a:t>
              </a:r>
            </a:p>
          </p:txBody>
        </p:sp>
        <p:pic>
          <p:nvPicPr>
            <p:cNvPr id="408" name="Picture 16">
              <a:extLst>
                <a:ext uri="{FF2B5EF4-FFF2-40B4-BE49-F238E27FC236}">
                  <a16:creationId xmlns:a16="http://schemas.microsoft.com/office/drawing/2014/main" id="{BE8787DC-3A4D-48F1-9085-9AC9C418B0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425" y="5183408"/>
              <a:ext cx="292247" cy="353995"/>
            </a:xfrm>
            <a:prstGeom prst="rect">
              <a:avLst/>
            </a:prstGeom>
            <a:solidFill>
              <a:schemeClr val="bg1"/>
            </a:solidFill>
            <a:ln>
              <a:noFill/>
            </a:ln>
            <a:effectLst/>
            <a:extLst/>
          </p:spPr>
        </p:pic>
      </p:grpSp>
      <p:grpSp>
        <p:nvGrpSpPr>
          <p:cNvPr id="409" name="Group 408">
            <a:extLst>
              <a:ext uri="{FF2B5EF4-FFF2-40B4-BE49-F238E27FC236}">
                <a16:creationId xmlns:a16="http://schemas.microsoft.com/office/drawing/2014/main" id="{5E6356C9-172A-4E4E-B858-97014596E96D}"/>
              </a:ext>
            </a:extLst>
          </p:cNvPr>
          <p:cNvGrpSpPr/>
          <p:nvPr/>
        </p:nvGrpSpPr>
        <p:grpSpPr>
          <a:xfrm>
            <a:off x="1632847" y="4841647"/>
            <a:ext cx="804609" cy="668477"/>
            <a:chOff x="1663259" y="4842012"/>
            <a:chExt cx="805029" cy="668651"/>
          </a:xfrm>
        </p:grpSpPr>
        <p:sp>
          <p:nvSpPr>
            <p:cNvPr id="410" name="Rectangle 409">
              <a:extLst>
                <a:ext uri="{FF2B5EF4-FFF2-40B4-BE49-F238E27FC236}">
                  <a16:creationId xmlns:a16="http://schemas.microsoft.com/office/drawing/2014/main" id="{C000FC04-B619-4BD0-80EA-9CCF51F89FA1}"/>
                </a:ext>
              </a:extLst>
            </p:cNvPr>
            <p:cNvSpPr/>
            <p:nvPr/>
          </p:nvSpPr>
          <p:spPr>
            <a:xfrm>
              <a:off x="1663259" y="5196731"/>
              <a:ext cx="805029" cy="313932"/>
            </a:xfrm>
            <a:prstGeom prst="rect">
              <a:avLst/>
            </a:prstGeom>
          </p:spPr>
          <p:txBody>
            <a:bodyPr wrap="none">
              <a:spAutoFit/>
            </a:bodyPr>
            <a:lstStyle/>
            <a:p>
              <a:pPr defTabSz="914126" fontAlgn="base">
                <a:lnSpc>
                  <a:spcPct val="90000"/>
                </a:lnSpc>
                <a:spcBef>
                  <a:spcPts val="1200"/>
                </a:spcBef>
                <a:spcAft>
                  <a:spcPct val="0"/>
                </a:spcAft>
                <a:buClr>
                  <a:srgbClr val="B40000"/>
                </a:buClr>
                <a:defRPr/>
              </a:pPr>
              <a:r>
                <a:rPr lang="fr-FR" sz="1600" kern="0" dirty="0" err="1">
                  <a:solidFill>
                    <a:srgbClr val="000000"/>
                  </a:solidFill>
                  <a:latin typeface="Calibri" pitchFamily="34" charset="0"/>
                </a:rPr>
                <a:t>Models</a:t>
              </a:r>
              <a:endParaRPr lang="fr-FR" sz="1600" kern="0" dirty="0">
                <a:solidFill>
                  <a:srgbClr val="000000"/>
                </a:solidFill>
                <a:latin typeface="Calibri" pitchFamily="34" charset="0"/>
              </a:endParaRPr>
            </a:p>
          </p:txBody>
        </p:sp>
        <p:pic>
          <p:nvPicPr>
            <p:cNvPr id="411" name="Picture 410">
              <a:extLst>
                <a:ext uri="{FF2B5EF4-FFF2-40B4-BE49-F238E27FC236}">
                  <a16:creationId xmlns:a16="http://schemas.microsoft.com/office/drawing/2014/main" id="{8FC2F1AA-5FE9-4AE4-A026-DC40B1691FCA}"/>
                </a:ext>
              </a:extLst>
            </p:cNvPr>
            <p:cNvPicPr>
              <a:picLocks/>
            </p:cNvPicPr>
            <p:nvPr/>
          </p:nvPicPr>
          <p:blipFill>
            <a:blip r:embed="rId5" cstate="screen">
              <a:extLst>
                <a:ext uri="{28A0092B-C50C-407E-A947-70E740481C1C}">
                  <a14:useLocalDpi xmlns:a14="http://schemas.microsoft.com/office/drawing/2010/main" val="0"/>
                </a:ext>
              </a:extLst>
            </a:blip>
            <a:stretch>
              <a:fillRect/>
            </a:stretch>
          </p:blipFill>
          <p:spPr>
            <a:xfrm>
              <a:off x="1882893" y="4842012"/>
              <a:ext cx="365760" cy="365760"/>
            </a:xfrm>
            <a:prstGeom prst="rect">
              <a:avLst/>
            </a:prstGeom>
          </p:spPr>
        </p:pic>
      </p:grpSp>
      <p:grpSp>
        <p:nvGrpSpPr>
          <p:cNvPr id="412" name="Group 411">
            <a:extLst>
              <a:ext uri="{FF2B5EF4-FFF2-40B4-BE49-F238E27FC236}">
                <a16:creationId xmlns:a16="http://schemas.microsoft.com/office/drawing/2014/main" id="{35CDE49F-0533-4BFE-9C66-0C3149CBF24E}"/>
              </a:ext>
            </a:extLst>
          </p:cNvPr>
          <p:cNvGrpSpPr/>
          <p:nvPr/>
        </p:nvGrpSpPr>
        <p:grpSpPr>
          <a:xfrm>
            <a:off x="370324" y="4480473"/>
            <a:ext cx="706877" cy="616250"/>
            <a:chOff x="367337" y="4480744"/>
            <a:chExt cx="707245" cy="616411"/>
          </a:xfrm>
        </p:grpSpPr>
        <p:sp>
          <p:nvSpPr>
            <p:cNvPr id="413" name="Rectangle 412">
              <a:extLst>
                <a:ext uri="{FF2B5EF4-FFF2-40B4-BE49-F238E27FC236}">
                  <a16:creationId xmlns:a16="http://schemas.microsoft.com/office/drawing/2014/main" id="{4933CE65-F710-4377-9E14-3FE93A799F8E}"/>
                </a:ext>
              </a:extLst>
            </p:cNvPr>
            <p:cNvSpPr/>
            <p:nvPr/>
          </p:nvSpPr>
          <p:spPr>
            <a:xfrm>
              <a:off x="367337" y="4783223"/>
              <a:ext cx="707245" cy="313932"/>
            </a:xfrm>
            <a:prstGeom prst="rect">
              <a:avLst/>
            </a:prstGeom>
          </p:spPr>
          <p:txBody>
            <a:bodyPr wrap="none">
              <a:spAutoFit/>
            </a:bodyPr>
            <a:lstStyle/>
            <a:p>
              <a:pPr defTabSz="914126" fontAlgn="base">
                <a:lnSpc>
                  <a:spcPct val="90000"/>
                </a:lnSpc>
                <a:spcBef>
                  <a:spcPts val="1200"/>
                </a:spcBef>
                <a:spcAft>
                  <a:spcPct val="0"/>
                </a:spcAft>
                <a:buClr>
                  <a:srgbClr val="B40000"/>
                </a:buClr>
                <a:defRPr/>
              </a:pPr>
              <a:r>
                <a:rPr lang="fr-FR" sz="1600" kern="0" dirty="0">
                  <a:solidFill>
                    <a:srgbClr val="000000"/>
                  </a:solidFill>
                  <a:latin typeface="Calibri" pitchFamily="34" charset="0"/>
                </a:rPr>
                <a:t>E-com</a:t>
              </a:r>
            </a:p>
          </p:txBody>
        </p:sp>
        <p:grpSp>
          <p:nvGrpSpPr>
            <p:cNvPr id="414" name="Group 413">
              <a:extLst>
                <a:ext uri="{FF2B5EF4-FFF2-40B4-BE49-F238E27FC236}">
                  <a16:creationId xmlns:a16="http://schemas.microsoft.com/office/drawing/2014/main" id="{0D8F3A5E-4ECC-4C5F-9178-11ACBF151C52}"/>
                </a:ext>
              </a:extLst>
            </p:cNvPr>
            <p:cNvGrpSpPr/>
            <p:nvPr/>
          </p:nvGrpSpPr>
          <p:grpSpPr>
            <a:xfrm>
              <a:off x="506213" y="4480744"/>
              <a:ext cx="429492" cy="302311"/>
              <a:chOff x="627423" y="3931308"/>
              <a:chExt cx="820113" cy="518265"/>
            </a:xfrm>
          </p:grpSpPr>
          <p:sp>
            <p:nvSpPr>
              <p:cNvPr id="415" name="Rectangle 414">
                <a:extLst>
                  <a:ext uri="{FF2B5EF4-FFF2-40B4-BE49-F238E27FC236}">
                    <a16:creationId xmlns:a16="http://schemas.microsoft.com/office/drawing/2014/main" id="{FC2981ED-AF97-4099-BA10-F6EC6B4BF891}"/>
                  </a:ext>
                </a:extLst>
              </p:cNvPr>
              <p:cNvSpPr/>
              <p:nvPr/>
            </p:nvSpPr>
            <p:spPr bwMode="auto">
              <a:xfrm>
                <a:off x="688764" y="3956091"/>
                <a:ext cx="702272" cy="4093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7500" lnSpcReduction="20000"/>
              </a:bodyPr>
              <a:lstStyle/>
              <a:p>
                <a:pPr algn="ctr" defTabSz="914126" eaLnBrk="0" hangingPunct="0"/>
                <a:endParaRPr lang="en-US" sz="1600" dirty="0" err="1">
                  <a:solidFill>
                    <a:srgbClr val="FFFFFF"/>
                  </a:solidFill>
                  <a:latin typeface="Calibri" pitchFamily="34" charset="0"/>
                </a:endParaRPr>
              </a:p>
            </p:txBody>
          </p:sp>
          <p:pic>
            <p:nvPicPr>
              <p:cNvPr id="416" name="Picture 415">
                <a:extLst>
                  <a:ext uri="{FF2B5EF4-FFF2-40B4-BE49-F238E27FC236}">
                    <a16:creationId xmlns:a16="http://schemas.microsoft.com/office/drawing/2014/main" id="{A4B53AC1-556F-4809-9453-E079CDC68D9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27423" y="3931308"/>
                <a:ext cx="820113" cy="518265"/>
              </a:xfrm>
              <a:prstGeom prst="rect">
                <a:avLst/>
              </a:prstGeom>
            </p:spPr>
          </p:pic>
        </p:grpSp>
      </p:grpSp>
      <p:grpSp>
        <p:nvGrpSpPr>
          <p:cNvPr id="417" name="Group 416">
            <a:extLst>
              <a:ext uri="{FF2B5EF4-FFF2-40B4-BE49-F238E27FC236}">
                <a16:creationId xmlns:a16="http://schemas.microsoft.com/office/drawing/2014/main" id="{84E42BDA-4B0E-4947-8FBA-CEC733808855}"/>
              </a:ext>
            </a:extLst>
          </p:cNvPr>
          <p:cNvGrpSpPr/>
          <p:nvPr/>
        </p:nvGrpSpPr>
        <p:grpSpPr>
          <a:xfrm>
            <a:off x="1173896" y="4252760"/>
            <a:ext cx="1441957" cy="480006"/>
            <a:chOff x="1171327" y="4297409"/>
            <a:chExt cx="1442709" cy="480131"/>
          </a:xfrm>
        </p:grpSpPr>
        <p:sp>
          <p:nvSpPr>
            <p:cNvPr id="418" name="Rectangle 417">
              <a:extLst>
                <a:ext uri="{FF2B5EF4-FFF2-40B4-BE49-F238E27FC236}">
                  <a16:creationId xmlns:a16="http://schemas.microsoft.com/office/drawing/2014/main" id="{DE556174-8794-4125-8355-7815FA7450C9}"/>
                </a:ext>
              </a:extLst>
            </p:cNvPr>
            <p:cNvSpPr/>
            <p:nvPr/>
          </p:nvSpPr>
          <p:spPr>
            <a:xfrm>
              <a:off x="1441280" y="4297409"/>
              <a:ext cx="1172756" cy="480131"/>
            </a:xfrm>
            <a:prstGeom prst="rect">
              <a:avLst/>
            </a:prstGeom>
          </p:spPr>
          <p:txBody>
            <a:bodyPr wrap="square">
              <a:spAutoFit/>
            </a:bodyPr>
            <a:lstStyle/>
            <a:p>
              <a:pPr defTabSz="914126" fontAlgn="base">
                <a:lnSpc>
                  <a:spcPct val="90000"/>
                </a:lnSpc>
                <a:spcBef>
                  <a:spcPts val="1200"/>
                </a:spcBef>
                <a:spcAft>
                  <a:spcPct val="0"/>
                </a:spcAft>
                <a:buClr>
                  <a:srgbClr val="B40000"/>
                </a:buClr>
                <a:defRPr/>
              </a:pPr>
              <a:r>
                <a:rPr lang="fr-FR" sz="1400" kern="0" dirty="0">
                  <a:solidFill>
                    <a:srgbClr val="000000"/>
                  </a:solidFill>
                  <a:latin typeface="Calibri" pitchFamily="34" charset="0"/>
                </a:rPr>
                <a:t>Product Registration</a:t>
              </a:r>
            </a:p>
          </p:txBody>
        </p:sp>
        <p:grpSp>
          <p:nvGrpSpPr>
            <p:cNvPr id="419" name="Group 418">
              <a:extLst>
                <a:ext uri="{FF2B5EF4-FFF2-40B4-BE49-F238E27FC236}">
                  <a16:creationId xmlns:a16="http://schemas.microsoft.com/office/drawing/2014/main" id="{A64AD4F2-0B5A-453A-9A01-F1659C0E66B6}"/>
                </a:ext>
              </a:extLst>
            </p:cNvPr>
            <p:cNvGrpSpPr/>
            <p:nvPr/>
          </p:nvGrpSpPr>
          <p:grpSpPr>
            <a:xfrm>
              <a:off x="1171327" y="4350011"/>
              <a:ext cx="312722" cy="361810"/>
              <a:chOff x="2222179" y="3213245"/>
              <a:chExt cx="650362" cy="675552"/>
            </a:xfrm>
          </p:grpSpPr>
          <p:sp>
            <p:nvSpPr>
              <p:cNvPr id="420" name="Rectangle 419">
                <a:extLst>
                  <a:ext uri="{FF2B5EF4-FFF2-40B4-BE49-F238E27FC236}">
                    <a16:creationId xmlns:a16="http://schemas.microsoft.com/office/drawing/2014/main" id="{5D8EB5BC-E889-4719-AAA1-AE63B3203B02}"/>
                  </a:ext>
                </a:extLst>
              </p:cNvPr>
              <p:cNvSpPr/>
              <p:nvPr/>
            </p:nvSpPr>
            <p:spPr bwMode="auto">
              <a:xfrm>
                <a:off x="2278519" y="3234109"/>
                <a:ext cx="513392" cy="63461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algn="ctr" defTabSz="914126" eaLnBrk="0" hangingPunct="0"/>
                <a:endParaRPr lang="en-US" sz="1600" dirty="0" err="1">
                  <a:solidFill>
                    <a:srgbClr val="FFFFFF"/>
                  </a:solidFill>
                  <a:latin typeface="Calibri" pitchFamily="34" charset="0"/>
                </a:endParaRPr>
              </a:p>
            </p:txBody>
          </p:sp>
          <p:pic>
            <p:nvPicPr>
              <p:cNvPr id="421" name="Picture 420">
                <a:extLst>
                  <a:ext uri="{FF2B5EF4-FFF2-40B4-BE49-F238E27FC236}">
                    <a16:creationId xmlns:a16="http://schemas.microsoft.com/office/drawing/2014/main" id="{1E67D187-F16C-468D-A192-8F6EEC886CA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222179" y="3213245"/>
                <a:ext cx="650362" cy="675552"/>
              </a:xfrm>
              <a:prstGeom prst="rect">
                <a:avLst/>
              </a:prstGeom>
            </p:spPr>
          </p:pic>
        </p:grpSp>
      </p:grpSp>
      <p:grpSp>
        <p:nvGrpSpPr>
          <p:cNvPr id="422" name="Group 421">
            <a:extLst>
              <a:ext uri="{FF2B5EF4-FFF2-40B4-BE49-F238E27FC236}">
                <a16:creationId xmlns:a16="http://schemas.microsoft.com/office/drawing/2014/main" id="{80E84AA8-7CC1-4D19-B372-DB664F2C7A95}"/>
              </a:ext>
            </a:extLst>
          </p:cNvPr>
          <p:cNvGrpSpPr/>
          <p:nvPr/>
        </p:nvGrpSpPr>
        <p:grpSpPr>
          <a:xfrm>
            <a:off x="1049206" y="5166336"/>
            <a:ext cx="550218" cy="608978"/>
            <a:chOff x="999803" y="4986713"/>
            <a:chExt cx="550504" cy="609137"/>
          </a:xfrm>
        </p:grpSpPr>
        <p:sp>
          <p:nvSpPr>
            <p:cNvPr id="423" name="Rectangle 422">
              <a:extLst>
                <a:ext uri="{FF2B5EF4-FFF2-40B4-BE49-F238E27FC236}">
                  <a16:creationId xmlns:a16="http://schemas.microsoft.com/office/drawing/2014/main" id="{973D6925-BFE3-40A0-89C4-7030F2A194A3}"/>
                </a:ext>
              </a:extLst>
            </p:cNvPr>
            <p:cNvSpPr/>
            <p:nvPr/>
          </p:nvSpPr>
          <p:spPr>
            <a:xfrm>
              <a:off x="1030613" y="5281918"/>
              <a:ext cx="519694" cy="313932"/>
            </a:xfrm>
            <a:prstGeom prst="rect">
              <a:avLst/>
            </a:prstGeom>
          </p:spPr>
          <p:txBody>
            <a:bodyPr wrap="none">
              <a:spAutoFit/>
            </a:bodyPr>
            <a:lstStyle/>
            <a:p>
              <a:pPr defTabSz="914126">
                <a:lnSpc>
                  <a:spcPct val="90000"/>
                </a:lnSpc>
              </a:pPr>
              <a:r>
                <a:rPr lang="fr-FR" sz="1600" kern="0" dirty="0" err="1">
                  <a:solidFill>
                    <a:srgbClr val="000000"/>
                  </a:solidFill>
                  <a:latin typeface="Calibri" pitchFamily="34" charset="0"/>
                </a:rPr>
                <a:t>VoC</a:t>
              </a:r>
              <a:endParaRPr lang="en-US" sz="1600" dirty="0">
                <a:solidFill>
                  <a:srgbClr val="585D62"/>
                </a:solidFill>
                <a:latin typeface="Century Gothic"/>
              </a:endParaRPr>
            </a:p>
          </p:txBody>
        </p:sp>
        <p:pic>
          <p:nvPicPr>
            <p:cNvPr id="424" name="Picture 423">
              <a:extLst>
                <a:ext uri="{FF2B5EF4-FFF2-40B4-BE49-F238E27FC236}">
                  <a16:creationId xmlns:a16="http://schemas.microsoft.com/office/drawing/2014/main" id="{8322BECC-9674-430B-A1A9-C68437FD332C}"/>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99803" y="4986713"/>
              <a:ext cx="459829" cy="294390"/>
            </a:xfrm>
            <a:prstGeom prst="rect">
              <a:avLst/>
            </a:prstGeom>
          </p:spPr>
        </p:pic>
      </p:grpSp>
      <p:sp>
        <p:nvSpPr>
          <p:cNvPr id="425" name="Oval 15">
            <a:extLst>
              <a:ext uri="{FF2B5EF4-FFF2-40B4-BE49-F238E27FC236}">
                <a16:creationId xmlns:a16="http://schemas.microsoft.com/office/drawing/2014/main" id="{BBB6581A-A1F1-4C38-AF63-6F3A4E87987E}"/>
              </a:ext>
            </a:extLst>
          </p:cNvPr>
          <p:cNvSpPr>
            <a:spLocks noChangeArrowheads="1"/>
          </p:cNvSpPr>
          <p:nvPr/>
        </p:nvSpPr>
        <p:spPr bwMode="auto">
          <a:xfrm rot="5400000">
            <a:off x="2831645" y="1628601"/>
            <a:ext cx="4110573" cy="4112258"/>
          </a:xfrm>
          <a:prstGeom prst="arc">
            <a:avLst>
              <a:gd name="adj1" fmla="val 4825937"/>
              <a:gd name="adj2" fmla="val 8266806"/>
            </a:avLst>
          </a:prstGeom>
          <a:noFill/>
          <a:ln w="25400" cap="flat">
            <a:solidFill>
              <a:schemeClr val="bg1">
                <a:lumMod val="85000"/>
              </a:schemeClr>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sp>
        <p:nvSpPr>
          <p:cNvPr id="426" name="Freeform 7">
            <a:extLst>
              <a:ext uri="{FF2B5EF4-FFF2-40B4-BE49-F238E27FC236}">
                <a16:creationId xmlns:a16="http://schemas.microsoft.com/office/drawing/2014/main" id="{F6B7C67F-52BD-4295-B6C1-36FF5A264239}"/>
              </a:ext>
            </a:extLst>
          </p:cNvPr>
          <p:cNvSpPr/>
          <p:nvPr/>
        </p:nvSpPr>
        <p:spPr bwMode="auto">
          <a:xfrm>
            <a:off x="5357392" y="1370072"/>
            <a:ext cx="2000383" cy="611508"/>
          </a:xfrm>
          <a:custGeom>
            <a:avLst/>
            <a:gdLst>
              <a:gd name="connsiteX0" fmla="*/ 1873404 w 1873404"/>
              <a:gd name="connsiteY0" fmla="*/ 0 h 635620"/>
              <a:gd name="connsiteX1" fmla="*/ 379141 w 1873404"/>
              <a:gd name="connsiteY1" fmla="*/ 0 h 635620"/>
              <a:gd name="connsiteX2" fmla="*/ 0 w 1873404"/>
              <a:gd name="connsiteY2" fmla="*/ 635620 h 635620"/>
            </a:gdLst>
            <a:ahLst/>
            <a:cxnLst>
              <a:cxn ang="0">
                <a:pos x="connsiteX0" y="connsiteY0"/>
              </a:cxn>
              <a:cxn ang="0">
                <a:pos x="connsiteX1" y="connsiteY1"/>
              </a:cxn>
              <a:cxn ang="0">
                <a:pos x="connsiteX2" y="connsiteY2"/>
              </a:cxn>
            </a:cxnLst>
            <a:rect l="l" t="t" r="r" b="b"/>
            <a:pathLst>
              <a:path w="1873404" h="635620">
                <a:moveTo>
                  <a:pt x="1873404" y="0"/>
                </a:moveTo>
                <a:lnTo>
                  <a:pt x="379141" y="0"/>
                </a:lnTo>
                <a:lnTo>
                  <a:pt x="0" y="635620"/>
                </a:lnTo>
              </a:path>
            </a:pathLst>
          </a:custGeom>
          <a:noFill/>
          <a:ln w="12700" cap="rnd" cmpd="sng" algn="ctr">
            <a:solidFill>
              <a:schemeClr val="accent1">
                <a:lumMod val="60000"/>
                <a:lumOff val="40000"/>
              </a:schemeClr>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eaLnBrk="0" fontAlgn="base" hangingPunct="0">
              <a:spcBef>
                <a:spcPct val="0"/>
              </a:spcBef>
              <a:spcAft>
                <a:spcPct val="0"/>
              </a:spcAft>
            </a:pPr>
            <a:endParaRPr lang="en-US" sz="1799">
              <a:solidFill>
                <a:srgbClr val="585D62"/>
              </a:solidFill>
              <a:latin typeface="Verdana" pitchFamily="34" charset="0"/>
            </a:endParaRPr>
          </a:p>
        </p:txBody>
      </p:sp>
      <p:sp>
        <p:nvSpPr>
          <p:cNvPr id="427" name="Freeform 143">
            <a:extLst>
              <a:ext uri="{FF2B5EF4-FFF2-40B4-BE49-F238E27FC236}">
                <a16:creationId xmlns:a16="http://schemas.microsoft.com/office/drawing/2014/main" id="{515B8D7E-580F-4279-B32B-3DCF5C1F8C4E}"/>
              </a:ext>
            </a:extLst>
          </p:cNvPr>
          <p:cNvSpPr/>
          <p:nvPr/>
        </p:nvSpPr>
        <p:spPr bwMode="auto">
          <a:xfrm>
            <a:off x="6174827" y="1770648"/>
            <a:ext cx="1182948" cy="361622"/>
          </a:xfrm>
          <a:custGeom>
            <a:avLst/>
            <a:gdLst>
              <a:gd name="connsiteX0" fmla="*/ 1873404 w 1873404"/>
              <a:gd name="connsiteY0" fmla="*/ 0 h 635620"/>
              <a:gd name="connsiteX1" fmla="*/ 379141 w 1873404"/>
              <a:gd name="connsiteY1" fmla="*/ 0 h 635620"/>
              <a:gd name="connsiteX2" fmla="*/ 0 w 1873404"/>
              <a:gd name="connsiteY2" fmla="*/ 635620 h 635620"/>
            </a:gdLst>
            <a:ahLst/>
            <a:cxnLst>
              <a:cxn ang="0">
                <a:pos x="connsiteX0" y="connsiteY0"/>
              </a:cxn>
              <a:cxn ang="0">
                <a:pos x="connsiteX1" y="connsiteY1"/>
              </a:cxn>
              <a:cxn ang="0">
                <a:pos x="connsiteX2" y="connsiteY2"/>
              </a:cxn>
            </a:cxnLst>
            <a:rect l="l" t="t" r="r" b="b"/>
            <a:pathLst>
              <a:path w="1873404" h="635620">
                <a:moveTo>
                  <a:pt x="1873404" y="0"/>
                </a:moveTo>
                <a:lnTo>
                  <a:pt x="379141" y="0"/>
                </a:lnTo>
                <a:lnTo>
                  <a:pt x="0" y="635620"/>
                </a:lnTo>
              </a:path>
            </a:pathLst>
          </a:custGeom>
          <a:noFill/>
          <a:ln w="12700" cap="rnd" cmpd="sng" algn="ctr">
            <a:solidFill>
              <a:schemeClr val="accent1">
                <a:lumMod val="60000"/>
                <a:lumOff val="40000"/>
              </a:schemeClr>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eaLnBrk="0" fontAlgn="base" hangingPunct="0">
              <a:spcBef>
                <a:spcPct val="0"/>
              </a:spcBef>
              <a:spcAft>
                <a:spcPct val="0"/>
              </a:spcAft>
            </a:pPr>
            <a:endParaRPr lang="en-US" sz="1799">
              <a:solidFill>
                <a:srgbClr val="585D62"/>
              </a:solidFill>
              <a:latin typeface="Verdana" pitchFamily="34" charset="0"/>
            </a:endParaRPr>
          </a:p>
        </p:txBody>
      </p:sp>
      <p:cxnSp>
        <p:nvCxnSpPr>
          <p:cNvPr id="428" name="Straight Connector 427">
            <a:extLst>
              <a:ext uri="{FF2B5EF4-FFF2-40B4-BE49-F238E27FC236}">
                <a16:creationId xmlns:a16="http://schemas.microsoft.com/office/drawing/2014/main" id="{BE6C5CB8-2E64-4DF2-8EE6-4284C3BBB774}"/>
              </a:ext>
            </a:extLst>
          </p:cNvPr>
          <p:cNvCxnSpPr/>
          <p:nvPr/>
        </p:nvCxnSpPr>
        <p:spPr bwMode="auto">
          <a:xfrm>
            <a:off x="3879406" y="3017550"/>
            <a:ext cx="3478368" cy="0"/>
          </a:xfrm>
          <a:prstGeom prst="line">
            <a:avLst/>
          </a:prstGeom>
          <a:solidFill>
            <a:schemeClr val="accent1"/>
          </a:solidFill>
          <a:ln w="12700" cap="rnd" cmpd="sng" algn="ctr">
            <a:solidFill>
              <a:schemeClr val="accent1">
                <a:lumMod val="60000"/>
                <a:lumOff val="40000"/>
              </a:schemeClr>
            </a:solidFill>
            <a:prstDash val="sysDash"/>
            <a:round/>
            <a:headEnd type="none" w="med" len="med"/>
            <a:tailEnd type="none" w="med" len="med"/>
          </a:ln>
          <a:effectLst/>
        </p:spPr>
      </p:cxnSp>
      <p:cxnSp>
        <p:nvCxnSpPr>
          <p:cNvPr id="429" name="Straight Connector 428">
            <a:extLst>
              <a:ext uri="{FF2B5EF4-FFF2-40B4-BE49-F238E27FC236}">
                <a16:creationId xmlns:a16="http://schemas.microsoft.com/office/drawing/2014/main" id="{64DDE857-49FB-4A88-83A6-F7D35DA2E7AA}"/>
              </a:ext>
            </a:extLst>
          </p:cNvPr>
          <p:cNvCxnSpPr/>
          <p:nvPr/>
        </p:nvCxnSpPr>
        <p:spPr bwMode="auto">
          <a:xfrm>
            <a:off x="6295698" y="3610766"/>
            <a:ext cx="1062077" cy="0"/>
          </a:xfrm>
          <a:prstGeom prst="line">
            <a:avLst/>
          </a:prstGeom>
          <a:solidFill>
            <a:schemeClr val="accent1"/>
          </a:solidFill>
          <a:ln w="12700" cap="rnd" cmpd="sng" algn="ctr">
            <a:solidFill>
              <a:schemeClr val="accent1">
                <a:lumMod val="60000"/>
                <a:lumOff val="40000"/>
              </a:schemeClr>
            </a:solidFill>
            <a:prstDash val="sysDash"/>
            <a:round/>
            <a:headEnd type="none" w="med" len="med"/>
            <a:tailEnd type="none" w="med" len="med"/>
          </a:ln>
          <a:effectLst/>
        </p:spPr>
      </p:cxnSp>
      <p:cxnSp>
        <p:nvCxnSpPr>
          <p:cNvPr id="430" name="Straight Connector 429">
            <a:extLst>
              <a:ext uri="{FF2B5EF4-FFF2-40B4-BE49-F238E27FC236}">
                <a16:creationId xmlns:a16="http://schemas.microsoft.com/office/drawing/2014/main" id="{6836C6B7-6C2C-4153-9CB7-24B8F1BCD3D1}"/>
              </a:ext>
            </a:extLst>
          </p:cNvPr>
          <p:cNvCxnSpPr/>
          <p:nvPr/>
        </p:nvCxnSpPr>
        <p:spPr bwMode="auto">
          <a:xfrm>
            <a:off x="5152437" y="4203981"/>
            <a:ext cx="2205338" cy="0"/>
          </a:xfrm>
          <a:prstGeom prst="line">
            <a:avLst/>
          </a:prstGeom>
          <a:solidFill>
            <a:schemeClr val="accent1"/>
          </a:solidFill>
          <a:ln w="12700" cap="rnd" cmpd="sng" algn="ctr">
            <a:solidFill>
              <a:schemeClr val="accent1">
                <a:lumMod val="60000"/>
                <a:lumOff val="40000"/>
              </a:schemeClr>
            </a:solidFill>
            <a:prstDash val="sysDash"/>
            <a:round/>
            <a:headEnd type="none" w="med" len="med"/>
            <a:tailEnd type="none" w="med" len="med"/>
          </a:ln>
          <a:effectLst/>
        </p:spPr>
      </p:cxnSp>
      <p:cxnSp>
        <p:nvCxnSpPr>
          <p:cNvPr id="431" name="Straight Connector 430">
            <a:extLst>
              <a:ext uri="{FF2B5EF4-FFF2-40B4-BE49-F238E27FC236}">
                <a16:creationId xmlns:a16="http://schemas.microsoft.com/office/drawing/2014/main" id="{5D8DAF7B-77AE-4FA5-87C4-8BDEAC5D5442}"/>
              </a:ext>
            </a:extLst>
          </p:cNvPr>
          <p:cNvCxnSpPr/>
          <p:nvPr/>
        </p:nvCxnSpPr>
        <p:spPr bwMode="auto">
          <a:xfrm>
            <a:off x="6059602" y="4799730"/>
            <a:ext cx="1298175" cy="0"/>
          </a:xfrm>
          <a:prstGeom prst="line">
            <a:avLst/>
          </a:prstGeom>
          <a:solidFill>
            <a:schemeClr val="accent1"/>
          </a:solidFill>
          <a:ln w="12700" cap="rnd" cmpd="sng" algn="ctr">
            <a:solidFill>
              <a:schemeClr val="accent1">
                <a:lumMod val="60000"/>
                <a:lumOff val="40000"/>
              </a:schemeClr>
            </a:solidFill>
            <a:prstDash val="sysDash"/>
            <a:round/>
            <a:headEnd type="none" w="med" len="med"/>
            <a:tailEnd type="none" w="med" len="med"/>
          </a:ln>
          <a:effectLst/>
        </p:spPr>
      </p:cxnSp>
      <p:sp>
        <p:nvSpPr>
          <p:cNvPr id="432" name="Oval 15">
            <a:extLst>
              <a:ext uri="{FF2B5EF4-FFF2-40B4-BE49-F238E27FC236}">
                <a16:creationId xmlns:a16="http://schemas.microsoft.com/office/drawing/2014/main" id="{108210EB-0034-4582-A0C2-710988161D56}"/>
              </a:ext>
            </a:extLst>
          </p:cNvPr>
          <p:cNvSpPr>
            <a:spLocks noChangeArrowheads="1"/>
          </p:cNvSpPr>
          <p:nvPr/>
        </p:nvSpPr>
        <p:spPr bwMode="auto">
          <a:xfrm>
            <a:off x="2850979" y="1677353"/>
            <a:ext cx="4071906" cy="4075694"/>
          </a:xfrm>
          <a:prstGeom prst="arc">
            <a:avLst>
              <a:gd name="adj1" fmla="val 17417609"/>
              <a:gd name="adj2" fmla="val 19890600"/>
            </a:avLst>
          </a:prstGeom>
          <a:noFill/>
          <a:ln w="25400" cap="flat">
            <a:solidFill>
              <a:schemeClr val="accent1"/>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sp>
        <p:nvSpPr>
          <p:cNvPr id="434" name="Rectangle 433">
            <a:extLst>
              <a:ext uri="{FF2B5EF4-FFF2-40B4-BE49-F238E27FC236}">
                <a16:creationId xmlns:a16="http://schemas.microsoft.com/office/drawing/2014/main" id="{159E53D2-4228-40CE-AF43-A2D9FCA8BAC8}"/>
              </a:ext>
            </a:extLst>
          </p:cNvPr>
          <p:cNvSpPr/>
          <p:nvPr/>
        </p:nvSpPr>
        <p:spPr bwMode="auto">
          <a:xfrm>
            <a:off x="6993489" y="2232998"/>
            <a:ext cx="3708933" cy="3671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600" b="1" kern="0" dirty="0">
                <a:solidFill>
                  <a:srgbClr val="8EA1B8"/>
                </a:solidFill>
                <a:latin typeface="Century Gothic"/>
              </a:rPr>
              <a:t>Golden Record</a:t>
            </a:r>
          </a:p>
        </p:txBody>
      </p:sp>
      <p:sp>
        <p:nvSpPr>
          <p:cNvPr id="435" name="Rectangle 434">
            <a:extLst>
              <a:ext uri="{FF2B5EF4-FFF2-40B4-BE49-F238E27FC236}">
                <a16:creationId xmlns:a16="http://schemas.microsoft.com/office/drawing/2014/main" id="{89E17CB3-F98B-49FF-85E6-0BC46A8AF236}"/>
              </a:ext>
            </a:extLst>
          </p:cNvPr>
          <p:cNvSpPr/>
          <p:nvPr/>
        </p:nvSpPr>
        <p:spPr>
          <a:xfrm>
            <a:off x="7666265" y="2813752"/>
            <a:ext cx="1462278" cy="365665"/>
          </a:xfrm>
          <a:prstGeom prst="rect">
            <a:avLst/>
          </a:prstGeom>
        </p:spPr>
        <p:txBody>
          <a:bodyPr wrap="none" anchor="ctr" anchorCtr="0">
            <a:noAutofit/>
          </a:bodyPr>
          <a:lstStyle/>
          <a:p>
            <a:pPr defTabSz="914126" eaLnBrk="0" hangingPunct="0">
              <a:spcAft>
                <a:spcPts val="600"/>
              </a:spcAft>
            </a:pPr>
            <a:r>
              <a:rPr lang="en-US" sz="1600" b="1" dirty="0">
                <a:solidFill>
                  <a:srgbClr val="231F20"/>
                </a:solidFill>
                <a:latin typeface="Calibri" charset="0"/>
                <a:ea typeface="Calibri" charset="0"/>
                <a:cs typeface="Calibri" charset="0"/>
              </a:rPr>
              <a:t>E-Commerce</a:t>
            </a:r>
          </a:p>
        </p:txBody>
      </p:sp>
      <p:sp>
        <p:nvSpPr>
          <p:cNvPr id="436" name="Rectangle 435">
            <a:extLst>
              <a:ext uri="{FF2B5EF4-FFF2-40B4-BE49-F238E27FC236}">
                <a16:creationId xmlns:a16="http://schemas.microsoft.com/office/drawing/2014/main" id="{099CFAC3-87E5-419E-A1BA-42C1F876A04E}"/>
              </a:ext>
            </a:extLst>
          </p:cNvPr>
          <p:cNvSpPr/>
          <p:nvPr/>
        </p:nvSpPr>
        <p:spPr>
          <a:xfrm>
            <a:off x="9218574" y="2813752"/>
            <a:ext cx="2986523" cy="365665"/>
          </a:xfrm>
          <a:prstGeom prst="rect">
            <a:avLst/>
          </a:prstGeom>
        </p:spPr>
        <p:txBody>
          <a:bodyPr wrap="square" anchor="ctr" anchorCtr="0">
            <a:noAutofit/>
          </a:bodyPr>
          <a:lstStyle/>
          <a:p>
            <a:pPr defTabSz="914126" eaLnBrk="0" hangingPunct="0">
              <a:lnSpc>
                <a:spcPct val="90000"/>
              </a:lnSpc>
            </a:pPr>
            <a:r>
              <a:rPr lang="en-US" sz="1600" dirty="0">
                <a:solidFill>
                  <a:srgbClr val="585D62">
                    <a:lumMod val="75000"/>
                  </a:srgbClr>
                </a:solidFill>
                <a:latin typeface="Calibri" pitchFamily="34" charset="0"/>
              </a:rPr>
              <a:t>Personal email, Business email, </a:t>
            </a:r>
            <a:br>
              <a:rPr lang="en-US" sz="1600" dirty="0">
                <a:solidFill>
                  <a:srgbClr val="585D62">
                    <a:lumMod val="75000"/>
                  </a:srgbClr>
                </a:solidFill>
                <a:latin typeface="Calibri" pitchFamily="34" charset="0"/>
              </a:rPr>
            </a:br>
            <a:r>
              <a:rPr lang="en-US" sz="1600" dirty="0">
                <a:solidFill>
                  <a:srgbClr val="585D62">
                    <a:lumMod val="75000"/>
                  </a:srgbClr>
                </a:solidFill>
                <a:latin typeface="Calibri" pitchFamily="34" charset="0"/>
              </a:rPr>
              <a:t>Junk email, Web Browse</a:t>
            </a:r>
          </a:p>
        </p:txBody>
      </p:sp>
      <p:sp>
        <p:nvSpPr>
          <p:cNvPr id="437" name="Rectangle 436">
            <a:extLst>
              <a:ext uri="{FF2B5EF4-FFF2-40B4-BE49-F238E27FC236}">
                <a16:creationId xmlns:a16="http://schemas.microsoft.com/office/drawing/2014/main" id="{D69B9632-F5A3-469B-B6A8-16901CF9C552}"/>
              </a:ext>
            </a:extLst>
          </p:cNvPr>
          <p:cNvSpPr/>
          <p:nvPr/>
        </p:nvSpPr>
        <p:spPr>
          <a:xfrm>
            <a:off x="7666265" y="3406968"/>
            <a:ext cx="1462278" cy="365665"/>
          </a:xfrm>
          <a:prstGeom prst="rect">
            <a:avLst/>
          </a:prstGeom>
        </p:spPr>
        <p:txBody>
          <a:bodyPr wrap="square" anchor="ctr" anchorCtr="0">
            <a:noAutofit/>
          </a:bodyPr>
          <a:lstStyle/>
          <a:p>
            <a:pPr defTabSz="914126" eaLnBrk="0" hangingPunct="0">
              <a:spcAft>
                <a:spcPts val="600"/>
              </a:spcAft>
            </a:pPr>
            <a:r>
              <a:rPr lang="en-US" sz="1600" b="1" dirty="0">
                <a:solidFill>
                  <a:srgbClr val="231F20"/>
                </a:solidFill>
                <a:latin typeface="Calibri" charset="0"/>
                <a:ea typeface="Calibri" charset="0"/>
                <a:cs typeface="Calibri" charset="0"/>
              </a:rPr>
              <a:t>Device</a:t>
            </a:r>
          </a:p>
        </p:txBody>
      </p:sp>
      <p:sp>
        <p:nvSpPr>
          <p:cNvPr id="438" name="Rectangle 437">
            <a:extLst>
              <a:ext uri="{FF2B5EF4-FFF2-40B4-BE49-F238E27FC236}">
                <a16:creationId xmlns:a16="http://schemas.microsoft.com/office/drawing/2014/main" id="{6B450EF9-0573-4B17-AAC1-8170BC0C395D}"/>
              </a:ext>
            </a:extLst>
          </p:cNvPr>
          <p:cNvSpPr/>
          <p:nvPr/>
        </p:nvSpPr>
        <p:spPr>
          <a:xfrm>
            <a:off x="9218574" y="3406968"/>
            <a:ext cx="2986523" cy="365665"/>
          </a:xfrm>
          <a:prstGeom prst="rect">
            <a:avLst/>
          </a:prstGeom>
        </p:spPr>
        <p:txBody>
          <a:bodyPr wrap="square" anchor="ctr" anchorCtr="0">
            <a:noAutofit/>
          </a:bodyPr>
          <a:lstStyle/>
          <a:p>
            <a:pPr defTabSz="914126" eaLnBrk="0" hangingPunct="0">
              <a:lnSpc>
                <a:spcPct val="90000"/>
              </a:lnSpc>
            </a:pPr>
            <a:r>
              <a:rPr lang="en-US" sz="1600" dirty="0">
                <a:solidFill>
                  <a:srgbClr val="585D62">
                    <a:lumMod val="75000"/>
                  </a:srgbClr>
                </a:solidFill>
                <a:latin typeface="Calibri" pitchFamily="34" charset="0"/>
              </a:rPr>
              <a:t>SMS, EMEI, Application, </a:t>
            </a:r>
            <a:br>
              <a:rPr lang="en-US" sz="1600" dirty="0">
                <a:solidFill>
                  <a:srgbClr val="585D62">
                    <a:lumMod val="75000"/>
                  </a:srgbClr>
                </a:solidFill>
                <a:latin typeface="Calibri" pitchFamily="34" charset="0"/>
              </a:rPr>
            </a:br>
            <a:r>
              <a:rPr lang="en-US" sz="1600" dirty="0">
                <a:solidFill>
                  <a:srgbClr val="585D62">
                    <a:lumMod val="75000"/>
                  </a:srgbClr>
                </a:solidFill>
                <a:latin typeface="Calibri" pitchFamily="34" charset="0"/>
              </a:rPr>
              <a:t>Telephone, </a:t>
            </a:r>
            <a:r>
              <a:rPr lang="en-US" sz="1600" dirty="0" err="1">
                <a:solidFill>
                  <a:srgbClr val="585D62">
                    <a:lumMod val="75000"/>
                  </a:srgbClr>
                </a:solidFill>
                <a:latin typeface="Calibri" pitchFamily="34" charset="0"/>
              </a:rPr>
              <a:t>IoT</a:t>
            </a:r>
            <a:endParaRPr lang="en-US" sz="1600" dirty="0">
              <a:solidFill>
                <a:srgbClr val="585D62">
                  <a:lumMod val="75000"/>
                </a:srgbClr>
              </a:solidFill>
              <a:latin typeface="Calibri" pitchFamily="34" charset="0"/>
            </a:endParaRPr>
          </a:p>
        </p:txBody>
      </p:sp>
      <p:sp>
        <p:nvSpPr>
          <p:cNvPr id="439" name="Rectangle 438">
            <a:extLst>
              <a:ext uri="{FF2B5EF4-FFF2-40B4-BE49-F238E27FC236}">
                <a16:creationId xmlns:a16="http://schemas.microsoft.com/office/drawing/2014/main" id="{CD6DE323-9C64-4964-B0A5-9727BB4178DA}"/>
              </a:ext>
            </a:extLst>
          </p:cNvPr>
          <p:cNvSpPr/>
          <p:nvPr/>
        </p:nvSpPr>
        <p:spPr>
          <a:xfrm>
            <a:off x="7666265" y="4000183"/>
            <a:ext cx="1462278" cy="365665"/>
          </a:xfrm>
          <a:prstGeom prst="rect">
            <a:avLst/>
          </a:prstGeom>
        </p:spPr>
        <p:txBody>
          <a:bodyPr wrap="square" anchor="ctr" anchorCtr="0">
            <a:noAutofit/>
          </a:bodyPr>
          <a:lstStyle/>
          <a:p>
            <a:pPr defTabSz="914126" eaLnBrk="0" hangingPunct="0">
              <a:spcAft>
                <a:spcPts val="600"/>
              </a:spcAft>
            </a:pPr>
            <a:r>
              <a:rPr lang="en-US" sz="1600" b="1" dirty="0">
                <a:solidFill>
                  <a:srgbClr val="231F20"/>
                </a:solidFill>
                <a:latin typeface="Calibri" charset="0"/>
                <a:ea typeface="Calibri" charset="0"/>
                <a:cs typeface="Calibri" charset="0"/>
              </a:rPr>
              <a:t>Social</a:t>
            </a:r>
            <a:endParaRPr lang="en-US" sz="1600" dirty="0">
              <a:solidFill>
                <a:srgbClr val="231F20"/>
              </a:solidFill>
              <a:latin typeface="Calibri" charset="0"/>
              <a:ea typeface="Calibri" charset="0"/>
              <a:cs typeface="Calibri" charset="0"/>
            </a:endParaRPr>
          </a:p>
        </p:txBody>
      </p:sp>
      <p:sp>
        <p:nvSpPr>
          <p:cNvPr id="440" name="Rectangle 439">
            <a:extLst>
              <a:ext uri="{FF2B5EF4-FFF2-40B4-BE49-F238E27FC236}">
                <a16:creationId xmlns:a16="http://schemas.microsoft.com/office/drawing/2014/main" id="{B8D71FEF-F65C-4EAE-ABA2-C6998895B45D}"/>
              </a:ext>
            </a:extLst>
          </p:cNvPr>
          <p:cNvSpPr/>
          <p:nvPr/>
        </p:nvSpPr>
        <p:spPr>
          <a:xfrm>
            <a:off x="9218574" y="4000183"/>
            <a:ext cx="2986523" cy="365665"/>
          </a:xfrm>
          <a:prstGeom prst="rect">
            <a:avLst/>
          </a:prstGeom>
        </p:spPr>
        <p:txBody>
          <a:bodyPr wrap="square" anchor="ctr" anchorCtr="0">
            <a:noAutofit/>
          </a:bodyPr>
          <a:lstStyle/>
          <a:p>
            <a:pPr defTabSz="914126" eaLnBrk="0" hangingPunct="0">
              <a:lnSpc>
                <a:spcPct val="90000"/>
              </a:lnSpc>
            </a:pPr>
            <a:r>
              <a:rPr lang="en-US" sz="1600" dirty="0">
                <a:solidFill>
                  <a:srgbClr val="585D62">
                    <a:lumMod val="75000"/>
                  </a:srgbClr>
                </a:solidFill>
                <a:latin typeface="Calibri" pitchFamily="34" charset="0"/>
              </a:rPr>
              <a:t>Twitter, Pinterest, </a:t>
            </a:r>
            <a:br>
              <a:rPr lang="en-US" sz="1600" dirty="0">
                <a:solidFill>
                  <a:srgbClr val="585D62">
                    <a:lumMod val="75000"/>
                  </a:srgbClr>
                </a:solidFill>
                <a:latin typeface="Calibri" pitchFamily="34" charset="0"/>
              </a:rPr>
            </a:br>
            <a:r>
              <a:rPr lang="en-US" sz="1600" dirty="0">
                <a:solidFill>
                  <a:srgbClr val="585D62">
                    <a:lumMod val="75000"/>
                  </a:srgbClr>
                </a:solidFill>
                <a:latin typeface="Calibri" pitchFamily="34" charset="0"/>
              </a:rPr>
              <a:t>LinkedIn, YouTube</a:t>
            </a:r>
          </a:p>
        </p:txBody>
      </p:sp>
      <p:sp>
        <p:nvSpPr>
          <p:cNvPr id="441" name="Rectangle 440">
            <a:extLst>
              <a:ext uri="{FF2B5EF4-FFF2-40B4-BE49-F238E27FC236}">
                <a16:creationId xmlns:a16="http://schemas.microsoft.com/office/drawing/2014/main" id="{A229EC9A-E1FF-493F-9A76-651714D25AE6}"/>
              </a:ext>
            </a:extLst>
          </p:cNvPr>
          <p:cNvSpPr/>
          <p:nvPr/>
        </p:nvSpPr>
        <p:spPr>
          <a:xfrm>
            <a:off x="7666265" y="4593398"/>
            <a:ext cx="1462278" cy="365665"/>
          </a:xfrm>
          <a:prstGeom prst="rect">
            <a:avLst/>
          </a:prstGeom>
        </p:spPr>
        <p:txBody>
          <a:bodyPr wrap="square" anchor="ctr" anchorCtr="0">
            <a:noAutofit/>
          </a:bodyPr>
          <a:lstStyle/>
          <a:p>
            <a:pPr defTabSz="914126" eaLnBrk="0" hangingPunct="0">
              <a:spcAft>
                <a:spcPts val="600"/>
              </a:spcAft>
            </a:pPr>
            <a:r>
              <a:rPr lang="en-US" sz="1600" b="1" dirty="0">
                <a:solidFill>
                  <a:srgbClr val="231F20"/>
                </a:solidFill>
                <a:latin typeface="Calibri" charset="0"/>
                <a:ea typeface="Calibri" charset="0"/>
                <a:cs typeface="Calibri" charset="0"/>
              </a:rPr>
              <a:t>Transactional</a:t>
            </a:r>
            <a:endParaRPr lang="en-US" sz="1600" dirty="0">
              <a:solidFill>
                <a:srgbClr val="231F20"/>
              </a:solidFill>
              <a:latin typeface="Calibri" charset="0"/>
              <a:ea typeface="Calibri" charset="0"/>
              <a:cs typeface="Calibri" charset="0"/>
            </a:endParaRPr>
          </a:p>
        </p:txBody>
      </p:sp>
      <p:sp>
        <p:nvSpPr>
          <p:cNvPr id="442" name="Rectangle 441">
            <a:extLst>
              <a:ext uri="{FF2B5EF4-FFF2-40B4-BE49-F238E27FC236}">
                <a16:creationId xmlns:a16="http://schemas.microsoft.com/office/drawing/2014/main" id="{9D9A5CDE-6B97-47BF-AA66-EE2B75ED8E7A}"/>
              </a:ext>
            </a:extLst>
          </p:cNvPr>
          <p:cNvSpPr/>
          <p:nvPr/>
        </p:nvSpPr>
        <p:spPr>
          <a:xfrm>
            <a:off x="9218574" y="4593398"/>
            <a:ext cx="2986523" cy="365665"/>
          </a:xfrm>
          <a:prstGeom prst="rect">
            <a:avLst/>
          </a:prstGeom>
        </p:spPr>
        <p:txBody>
          <a:bodyPr wrap="square" anchor="ctr" anchorCtr="0">
            <a:noAutofit/>
          </a:bodyPr>
          <a:lstStyle/>
          <a:p>
            <a:pPr defTabSz="914126" eaLnBrk="0" hangingPunct="0">
              <a:lnSpc>
                <a:spcPct val="90000"/>
              </a:lnSpc>
            </a:pPr>
            <a:r>
              <a:rPr lang="en-US" sz="1600" dirty="0">
                <a:solidFill>
                  <a:srgbClr val="585D62">
                    <a:lumMod val="75000"/>
                  </a:srgbClr>
                </a:solidFill>
                <a:latin typeface="Calibri" pitchFamily="34" charset="0"/>
              </a:rPr>
              <a:t>Purchase history, Return history, </a:t>
            </a:r>
            <a:br>
              <a:rPr lang="en-US" sz="1600" dirty="0">
                <a:solidFill>
                  <a:srgbClr val="585D62">
                    <a:lumMod val="75000"/>
                  </a:srgbClr>
                </a:solidFill>
                <a:latin typeface="Calibri" pitchFamily="34" charset="0"/>
              </a:rPr>
            </a:br>
            <a:r>
              <a:rPr lang="en-US" sz="1600" dirty="0">
                <a:solidFill>
                  <a:srgbClr val="585D62">
                    <a:lumMod val="75000"/>
                  </a:srgbClr>
                </a:solidFill>
                <a:latin typeface="Calibri" pitchFamily="34" charset="0"/>
              </a:rPr>
              <a:t>RFM , Model Scores</a:t>
            </a:r>
          </a:p>
        </p:txBody>
      </p:sp>
      <p:sp>
        <p:nvSpPr>
          <p:cNvPr id="443" name="Rectangle 442">
            <a:extLst>
              <a:ext uri="{FF2B5EF4-FFF2-40B4-BE49-F238E27FC236}">
                <a16:creationId xmlns:a16="http://schemas.microsoft.com/office/drawing/2014/main" id="{7F00895E-E6CE-4126-BD77-0BCF00BE324F}"/>
              </a:ext>
            </a:extLst>
          </p:cNvPr>
          <p:cNvSpPr/>
          <p:nvPr/>
        </p:nvSpPr>
        <p:spPr>
          <a:xfrm>
            <a:off x="7666265" y="1183574"/>
            <a:ext cx="1462278" cy="365665"/>
          </a:xfrm>
          <a:prstGeom prst="rect">
            <a:avLst/>
          </a:prstGeom>
        </p:spPr>
        <p:txBody>
          <a:bodyPr wrap="square" anchor="ctr" anchorCtr="0">
            <a:noAutofit/>
          </a:bodyPr>
          <a:lstStyle/>
          <a:p>
            <a:pPr defTabSz="914126" eaLnBrk="0" hangingPunct="0"/>
            <a:r>
              <a:rPr lang="en-US" sz="1600" b="1" dirty="0">
                <a:solidFill>
                  <a:srgbClr val="8EA1B8"/>
                </a:solidFill>
                <a:latin typeface="Calibri" pitchFamily="34" charset="0"/>
              </a:rPr>
              <a:t>Physical</a:t>
            </a:r>
          </a:p>
        </p:txBody>
      </p:sp>
      <p:sp>
        <p:nvSpPr>
          <p:cNvPr id="444" name="Rectangle 443">
            <a:extLst>
              <a:ext uri="{FF2B5EF4-FFF2-40B4-BE49-F238E27FC236}">
                <a16:creationId xmlns:a16="http://schemas.microsoft.com/office/drawing/2014/main" id="{A55FD340-2E51-4A63-93B9-8085D11F5D37}"/>
              </a:ext>
            </a:extLst>
          </p:cNvPr>
          <p:cNvSpPr/>
          <p:nvPr/>
        </p:nvSpPr>
        <p:spPr>
          <a:xfrm>
            <a:off x="7666265" y="1625325"/>
            <a:ext cx="1462278" cy="365665"/>
          </a:xfrm>
          <a:prstGeom prst="rect">
            <a:avLst/>
          </a:prstGeom>
        </p:spPr>
        <p:txBody>
          <a:bodyPr wrap="square" anchor="ctr" anchorCtr="0">
            <a:noAutofit/>
          </a:bodyPr>
          <a:lstStyle/>
          <a:p>
            <a:pPr defTabSz="914126" eaLnBrk="0" hangingPunct="0"/>
            <a:r>
              <a:rPr lang="en-US" sz="1600" b="1" dirty="0">
                <a:solidFill>
                  <a:srgbClr val="8EA1B8"/>
                </a:solidFill>
                <a:latin typeface="Calibri" pitchFamily="34" charset="0"/>
              </a:rPr>
              <a:t>Household</a:t>
            </a:r>
          </a:p>
        </p:txBody>
      </p:sp>
      <p:grpSp>
        <p:nvGrpSpPr>
          <p:cNvPr id="445" name="Group 444">
            <a:extLst>
              <a:ext uri="{FF2B5EF4-FFF2-40B4-BE49-F238E27FC236}">
                <a16:creationId xmlns:a16="http://schemas.microsoft.com/office/drawing/2014/main" id="{38AFA2DF-3950-4926-BDE5-D66D5E6F424F}"/>
              </a:ext>
            </a:extLst>
          </p:cNvPr>
          <p:cNvGrpSpPr/>
          <p:nvPr/>
        </p:nvGrpSpPr>
        <p:grpSpPr>
          <a:xfrm>
            <a:off x="7084878" y="2178691"/>
            <a:ext cx="4875468" cy="478322"/>
            <a:chOff x="7400870" y="2151204"/>
            <a:chExt cx="4620196" cy="478447"/>
          </a:xfrm>
        </p:grpSpPr>
        <p:cxnSp>
          <p:nvCxnSpPr>
            <p:cNvPr id="446" name="Straight Connector 445">
              <a:extLst>
                <a:ext uri="{FF2B5EF4-FFF2-40B4-BE49-F238E27FC236}">
                  <a16:creationId xmlns:a16="http://schemas.microsoft.com/office/drawing/2014/main" id="{DA3A7C51-8B79-48DA-8E99-15FB64B3A12F}"/>
                </a:ext>
              </a:extLst>
            </p:cNvPr>
            <p:cNvCxnSpPr/>
            <p:nvPr/>
          </p:nvCxnSpPr>
          <p:spPr bwMode="auto">
            <a:xfrm>
              <a:off x="7400870" y="2629651"/>
              <a:ext cx="4620196" cy="0"/>
            </a:xfrm>
            <a:prstGeom prst="line">
              <a:avLst/>
            </a:prstGeom>
            <a:solidFill>
              <a:schemeClr val="accent1"/>
            </a:solidFill>
            <a:ln w="12700" cap="rnd" cmpd="sng" algn="ctr">
              <a:solidFill>
                <a:schemeClr val="accent3"/>
              </a:solidFill>
              <a:prstDash val="solid"/>
              <a:round/>
              <a:headEnd type="none" w="med" len="med"/>
              <a:tailEnd type="none" w="med" len="med"/>
            </a:ln>
            <a:effectLst/>
          </p:spPr>
        </p:cxnSp>
        <p:cxnSp>
          <p:nvCxnSpPr>
            <p:cNvPr id="447" name="Straight Connector 446">
              <a:extLst>
                <a:ext uri="{FF2B5EF4-FFF2-40B4-BE49-F238E27FC236}">
                  <a16:creationId xmlns:a16="http://schemas.microsoft.com/office/drawing/2014/main" id="{C272624D-FC2D-49C0-AAC8-A163F7542A8E}"/>
                </a:ext>
              </a:extLst>
            </p:cNvPr>
            <p:cNvCxnSpPr/>
            <p:nvPr/>
          </p:nvCxnSpPr>
          <p:spPr bwMode="auto">
            <a:xfrm>
              <a:off x="7400870" y="2151204"/>
              <a:ext cx="4620196" cy="0"/>
            </a:xfrm>
            <a:prstGeom prst="line">
              <a:avLst/>
            </a:prstGeom>
            <a:solidFill>
              <a:schemeClr val="accent1"/>
            </a:solidFill>
            <a:ln w="12700" cap="rnd" cmpd="sng" algn="ctr">
              <a:solidFill>
                <a:schemeClr val="accent3"/>
              </a:solidFill>
              <a:prstDash val="solid"/>
              <a:round/>
              <a:headEnd type="none" w="med" len="med"/>
              <a:tailEnd type="none" w="med" len="med"/>
            </a:ln>
            <a:effectLst/>
          </p:spPr>
        </p:cxnSp>
      </p:grpSp>
      <p:pic>
        <p:nvPicPr>
          <p:cNvPr id="448" name="Picture 447">
            <a:extLst>
              <a:ext uri="{FF2B5EF4-FFF2-40B4-BE49-F238E27FC236}">
                <a16:creationId xmlns:a16="http://schemas.microsoft.com/office/drawing/2014/main" id="{5E886221-9869-466F-AC40-E143505221F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30366" y="1126251"/>
            <a:ext cx="365570" cy="365665"/>
          </a:xfrm>
          <a:prstGeom prst="rect">
            <a:avLst/>
          </a:prstGeom>
        </p:spPr>
      </p:pic>
      <p:grpSp>
        <p:nvGrpSpPr>
          <p:cNvPr id="449" name="Group 448">
            <a:extLst>
              <a:ext uri="{FF2B5EF4-FFF2-40B4-BE49-F238E27FC236}">
                <a16:creationId xmlns:a16="http://schemas.microsoft.com/office/drawing/2014/main" id="{7F527044-5650-4040-B1D5-D0E8182C0B80}"/>
              </a:ext>
            </a:extLst>
          </p:cNvPr>
          <p:cNvGrpSpPr>
            <a:grpSpLocks noChangeAspect="1"/>
          </p:cNvGrpSpPr>
          <p:nvPr/>
        </p:nvGrpSpPr>
        <p:grpSpPr>
          <a:xfrm>
            <a:off x="7033306" y="1608020"/>
            <a:ext cx="559686" cy="365665"/>
            <a:chOff x="3307009" y="1480375"/>
            <a:chExt cx="1200798" cy="784324"/>
          </a:xfrm>
        </p:grpSpPr>
        <p:grpSp>
          <p:nvGrpSpPr>
            <p:cNvPr id="450" name="Group 449">
              <a:extLst>
                <a:ext uri="{FF2B5EF4-FFF2-40B4-BE49-F238E27FC236}">
                  <a16:creationId xmlns:a16="http://schemas.microsoft.com/office/drawing/2014/main" id="{3533DB71-8EAF-4E8F-B2A7-99B1715B8A6D}"/>
                </a:ext>
              </a:extLst>
            </p:cNvPr>
            <p:cNvGrpSpPr/>
            <p:nvPr/>
          </p:nvGrpSpPr>
          <p:grpSpPr>
            <a:xfrm>
              <a:off x="3986472" y="1797547"/>
              <a:ext cx="521335" cy="467152"/>
              <a:chOff x="1404938" y="5174817"/>
              <a:chExt cx="565150" cy="506413"/>
            </a:xfrm>
          </p:grpSpPr>
          <p:sp>
            <p:nvSpPr>
              <p:cNvPr id="454" name="Freeform 6">
                <a:extLst>
                  <a:ext uri="{FF2B5EF4-FFF2-40B4-BE49-F238E27FC236}">
                    <a16:creationId xmlns:a16="http://schemas.microsoft.com/office/drawing/2014/main" id="{44A361EA-ECD4-4683-AB27-0CB60AA7CDC7}"/>
                  </a:ext>
                </a:extLst>
              </p:cNvPr>
              <p:cNvSpPr>
                <a:spLocks/>
              </p:cNvSpPr>
              <p:nvPr/>
            </p:nvSpPr>
            <p:spPr bwMode="auto">
              <a:xfrm>
                <a:off x="1404938" y="5381192"/>
                <a:ext cx="565150" cy="300038"/>
              </a:xfrm>
              <a:custGeom>
                <a:avLst/>
                <a:gdLst>
                  <a:gd name="T0" fmla="*/ 316 w 430"/>
                  <a:gd name="T1" fmla="*/ 67 h 227"/>
                  <a:gd name="T2" fmla="*/ 430 w 430"/>
                  <a:gd name="T3" fmla="*/ 227 h 227"/>
                  <a:gd name="T4" fmla="*/ 344 w 430"/>
                  <a:gd name="T5" fmla="*/ 227 h 227"/>
                  <a:gd name="T6" fmla="*/ 322 w 430"/>
                  <a:gd name="T7" fmla="*/ 181 h 227"/>
                  <a:gd name="T8" fmla="*/ 322 w 430"/>
                  <a:gd name="T9" fmla="*/ 227 h 227"/>
                  <a:gd name="T10" fmla="*/ 106 w 430"/>
                  <a:gd name="T11" fmla="*/ 227 h 227"/>
                  <a:gd name="T12" fmla="*/ 106 w 430"/>
                  <a:gd name="T13" fmla="*/ 182 h 227"/>
                  <a:gd name="T14" fmla="*/ 83 w 430"/>
                  <a:gd name="T15" fmla="*/ 227 h 227"/>
                  <a:gd name="T16" fmla="*/ 0 w 430"/>
                  <a:gd name="T17" fmla="*/ 227 h 227"/>
                  <a:gd name="T18" fmla="*/ 82 w 430"/>
                  <a:gd name="T19" fmla="*/ 85 h 227"/>
                  <a:gd name="T20" fmla="*/ 316 w 430"/>
                  <a:gd name="T21" fmla="*/ 6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227">
                    <a:moveTo>
                      <a:pt x="316" y="67"/>
                    </a:moveTo>
                    <a:cubicBezTo>
                      <a:pt x="316" y="67"/>
                      <a:pt x="398" y="108"/>
                      <a:pt x="430" y="227"/>
                    </a:cubicBezTo>
                    <a:cubicBezTo>
                      <a:pt x="344" y="227"/>
                      <a:pt x="344" y="227"/>
                      <a:pt x="344" y="227"/>
                    </a:cubicBezTo>
                    <a:cubicBezTo>
                      <a:pt x="338" y="211"/>
                      <a:pt x="331" y="195"/>
                      <a:pt x="322" y="181"/>
                    </a:cubicBezTo>
                    <a:cubicBezTo>
                      <a:pt x="322" y="193"/>
                      <a:pt x="322" y="209"/>
                      <a:pt x="322" y="227"/>
                    </a:cubicBezTo>
                    <a:cubicBezTo>
                      <a:pt x="106" y="227"/>
                      <a:pt x="106" y="227"/>
                      <a:pt x="106" y="227"/>
                    </a:cubicBezTo>
                    <a:cubicBezTo>
                      <a:pt x="106" y="182"/>
                      <a:pt x="106" y="182"/>
                      <a:pt x="106" y="182"/>
                    </a:cubicBezTo>
                    <a:cubicBezTo>
                      <a:pt x="98" y="192"/>
                      <a:pt x="88" y="211"/>
                      <a:pt x="83" y="227"/>
                    </a:cubicBezTo>
                    <a:cubicBezTo>
                      <a:pt x="0" y="227"/>
                      <a:pt x="0" y="227"/>
                      <a:pt x="0" y="227"/>
                    </a:cubicBezTo>
                    <a:cubicBezTo>
                      <a:pt x="8" y="134"/>
                      <a:pt x="82" y="85"/>
                      <a:pt x="82" y="85"/>
                    </a:cubicBezTo>
                    <a:cubicBezTo>
                      <a:pt x="82" y="85"/>
                      <a:pt x="190" y="0"/>
                      <a:pt x="316" y="67"/>
                    </a:cubicBezTo>
                    <a:close/>
                  </a:path>
                </a:pathLst>
              </a:custGeom>
              <a:solidFill>
                <a:srgbClr val="FFFFFF"/>
              </a:solidFill>
              <a:ln w="19050" cap="flat">
                <a:solidFill>
                  <a:srgbClr val="636466"/>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sp>
            <p:nvSpPr>
              <p:cNvPr id="455" name="Freeform 7">
                <a:extLst>
                  <a:ext uri="{FF2B5EF4-FFF2-40B4-BE49-F238E27FC236}">
                    <a16:creationId xmlns:a16="http://schemas.microsoft.com/office/drawing/2014/main" id="{6A7E6644-D6B5-4FEA-AE78-8FE8865B7A75}"/>
                  </a:ext>
                </a:extLst>
              </p:cNvPr>
              <p:cNvSpPr>
                <a:spLocks/>
              </p:cNvSpPr>
              <p:nvPr/>
            </p:nvSpPr>
            <p:spPr bwMode="auto">
              <a:xfrm>
                <a:off x="1585913" y="5174817"/>
                <a:ext cx="204787" cy="204788"/>
              </a:xfrm>
              <a:custGeom>
                <a:avLst/>
                <a:gdLst>
                  <a:gd name="T0" fmla="*/ 0 w 156"/>
                  <a:gd name="T1" fmla="*/ 78 h 156"/>
                  <a:gd name="T2" fmla="*/ 30 w 156"/>
                  <a:gd name="T3" fmla="*/ 139 h 156"/>
                  <a:gd name="T4" fmla="*/ 78 w 156"/>
                  <a:gd name="T5" fmla="*/ 156 h 156"/>
                  <a:gd name="T6" fmla="*/ 125 w 156"/>
                  <a:gd name="T7" fmla="*/ 139 h 156"/>
                  <a:gd name="T8" fmla="*/ 156 w 156"/>
                  <a:gd name="T9" fmla="*/ 78 h 156"/>
                  <a:gd name="T10" fmla="*/ 78 w 156"/>
                  <a:gd name="T11" fmla="*/ 0 h 156"/>
                  <a:gd name="T12" fmla="*/ 0 w 156"/>
                  <a:gd name="T13" fmla="*/ 78 h 156"/>
                </a:gdLst>
                <a:ahLst/>
                <a:cxnLst>
                  <a:cxn ang="0">
                    <a:pos x="T0" y="T1"/>
                  </a:cxn>
                  <a:cxn ang="0">
                    <a:pos x="T2" y="T3"/>
                  </a:cxn>
                  <a:cxn ang="0">
                    <a:pos x="T4" y="T5"/>
                  </a:cxn>
                  <a:cxn ang="0">
                    <a:pos x="T6" y="T7"/>
                  </a:cxn>
                  <a:cxn ang="0">
                    <a:pos x="T8" y="T9"/>
                  </a:cxn>
                  <a:cxn ang="0">
                    <a:pos x="T10" y="T11"/>
                  </a:cxn>
                  <a:cxn ang="0">
                    <a:pos x="T12" y="T13"/>
                  </a:cxn>
                </a:cxnLst>
                <a:rect l="0" t="0" r="r" b="b"/>
                <a:pathLst>
                  <a:path w="156" h="156">
                    <a:moveTo>
                      <a:pt x="0" y="78"/>
                    </a:moveTo>
                    <a:cubicBezTo>
                      <a:pt x="0" y="103"/>
                      <a:pt x="12" y="125"/>
                      <a:pt x="30" y="139"/>
                    </a:cubicBezTo>
                    <a:cubicBezTo>
                      <a:pt x="43" y="149"/>
                      <a:pt x="60" y="156"/>
                      <a:pt x="78" y="156"/>
                    </a:cubicBezTo>
                    <a:cubicBezTo>
                      <a:pt x="96" y="156"/>
                      <a:pt x="112" y="150"/>
                      <a:pt x="125" y="139"/>
                    </a:cubicBezTo>
                    <a:cubicBezTo>
                      <a:pt x="144" y="125"/>
                      <a:pt x="156" y="103"/>
                      <a:pt x="156" y="78"/>
                    </a:cubicBezTo>
                    <a:cubicBezTo>
                      <a:pt x="156" y="35"/>
                      <a:pt x="121" y="0"/>
                      <a:pt x="78" y="0"/>
                    </a:cubicBezTo>
                    <a:cubicBezTo>
                      <a:pt x="35" y="0"/>
                      <a:pt x="0" y="35"/>
                      <a:pt x="0" y="78"/>
                    </a:cubicBezTo>
                    <a:close/>
                  </a:path>
                </a:pathLst>
              </a:custGeom>
              <a:solidFill>
                <a:srgbClr val="FFFFFF"/>
              </a:solidFill>
              <a:ln w="19050" cap="flat">
                <a:solidFill>
                  <a:srgbClr val="AC0000"/>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grpSp>
        <p:grpSp>
          <p:nvGrpSpPr>
            <p:cNvPr id="451" name="Group 450">
              <a:extLst>
                <a:ext uri="{FF2B5EF4-FFF2-40B4-BE49-F238E27FC236}">
                  <a16:creationId xmlns:a16="http://schemas.microsoft.com/office/drawing/2014/main" id="{FF1A228F-6612-40EC-87E3-CF42B4E5666C}"/>
                </a:ext>
              </a:extLst>
            </p:cNvPr>
            <p:cNvGrpSpPr/>
            <p:nvPr/>
          </p:nvGrpSpPr>
          <p:grpSpPr>
            <a:xfrm>
              <a:off x="3307009" y="1480375"/>
              <a:ext cx="875295" cy="784324"/>
              <a:chOff x="1404938" y="5243683"/>
              <a:chExt cx="565150" cy="506413"/>
            </a:xfrm>
          </p:grpSpPr>
          <p:sp>
            <p:nvSpPr>
              <p:cNvPr id="452" name="Freeform 6">
                <a:extLst>
                  <a:ext uri="{FF2B5EF4-FFF2-40B4-BE49-F238E27FC236}">
                    <a16:creationId xmlns:a16="http://schemas.microsoft.com/office/drawing/2014/main" id="{1DB34D81-4A6F-465D-A74B-37E0927E5AA7}"/>
                  </a:ext>
                </a:extLst>
              </p:cNvPr>
              <p:cNvSpPr>
                <a:spLocks/>
              </p:cNvSpPr>
              <p:nvPr/>
            </p:nvSpPr>
            <p:spPr bwMode="auto">
              <a:xfrm>
                <a:off x="1404938" y="5450058"/>
                <a:ext cx="565150" cy="300038"/>
              </a:xfrm>
              <a:custGeom>
                <a:avLst/>
                <a:gdLst>
                  <a:gd name="T0" fmla="*/ 316 w 430"/>
                  <a:gd name="T1" fmla="*/ 67 h 227"/>
                  <a:gd name="T2" fmla="*/ 430 w 430"/>
                  <a:gd name="T3" fmla="*/ 227 h 227"/>
                  <a:gd name="T4" fmla="*/ 344 w 430"/>
                  <a:gd name="T5" fmla="*/ 227 h 227"/>
                  <a:gd name="T6" fmla="*/ 322 w 430"/>
                  <a:gd name="T7" fmla="*/ 181 h 227"/>
                  <a:gd name="T8" fmla="*/ 322 w 430"/>
                  <a:gd name="T9" fmla="*/ 227 h 227"/>
                  <a:gd name="T10" fmla="*/ 106 w 430"/>
                  <a:gd name="T11" fmla="*/ 227 h 227"/>
                  <a:gd name="T12" fmla="*/ 106 w 430"/>
                  <a:gd name="T13" fmla="*/ 182 h 227"/>
                  <a:gd name="T14" fmla="*/ 83 w 430"/>
                  <a:gd name="T15" fmla="*/ 227 h 227"/>
                  <a:gd name="T16" fmla="*/ 0 w 430"/>
                  <a:gd name="T17" fmla="*/ 227 h 227"/>
                  <a:gd name="T18" fmla="*/ 82 w 430"/>
                  <a:gd name="T19" fmla="*/ 85 h 227"/>
                  <a:gd name="T20" fmla="*/ 316 w 430"/>
                  <a:gd name="T21" fmla="*/ 6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227">
                    <a:moveTo>
                      <a:pt x="316" y="67"/>
                    </a:moveTo>
                    <a:cubicBezTo>
                      <a:pt x="316" y="67"/>
                      <a:pt x="398" y="108"/>
                      <a:pt x="430" y="227"/>
                    </a:cubicBezTo>
                    <a:cubicBezTo>
                      <a:pt x="344" y="227"/>
                      <a:pt x="344" y="227"/>
                      <a:pt x="344" y="227"/>
                    </a:cubicBezTo>
                    <a:cubicBezTo>
                      <a:pt x="338" y="211"/>
                      <a:pt x="331" y="195"/>
                      <a:pt x="322" y="181"/>
                    </a:cubicBezTo>
                    <a:cubicBezTo>
                      <a:pt x="322" y="193"/>
                      <a:pt x="322" y="209"/>
                      <a:pt x="322" y="227"/>
                    </a:cubicBezTo>
                    <a:cubicBezTo>
                      <a:pt x="106" y="227"/>
                      <a:pt x="106" y="227"/>
                      <a:pt x="106" y="227"/>
                    </a:cubicBezTo>
                    <a:cubicBezTo>
                      <a:pt x="106" y="182"/>
                      <a:pt x="106" y="182"/>
                      <a:pt x="106" y="182"/>
                    </a:cubicBezTo>
                    <a:cubicBezTo>
                      <a:pt x="98" y="192"/>
                      <a:pt x="88" y="211"/>
                      <a:pt x="83" y="227"/>
                    </a:cubicBezTo>
                    <a:cubicBezTo>
                      <a:pt x="0" y="227"/>
                      <a:pt x="0" y="227"/>
                      <a:pt x="0" y="227"/>
                    </a:cubicBezTo>
                    <a:cubicBezTo>
                      <a:pt x="8" y="134"/>
                      <a:pt x="82" y="85"/>
                      <a:pt x="82" y="85"/>
                    </a:cubicBezTo>
                    <a:cubicBezTo>
                      <a:pt x="82" y="85"/>
                      <a:pt x="190" y="0"/>
                      <a:pt x="316" y="67"/>
                    </a:cubicBezTo>
                    <a:close/>
                  </a:path>
                </a:pathLst>
              </a:custGeom>
              <a:solidFill>
                <a:srgbClr val="FFFFFF"/>
              </a:solidFill>
              <a:ln w="19050" cap="flat">
                <a:solidFill>
                  <a:srgbClr val="636466"/>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sp>
            <p:nvSpPr>
              <p:cNvPr id="453" name="Freeform 7">
                <a:extLst>
                  <a:ext uri="{FF2B5EF4-FFF2-40B4-BE49-F238E27FC236}">
                    <a16:creationId xmlns:a16="http://schemas.microsoft.com/office/drawing/2014/main" id="{F54B831C-96EE-4A9D-9B25-D1EB172CB928}"/>
                  </a:ext>
                </a:extLst>
              </p:cNvPr>
              <p:cNvSpPr>
                <a:spLocks/>
              </p:cNvSpPr>
              <p:nvPr/>
            </p:nvSpPr>
            <p:spPr bwMode="auto">
              <a:xfrm>
                <a:off x="1585913" y="5243683"/>
                <a:ext cx="204787" cy="204788"/>
              </a:xfrm>
              <a:custGeom>
                <a:avLst/>
                <a:gdLst>
                  <a:gd name="T0" fmla="*/ 0 w 156"/>
                  <a:gd name="T1" fmla="*/ 78 h 156"/>
                  <a:gd name="T2" fmla="*/ 30 w 156"/>
                  <a:gd name="T3" fmla="*/ 139 h 156"/>
                  <a:gd name="T4" fmla="*/ 78 w 156"/>
                  <a:gd name="T5" fmla="*/ 156 h 156"/>
                  <a:gd name="T6" fmla="*/ 125 w 156"/>
                  <a:gd name="T7" fmla="*/ 139 h 156"/>
                  <a:gd name="T8" fmla="*/ 156 w 156"/>
                  <a:gd name="T9" fmla="*/ 78 h 156"/>
                  <a:gd name="T10" fmla="*/ 78 w 156"/>
                  <a:gd name="T11" fmla="*/ 0 h 156"/>
                  <a:gd name="T12" fmla="*/ 0 w 156"/>
                  <a:gd name="T13" fmla="*/ 78 h 156"/>
                </a:gdLst>
                <a:ahLst/>
                <a:cxnLst>
                  <a:cxn ang="0">
                    <a:pos x="T0" y="T1"/>
                  </a:cxn>
                  <a:cxn ang="0">
                    <a:pos x="T2" y="T3"/>
                  </a:cxn>
                  <a:cxn ang="0">
                    <a:pos x="T4" y="T5"/>
                  </a:cxn>
                  <a:cxn ang="0">
                    <a:pos x="T6" y="T7"/>
                  </a:cxn>
                  <a:cxn ang="0">
                    <a:pos x="T8" y="T9"/>
                  </a:cxn>
                  <a:cxn ang="0">
                    <a:pos x="T10" y="T11"/>
                  </a:cxn>
                  <a:cxn ang="0">
                    <a:pos x="T12" y="T13"/>
                  </a:cxn>
                </a:cxnLst>
                <a:rect l="0" t="0" r="r" b="b"/>
                <a:pathLst>
                  <a:path w="156" h="156">
                    <a:moveTo>
                      <a:pt x="0" y="78"/>
                    </a:moveTo>
                    <a:cubicBezTo>
                      <a:pt x="0" y="103"/>
                      <a:pt x="12" y="125"/>
                      <a:pt x="30" y="139"/>
                    </a:cubicBezTo>
                    <a:cubicBezTo>
                      <a:pt x="43" y="149"/>
                      <a:pt x="60" y="156"/>
                      <a:pt x="78" y="156"/>
                    </a:cubicBezTo>
                    <a:cubicBezTo>
                      <a:pt x="96" y="156"/>
                      <a:pt x="112" y="150"/>
                      <a:pt x="125" y="139"/>
                    </a:cubicBezTo>
                    <a:cubicBezTo>
                      <a:pt x="144" y="125"/>
                      <a:pt x="156" y="103"/>
                      <a:pt x="156" y="78"/>
                    </a:cubicBezTo>
                    <a:cubicBezTo>
                      <a:pt x="156" y="35"/>
                      <a:pt x="121" y="0"/>
                      <a:pt x="78" y="0"/>
                    </a:cubicBezTo>
                    <a:cubicBezTo>
                      <a:pt x="35" y="0"/>
                      <a:pt x="0" y="35"/>
                      <a:pt x="0" y="78"/>
                    </a:cubicBezTo>
                    <a:close/>
                  </a:path>
                </a:pathLst>
              </a:custGeom>
              <a:solidFill>
                <a:srgbClr val="FFFFFF"/>
              </a:solidFill>
              <a:ln w="19050" cap="flat">
                <a:solidFill>
                  <a:srgbClr val="AC0000"/>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grpSp>
      </p:grpSp>
      <p:pic>
        <p:nvPicPr>
          <p:cNvPr id="456" name="Picture 59">
            <a:extLst>
              <a:ext uri="{FF2B5EF4-FFF2-40B4-BE49-F238E27FC236}">
                <a16:creationId xmlns:a16="http://schemas.microsoft.com/office/drawing/2014/main" id="{27AEF677-2285-40B3-8F13-869D9C90852E}"/>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7185959" y="3399960"/>
            <a:ext cx="254382" cy="417127"/>
          </a:xfrm>
          <a:prstGeom prst="rect">
            <a:avLst/>
          </a:prstGeom>
          <a:noFill/>
          <a:ln w="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7" name="Picture 456">
            <a:extLst>
              <a:ext uri="{FF2B5EF4-FFF2-40B4-BE49-F238E27FC236}">
                <a16:creationId xmlns:a16="http://schemas.microsoft.com/office/drawing/2014/main" id="{7A7E010A-9C32-48D4-BFD8-083CDB8EC11A}"/>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7106647" y="2793886"/>
            <a:ext cx="413004" cy="370585"/>
          </a:xfrm>
          <a:prstGeom prst="rect">
            <a:avLst/>
          </a:prstGeom>
        </p:spPr>
      </p:pic>
      <p:grpSp>
        <p:nvGrpSpPr>
          <p:cNvPr id="458" name="Group 457">
            <a:extLst>
              <a:ext uri="{FF2B5EF4-FFF2-40B4-BE49-F238E27FC236}">
                <a16:creationId xmlns:a16="http://schemas.microsoft.com/office/drawing/2014/main" id="{BDB5FE8F-A320-43F9-8920-64194E7D86E2}"/>
              </a:ext>
            </a:extLst>
          </p:cNvPr>
          <p:cNvGrpSpPr>
            <a:grpSpLocks noChangeAspect="1"/>
          </p:cNvGrpSpPr>
          <p:nvPr/>
        </p:nvGrpSpPr>
        <p:grpSpPr>
          <a:xfrm>
            <a:off x="7122136" y="4550049"/>
            <a:ext cx="382026" cy="493825"/>
            <a:chOff x="6121400" y="5264150"/>
            <a:chExt cx="515937" cy="666751"/>
          </a:xfrm>
        </p:grpSpPr>
        <p:sp>
          <p:nvSpPr>
            <p:cNvPr id="459" name="Freeform 9">
              <a:extLst>
                <a:ext uri="{FF2B5EF4-FFF2-40B4-BE49-F238E27FC236}">
                  <a16:creationId xmlns:a16="http://schemas.microsoft.com/office/drawing/2014/main" id="{5705A6D5-C40B-4E93-A90C-9ACBCF84C80D}"/>
                </a:ext>
              </a:extLst>
            </p:cNvPr>
            <p:cNvSpPr>
              <a:spLocks noEditPoints="1"/>
            </p:cNvSpPr>
            <p:nvPr/>
          </p:nvSpPr>
          <p:spPr bwMode="auto">
            <a:xfrm>
              <a:off x="6200775" y="5422900"/>
              <a:ext cx="347662" cy="349250"/>
            </a:xfrm>
            <a:custGeom>
              <a:avLst/>
              <a:gdLst>
                <a:gd name="T0" fmla="*/ 265 w 265"/>
                <a:gd name="T1" fmla="*/ 49 h 265"/>
                <a:gd name="T2" fmla="*/ 245 w 265"/>
                <a:gd name="T3" fmla="*/ 24 h 265"/>
                <a:gd name="T4" fmla="*/ 216 w 265"/>
                <a:gd name="T5" fmla="*/ 0 h 265"/>
                <a:gd name="T6" fmla="*/ 200 w 265"/>
                <a:gd name="T7" fmla="*/ 24 h 265"/>
                <a:gd name="T8" fmla="*/ 178 w 265"/>
                <a:gd name="T9" fmla="*/ 0 h 265"/>
                <a:gd name="T10" fmla="*/ 162 w 265"/>
                <a:gd name="T11" fmla="*/ 24 h 265"/>
                <a:gd name="T12" fmla="*/ 141 w 265"/>
                <a:gd name="T13" fmla="*/ 0 h 265"/>
                <a:gd name="T14" fmla="*/ 125 w 265"/>
                <a:gd name="T15" fmla="*/ 24 h 265"/>
                <a:gd name="T16" fmla="*/ 103 w 265"/>
                <a:gd name="T17" fmla="*/ 0 h 265"/>
                <a:gd name="T18" fmla="*/ 87 w 265"/>
                <a:gd name="T19" fmla="*/ 24 h 265"/>
                <a:gd name="T20" fmla="*/ 65 w 265"/>
                <a:gd name="T21" fmla="*/ 0 h 265"/>
                <a:gd name="T22" fmla="*/ 49 w 265"/>
                <a:gd name="T23" fmla="*/ 24 h 265"/>
                <a:gd name="T24" fmla="*/ 28 w 265"/>
                <a:gd name="T25" fmla="*/ 49 h 265"/>
                <a:gd name="T26" fmla="*/ 0 w 265"/>
                <a:gd name="T27" fmla="*/ 65 h 265"/>
                <a:gd name="T28" fmla="*/ 28 w 265"/>
                <a:gd name="T29" fmla="*/ 87 h 265"/>
                <a:gd name="T30" fmla="*/ 0 w 265"/>
                <a:gd name="T31" fmla="*/ 103 h 265"/>
                <a:gd name="T32" fmla="*/ 28 w 265"/>
                <a:gd name="T33" fmla="*/ 125 h 265"/>
                <a:gd name="T34" fmla="*/ 0 w 265"/>
                <a:gd name="T35" fmla="*/ 141 h 265"/>
                <a:gd name="T36" fmla="*/ 28 w 265"/>
                <a:gd name="T37" fmla="*/ 162 h 265"/>
                <a:gd name="T38" fmla="*/ 0 w 265"/>
                <a:gd name="T39" fmla="*/ 178 h 265"/>
                <a:gd name="T40" fmla="*/ 28 w 265"/>
                <a:gd name="T41" fmla="*/ 200 h 265"/>
                <a:gd name="T42" fmla="*/ 0 w 265"/>
                <a:gd name="T43" fmla="*/ 216 h 265"/>
                <a:gd name="T44" fmla="*/ 28 w 265"/>
                <a:gd name="T45" fmla="*/ 241 h 265"/>
                <a:gd name="T46" fmla="*/ 49 w 265"/>
                <a:gd name="T47" fmla="*/ 265 h 265"/>
                <a:gd name="T48" fmla="*/ 65 w 265"/>
                <a:gd name="T49" fmla="*/ 241 h 265"/>
                <a:gd name="T50" fmla="*/ 87 w 265"/>
                <a:gd name="T51" fmla="*/ 265 h 265"/>
                <a:gd name="T52" fmla="*/ 103 w 265"/>
                <a:gd name="T53" fmla="*/ 241 h 265"/>
                <a:gd name="T54" fmla="*/ 125 w 265"/>
                <a:gd name="T55" fmla="*/ 265 h 265"/>
                <a:gd name="T56" fmla="*/ 141 w 265"/>
                <a:gd name="T57" fmla="*/ 241 h 265"/>
                <a:gd name="T58" fmla="*/ 162 w 265"/>
                <a:gd name="T59" fmla="*/ 265 h 265"/>
                <a:gd name="T60" fmla="*/ 178 w 265"/>
                <a:gd name="T61" fmla="*/ 241 h 265"/>
                <a:gd name="T62" fmla="*/ 200 w 265"/>
                <a:gd name="T63" fmla="*/ 265 h 265"/>
                <a:gd name="T64" fmla="*/ 216 w 265"/>
                <a:gd name="T65" fmla="*/ 241 h 265"/>
                <a:gd name="T66" fmla="*/ 245 w 265"/>
                <a:gd name="T67" fmla="*/ 216 h 265"/>
                <a:gd name="T68" fmla="*/ 265 w 265"/>
                <a:gd name="T69" fmla="*/ 200 h 265"/>
                <a:gd name="T70" fmla="*/ 245 w 265"/>
                <a:gd name="T71" fmla="*/ 178 h 265"/>
                <a:gd name="T72" fmla="*/ 265 w 265"/>
                <a:gd name="T73" fmla="*/ 162 h 265"/>
                <a:gd name="T74" fmla="*/ 245 w 265"/>
                <a:gd name="T75" fmla="*/ 141 h 265"/>
                <a:gd name="T76" fmla="*/ 265 w 265"/>
                <a:gd name="T77" fmla="*/ 125 h 265"/>
                <a:gd name="T78" fmla="*/ 245 w 265"/>
                <a:gd name="T79" fmla="*/ 103 h 265"/>
                <a:gd name="T80" fmla="*/ 265 w 265"/>
                <a:gd name="T81" fmla="*/ 87 h 265"/>
                <a:gd name="T82" fmla="*/ 245 w 265"/>
                <a:gd name="T83" fmla="*/ 65 h 265"/>
                <a:gd name="T84" fmla="*/ 229 w 265"/>
                <a:gd name="T85" fmla="*/ 225 h 265"/>
                <a:gd name="T86" fmla="*/ 44 w 265"/>
                <a:gd name="T87" fmla="*/ 40 h 265"/>
                <a:gd name="T88" fmla="*/ 229 w 265"/>
                <a:gd name="T89" fmla="*/ 225 h 265"/>
                <a:gd name="T90" fmla="*/ 100 w 265"/>
                <a:gd name="T91" fmla="*/ 182 h 265"/>
                <a:gd name="T92" fmla="*/ 87 w 265"/>
                <a:gd name="T93" fmla="*/ 97 h 265"/>
                <a:gd name="T94" fmla="*/ 173 w 265"/>
                <a:gd name="T95" fmla="*/ 83 h 265"/>
                <a:gd name="T96" fmla="*/ 186 w 265"/>
                <a:gd name="T97" fmla="*/ 169 h 265"/>
                <a:gd name="T98" fmla="*/ 103 w 265"/>
                <a:gd name="T99" fmla="*/ 166 h 265"/>
                <a:gd name="T100" fmla="*/ 170 w 265"/>
                <a:gd name="T101" fmla="*/ 99 h 265"/>
                <a:gd name="T102" fmla="*/ 103 w 265"/>
                <a:gd name="T10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5" h="265">
                  <a:moveTo>
                    <a:pt x="265" y="65"/>
                  </a:moveTo>
                  <a:cubicBezTo>
                    <a:pt x="265" y="49"/>
                    <a:pt x="265" y="49"/>
                    <a:pt x="265" y="49"/>
                  </a:cubicBezTo>
                  <a:cubicBezTo>
                    <a:pt x="245" y="49"/>
                    <a:pt x="245" y="49"/>
                    <a:pt x="245" y="49"/>
                  </a:cubicBezTo>
                  <a:cubicBezTo>
                    <a:pt x="245" y="24"/>
                    <a:pt x="245" y="24"/>
                    <a:pt x="245" y="24"/>
                  </a:cubicBezTo>
                  <a:cubicBezTo>
                    <a:pt x="216" y="24"/>
                    <a:pt x="216" y="24"/>
                    <a:pt x="216" y="24"/>
                  </a:cubicBezTo>
                  <a:cubicBezTo>
                    <a:pt x="216" y="0"/>
                    <a:pt x="216" y="0"/>
                    <a:pt x="216" y="0"/>
                  </a:cubicBezTo>
                  <a:cubicBezTo>
                    <a:pt x="200" y="0"/>
                    <a:pt x="200" y="0"/>
                    <a:pt x="200" y="0"/>
                  </a:cubicBezTo>
                  <a:cubicBezTo>
                    <a:pt x="200" y="24"/>
                    <a:pt x="200" y="24"/>
                    <a:pt x="200" y="24"/>
                  </a:cubicBezTo>
                  <a:cubicBezTo>
                    <a:pt x="178" y="24"/>
                    <a:pt x="178" y="24"/>
                    <a:pt x="178" y="24"/>
                  </a:cubicBezTo>
                  <a:cubicBezTo>
                    <a:pt x="178" y="0"/>
                    <a:pt x="178" y="0"/>
                    <a:pt x="178" y="0"/>
                  </a:cubicBezTo>
                  <a:cubicBezTo>
                    <a:pt x="162" y="0"/>
                    <a:pt x="162" y="0"/>
                    <a:pt x="162" y="0"/>
                  </a:cubicBezTo>
                  <a:cubicBezTo>
                    <a:pt x="162" y="24"/>
                    <a:pt x="162" y="24"/>
                    <a:pt x="162" y="24"/>
                  </a:cubicBezTo>
                  <a:cubicBezTo>
                    <a:pt x="141" y="24"/>
                    <a:pt x="141" y="24"/>
                    <a:pt x="141" y="24"/>
                  </a:cubicBezTo>
                  <a:cubicBezTo>
                    <a:pt x="141" y="0"/>
                    <a:pt x="141" y="0"/>
                    <a:pt x="141" y="0"/>
                  </a:cubicBezTo>
                  <a:cubicBezTo>
                    <a:pt x="125" y="0"/>
                    <a:pt x="125" y="0"/>
                    <a:pt x="125" y="0"/>
                  </a:cubicBezTo>
                  <a:cubicBezTo>
                    <a:pt x="125" y="24"/>
                    <a:pt x="125" y="24"/>
                    <a:pt x="125" y="24"/>
                  </a:cubicBezTo>
                  <a:cubicBezTo>
                    <a:pt x="103" y="24"/>
                    <a:pt x="103" y="24"/>
                    <a:pt x="103" y="24"/>
                  </a:cubicBezTo>
                  <a:cubicBezTo>
                    <a:pt x="103" y="0"/>
                    <a:pt x="103" y="0"/>
                    <a:pt x="103" y="0"/>
                  </a:cubicBezTo>
                  <a:cubicBezTo>
                    <a:pt x="87" y="0"/>
                    <a:pt x="87" y="0"/>
                    <a:pt x="87" y="0"/>
                  </a:cubicBezTo>
                  <a:cubicBezTo>
                    <a:pt x="87" y="24"/>
                    <a:pt x="87" y="24"/>
                    <a:pt x="87" y="24"/>
                  </a:cubicBezTo>
                  <a:cubicBezTo>
                    <a:pt x="65" y="24"/>
                    <a:pt x="65" y="24"/>
                    <a:pt x="65" y="24"/>
                  </a:cubicBezTo>
                  <a:cubicBezTo>
                    <a:pt x="65" y="0"/>
                    <a:pt x="65" y="0"/>
                    <a:pt x="65" y="0"/>
                  </a:cubicBezTo>
                  <a:cubicBezTo>
                    <a:pt x="49" y="0"/>
                    <a:pt x="49" y="0"/>
                    <a:pt x="49" y="0"/>
                  </a:cubicBezTo>
                  <a:cubicBezTo>
                    <a:pt x="49" y="24"/>
                    <a:pt x="49" y="24"/>
                    <a:pt x="49" y="24"/>
                  </a:cubicBezTo>
                  <a:cubicBezTo>
                    <a:pt x="28" y="24"/>
                    <a:pt x="28" y="24"/>
                    <a:pt x="28" y="24"/>
                  </a:cubicBezTo>
                  <a:cubicBezTo>
                    <a:pt x="28" y="49"/>
                    <a:pt x="28" y="49"/>
                    <a:pt x="28" y="49"/>
                  </a:cubicBezTo>
                  <a:cubicBezTo>
                    <a:pt x="0" y="49"/>
                    <a:pt x="0" y="49"/>
                    <a:pt x="0" y="49"/>
                  </a:cubicBezTo>
                  <a:cubicBezTo>
                    <a:pt x="0" y="65"/>
                    <a:pt x="0" y="65"/>
                    <a:pt x="0" y="65"/>
                  </a:cubicBezTo>
                  <a:cubicBezTo>
                    <a:pt x="28" y="65"/>
                    <a:pt x="28" y="65"/>
                    <a:pt x="28" y="65"/>
                  </a:cubicBezTo>
                  <a:cubicBezTo>
                    <a:pt x="28" y="87"/>
                    <a:pt x="28" y="87"/>
                    <a:pt x="28" y="87"/>
                  </a:cubicBezTo>
                  <a:cubicBezTo>
                    <a:pt x="0" y="87"/>
                    <a:pt x="0" y="87"/>
                    <a:pt x="0" y="87"/>
                  </a:cubicBezTo>
                  <a:cubicBezTo>
                    <a:pt x="0" y="103"/>
                    <a:pt x="0" y="103"/>
                    <a:pt x="0" y="103"/>
                  </a:cubicBezTo>
                  <a:cubicBezTo>
                    <a:pt x="28" y="103"/>
                    <a:pt x="28" y="103"/>
                    <a:pt x="28" y="103"/>
                  </a:cubicBezTo>
                  <a:cubicBezTo>
                    <a:pt x="28" y="125"/>
                    <a:pt x="28" y="125"/>
                    <a:pt x="28" y="125"/>
                  </a:cubicBezTo>
                  <a:cubicBezTo>
                    <a:pt x="0" y="125"/>
                    <a:pt x="0" y="125"/>
                    <a:pt x="0" y="125"/>
                  </a:cubicBezTo>
                  <a:cubicBezTo>
                    <a:pt x="0" y="141"/>
                    <a:pt x="0" y="141"/>
                    <a:pt x="0" y="141"/>
                  </a:cubicBezTo>
                  <a:cubicBezTo>
                    <a:pt x="28" y="141"/>
                    <a:pt x="28" y="141"/>
                    <a:pt x="28" y="141"/>
                  </a:cubicBezTo>
                  <a:cubicBezTo>
                    <a:pt x="28" y="162"/>
                    <a:pt x="28" y="162"/>
                    <a:pt x="28" y="162"/>
                  </a:cubicBezTo>
                  <a:cubicBezTo>
                    <a:pt x="0" y="162"/>
                    <a:pt x="0" y="162"/>
                    <a:pt x="0" y="162"/>
                  </a:cubicBezTo>
                  <a:cubicBezTo>
                    <a:pt x="0" y="178"/>
                    <a:pt x="0" y="178"/>
                    <a:pt x="0" y="178"/>
                  </a:cubicBezTo>
                  <a:cubicBezTo>
                    <a:pt x="28" y="178"/>
                    <a:pt x="28" y="178"/>
                    <a:pt x="28" y="178"/>
                  </a:cubicBezTo>
                  <a:cubicBezTo>
                    <a:pt x="28" y="200"/>
                    <a:pt x="28" y="200"/>
                    <a:pt x="28" y="200"/>
                  </a:cubicBezTo>
                  <a:cubicBezTo>
                    <a:pt x="0" y="200"/>
                    <a:pt x="0" y="200"/>
                    <a:pt x="0" y="200"/>
                  </a:cubicBezTo>
                  <a:cubicBezTo>
                    <a:pt x="0" y="216"/>
                    <a:pt x="0" y="216"/>
                    <a:pt x="0" y="216"/>
                  </a:cubicBezTo>
                  <a:cubicBezTo>
                    <a:pt x="28" y="216"/>
                    <a:pt x="28" y="216"/>
                    <a:pt x="28" y="216"/>
                  </a:cubicBezTo>
                  <a:cubicBezTo>
                    <a:pt x="28" y="241"/>
                    <a:pt x="28" y="241"/>
                    <a:pt x="28" y="241"/>
                  </a:cubicBezTo>
                  <a:cubicBezTo>
                    <a:pt x="49" y="241"/>
                    <a:pt x="49" y="241"/>
                    <a:pt x="49" y="241"/>
                  </a:cubicBezTo>
                  <a:cubicBezTo>
                    <a:pt x="49" y="265"/>
                    <a:pt x="49" y="265"/>
                    <a:pt x="49" y="265"/>
                  </a:cubicBezTo>
                  <a:cubicBezTo>
                    <a:pt x="65" y="265"/>
                    <a:pt x="65" y="265"/>
                    <a:pt x="65" y="265"/>
                  </a:cubicBezTo>
                  <a:cubicBezTo>
                    <a:pt x="65" y="241"/>
                    <a:pt x="65" y="241"/>
                    <a:pt x="65" y="241"/>
                  </a:cubicBezTo>
                  <a:cubicBezTo>
                    <a:pt x="87" y="241"/>
                    <a:pt x="87" y="241"/>
                    <a:pt x="87" y="241"/>
                  </a:cubicBezTo>
                  <a:cubicBezTo>
                    <a:pt x="87" y="265"/>
                    <a:pt x="87" y="265"/>
                    <a:pt x="87" y="265"/>
                  </a:cubicBezTo>
                  <a:cubicBezTo>
                    <a:pt x="103" y="265"/>
                    <a:pt x="103" y="265"/>
                    <a:pt x="103" y="265"/>
                  </a:cubicBezTo>
                  <a:cubicBezTo>
                    <a:pt x="103" y="241"/>
                    <a:pt x="103" y="241"/>
                    <a:pt x="103" y="241"/>
                  </a:cubicBezTo>
                  <a:cubicBezTo>
                    <a:pt x="125" y="241"/>
                    <a:pt x="125" y="241"/>
                    <a:pt x="125" y="241"/>
                  </a:cubicBezTo>
                  <a:cubicBezTo>
                    <a:pt x="125" y="265"/>
                    <a:pt x="125" y="265"/>
                    <a:pt x="125" y="265"/>
                  </a:cubicBezTo>
                  <a:cubicBezTo>
                    <a:pt x="141" y="265"/>
                    <a:pt x="141" y="265"/>
                    <a:pt x="141" y="265"/>
                  </a:cubicBezTo>
                  <a:cubicBezTo>
                    <a:pt x="141" y="241"/>
                    <a:pt x="141" y="241"/>
                    <a:pt x="141" y="241"/>
                  </a:cubicBezTo>
                  <a:cubicBezTo>
                    <a:pt x="162" y="241"/>
                    <a:pt x="162" y="241"/>
                    <a:pt x="162" y="241"/>
                  </a:cubicBezTo>
                  <a:cubicBezTo>
                    <a:pt x="162" y="265"/>
                    <a:pt x="162" y="265"/>
                    <a:pt x="162" y="265"/>
                  </a:cubicBezTo>
                  <a:cubicBezTo>
                    <a:pt x="178" y="265"/>
                    <a:pt x="178" y="265"/>
                    <a:pt x="178" y="265"/>
                  </a:cubicBezTo>
                  <a:cubicBezTo>
                    <a:pt x="178" y="241"/>
                    <a:pt x="178" y="241"/>
                    <a:pt x="178" y="241"/>
                  </a:cubicBezTo>
                  <a:cubicBezTo>
                    <a:pt x="200" y="241"/>
                    <a:pt x="200" y="241"/>
                    <a:pt x="200" y="241"/>
                  </a:cubicBezTo>
                  <a:cubicBezTo>
                    <a:pt x="200" y="265"/>
                    <a:pt x="200" y="265"/>
                    <a:pt x="200" y="265"/>
                  </a:cubicBezTo>
                  <a:cubicBezTo>
                    <a:pt x="216" y="265"/>
                    <a:pt x="216" y="265"/>
                    <a:pt x="216" y="265"/>
                  </a:cubicBezTo>
                  <a:cubicBezTo>
                    <a:pt x="216" y="241"/>
                    <a:pt x="216" y="241"/>
                    <a:pt x="216" y="241"/>
                  </a:cubicBezTo>
                  <a:cubicBezTo>
                    <a:pt x="245" y="241"/>
                    <a:pt x="245" y="241"/>
                    <a:pt x="245" y="241"/>
                  </a:cubicBezTo>
                  <a:cubicBezTo>
                    <a:pt x="245" y="216"/>
                    <a:pt x="245" y="216"/>
                    <a:pt x="245" y="216"/>
                  </a:cubicBezTo>
                  <a:cubicBezTo>
                    <a:pt x="265" y="216"/>
                    <a:pt x="265" y="216"/>
                    <a:pt x="265" y="216"/>
                  </a:cubicBezTo>
                  <a:cubicBezTo>
                    <a:pt x="265" y="200"/>
                    <a:pt x="265" y="200"/>
                    <a:pt x="265" y="200"/>
                  </a:cubicBezTo>
                  <a:cubicBezTo>
                    <a:pt x="245" y="200"/>
                    <a:pt x="245" y="200"/>
                    <a:pt x="245" y="200"/>
                  </a:cubicBezTo>
                  <a:cubicBezTo>
                    <a:pt x="245" y="178"/>
                    <a:pt x="245" y="178"/>
                    <a:pt x="245" y="178"/>
                  </a:cubicBezTo>
                  <a:cubicBezTo>
                    <a:pt x="265" y="178"/>
                    <a:pt x="265" y="178"/>
                    <a:pt x="265" y="178"/>
                  </a:cubicBezTo>
                  <a:cubicBezTo>
                    <a:pt x="265" y="162"/>
                    <a:pt x="265" y="162"/>
                    <a:pt x="265" y="162"/>
                  </a:cubicBezTo>
                  <a:cubicBezTo>
                    <a:pt x="245" y="162"/>
                    <a:pt x="245" y="162"/>
                    <a:pt x="245" y="162"/>
                  </a:cubicBezTo>
                  <a:cubicBezTo>
                    <a:pt x="245" y="141"/>
                    <a:pt x="245" y="141"/>
                    <a:pt x="245" y="141"/>
                  </a:cubicBezTo>
                  <a:cubicBezTo>
                    <a:pt x="265" y="141"/>
                    <a:pt x="265" y="141"/>
                    <a:pt x="265" y="141"/>
                  </a:cubicBezTo>
                  <a:cubicBezTo>
                    <a:pt x="265" y="125"/>
                    <a:pt x="265" y="125"/>
                    <a:pt x="265" y="125"/>
                  </a:cubicBezTo>
                  <a:cubicBezTo>
                    <a:pt x="245" y="125"/>
                    <a:pt x="245" y="125"/>
                    <a:pt x="245" y="125"/>
                  </a:cubicBezTo>
                  <a:cubicBezTo>
                    <a:pt x="245" y="103"/>
                    <a:pt x="245" y="103"/>
                    <a:pt x="245" y="103"/>
                  </a:cubicBezTo>
                  <a:cubicBezTo>
                    <a:pt x="265" y="103"/>
                    <a:pt x="265" y="103"/>
                    <a:pt x="265" y="103"/>
                  </a:cubicBezTo>
                  <a:cubicBezTo>
                    <a:pt x="265" y="87"/>
                    <a:pt x="265" y="87"/>
                    <a:pt x="265" y="87"/>
                  </a:cubicBezTo>
                  <a:cubicBezTo>
                    <a:pt x="245" y="87"/>
                    <a:pt x="245" y="87"/>
                    <a:pt x="245" y="87"/>
                  </a:cubicBezTo>
                  <a:cubicBezTo>
                    <a:pt x="245" y="65"/>
                    <a:pt x="245" y="65"/>
                    <a:pt x="245" y="65"/>
                  </a:cubicBezTo>
                  <a:lnTo>
                    <a:pt x="265" y="65"/>
                  </a:lnTo>
                  <a:close/>
                  <a:moveTo>
                    <a:pt x="229" y="225"/>
                  </a:moveTo>
                  <a:cubicBezTo>
                    <a:pt x="44" y="225"/>
                    <a:pt x="44" y="225"/>
                    <a:pt x="44" y="225"/>
                  </a:cubicBezTo>
                  <a:cubicBezTo>
                    <a:pt x="44" y="40"/>
                    <a:pt x="44" y="40"/>
                    <a:pt x="44" y="40"/>
                  </a:cubicBezTo>
                  <a:cubicBezTo>
                    <a:pt x="229" y="40"/>
                    <a:pt x="229" y="40"/>
                    <a:pt x="229" y="40"/>
                  </a:cubicBezTo>
                  <a:lnTo>
                    <a:pt x="229" y="225"/>
                  </a:lnTo>
                  <a:close/>
                  <a:moveTo>
                    <a:pt x="173" y="182"/>
                  </a:moveTo>
                  <a:cubicBezTo>
                    <a:pt x="100" y="182"/>
                    <a:pt x="100" y="182"/>
                    <a:pt x="100" y="182"/>
                  </a:cubicBezTo>
                  <a:cubicBezTo>
                    <a:pt x="93" y="182"/>
                    <a:pt x="87" y="176"/>
                    <a:pt x="87" y="169"/>
                  </a:cubicBezTo>
                  <a:cubicBezTo>
                    <a:pt x="87" y="97"/>
                    <a:pt x="87" y="97"/>
                    <a:pt x="87" y="97"/>
                  </a:cubicBezTo>
                  <a:cubicBezTo>
                    <a:pt x="87" y="89"/>
                    <a:pt x="93" y="83"/>
                    <a:pt x="100" y="83"/>
                  </a:cubicBezTo>
                  <a:cubicBezTo>
                    <a:pt x="173" y="83"/>
                    <a:pt x="173" y="83"/>
                    <a:pt x="173" y="83"/>
                  </a:cubicBezTo>
                  <a:cubicBezTo>
                    <a:pt x="180" y="83"/>
                    <a:pt x="186" y="89"/>
                    <a:pt x="186" y="97"/>
                  </a:cubicBezTo>
                  <a:cubicBezTo>
                    <a:pt x="186" y="169"/>
                    <a:pt x="186" y="169"/>
                    <a:pt x="186" y="169"/>
                  </a:cubicBezTo>
                  <a:cubicBezTo>
                    <a:pt x="186" y="176"/>
                    <a:pt x="180" y="182"/>
                    <a:pt x="173" y="182"/>
                  </a:cubicBezTo>
                  <a:close/>
                  <a:moveTo>
                    <a:pt x="103" y="166"/>
                  </a:moveTo>
                  <a:cubicBezTo>
                    <a:pt x="170" y="166"/>
                    <a:pt x="170" y="166"/>
                    <a:pt x="170" y="166"/>
                  </a:cubicBezTo>
                  <a:cubicBezTo>
                    <a:pt x="170" y="99"/>
                    <a:pt x="170" y="99"/>
                    <a:pt x="170" y="99"/>
                  </a:cubicBezTo>
                  <a:cubicBezTo>
                    <a:pt x="103" y="99"/>
                    <a:pt x="103" y="99"/>
                    <a:pt x="103" y="99"/>
                  </a:cubicBezTo>
                  <a:lnTo>
                    <a:pt x="103" y="166"/>
                  </a:lnTo>
                  <a:close/>
                </a:path>
              </a:pathLst>
            </a:custGeom>
            <a:solidFill>
              <a:srgbClr val="A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sp>
          <p:nvSpPr>
            <p:cNvPr id="460" name="Freeform 10">
              <a:extLst>
                <a:ext uri="{FF2B5EF4-FFF2-40B4-BE49-F238E27FC236}">
                  <a16:creationId xmlns:a16="http://schemas.microsoft.com/office/drawing/2014/main" id="{9FCF3958-013B-4E6A-BE89-A7BE3FC70C3C}"/>
                </a:ext>
              </a:extLst>
            </p:cNvPr>
            <p:cNvSpPr>
              <a:spLocks noEditPoints="1"/>
            </p:cNvSpPr>
            <p:nvPr/>
          </p:nvSpPr>
          <p:spPr bwMode="auto">
            <a:xfrm>
              <a:off x="6121400" y="5264150"/>
              <a:ext cx="515937" cy="666751"/>
            </a:xfrm>
            <a:custGeom>
              <a:avLst/>
              <a:gdLst>
                <a:gd name="T0" fmla="*/ 162 w 325"/>
                <a:gd name="T1" fmla="*/ 420 h 420"/>
                <a:gd name="T2" fmla="*/ 0 w 325"/>
                <a:gd name="T3" fmla="*/ 307 h 420"/>
                <a:gd name="T4" fmla="*/ 0 w 325"/>
                <a:gd name="T5" fmla="*/ 113 h 420"/>
                <a:gd name="T6" fmla="*/ 162 w 325"/>
                <a:gd name="T7" fmla="*/ 0 h 420"/>
                <a:gd name="T8" fmla="*/ 325 w 325"/>
                <a:gd name="T9" fmla="*/ 113 h 420"/>
                <a:gd name="T10" fmla="*/ 325 w 325"/>
                <a:gd name="T11" fmla="*/ 307 h 420"/>
                <a:gd name="T12" fmla="*/ 162 w 325"/>
                <a:gd name="T13" fmla="*/ 420 h 420"/>
                <a:gd name="T14" fmla="*/ 17 w 325"/>
                <a:gd name="T15" fmla="*/ 298 h 420"/>
                <a:gd name="T16" fmla="*/ 162 w 325"/>
                <a:gd name="T17" fmla="*/ 399 h 420"/>
                <a:gd name="T18" fmla="*/ 309 w 325"/>
                <a:gd name="T19" fmla="*/ 298 h 420"/>
                <a:gd name="T20" fmla="*/ 309 w 325"/>
                <a:gd name="T21" fmla="*/ 122 h 420"/>
                <a:gd name="T22" fmla="*/ 162 w 325"/>
                <a:gd name="T23" fmla="*/ 21 h 420"/>
                <a:gd name="T24" fmla="*/ 17 w 325"/>
                <a:gd name="T25" fmla="*/ 122 h 420"/>
                <a:gd name="T26" fmla="*/ 17 w 325"/>
                <a:gd name="T27" fmla="*/ 29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 h="420">
                  <a:moveTo>
                    <a:pt x="162" y="420"/>
                  </a:moveTo>
                  <a:lnTo>
                    <a:pt x="0" y="307"/>
                  </a:lnTo>
                  <a:lnTo>
                    <a:pt x="0" y="113"/>
                  </a:lnTo>
                  <a:lnTo>
                    <a:pt x="162" y="0"/>
                  </a:lnTo>
                  <a:lnTo>
                    <a:pt x="325" y="113"/>
                  </a:lnTo>
                  <a:lnTo>
                    <a:pt x="325" y="307"/>
                  </a:lnTo>
                  <a:lnTo>
                    <a:pt x="162" y="420"/>
                  </a:lnTo>
                  <a:close/>
                  <a:moveTo>
                    <a:pt x="17" y="298"/>
                  </a:moveTo>
                  <a:lnTo>
                    <a:pt x="162" y="399"/>
                  </a:lnTo>
                  <a:lnTo>
                    <a:pt x="309" y="298"/>
                  </a:lnTo>
                  <a:lnTo>
                    <a:pt x="309" y="122"/>
                  </a:lnTo>
                  <a:lnTo>
                    <a:pt x="162" y="21"/>
                  </a:lnTo>
                  <a:lnTo>
                    <a:pt x="17" y="122"/>
                  </a:lnTo>
                  <a:lnTo>
                    <a:pt x="17" y="298"/>
                  </a:lnTo>
                  <a:close/>
                </a:path>
              </a:pathLst>
            </a:custGeom>
            <a:solidFill>
              <a:srgbClr val="63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srgbClr val="585D62"/>
                </a:solidFill>
                <a:latin typeface="Century Gothic"/>
              </a:endParaRPr>
            </a:p>
          </p:txBody>
        </p:sp>
      </p:grpSp>
      <p:sp>
        <p:nvSpPr>
          <p:cNvPr id="461" name="Rectangle 460">
            <a:extLst>
              <a:ext uri="{FF2B5EF4-FFF2-40B4-BE49-F238E27FC236}">
                <a16:creationId xmlns:a16="http://schemas.microsoft.com/office/drawing/2014/main" id="{8DC3D0AC-280D-4D61-8A16-62E637D02E18}"/>
              </a:ext>
            </a:extLst>
          </p:cNvPr>
          <p:cNvSpPr/>
          <p:nvPr/>
        </p:nvSpPr>
        <p:spPr>
          <a:xfrm>
            <a:off x="9218574" y="1183574"/>
            <a:ext cx="2986523" cy="365665"/>
          </a:xfrm>
          <a:prstGeom prst="rect">
            <a:avLst/>
          </a:prstGeom>
        </p:spPr>
        <p:txBody>
          <a:bodyPr wrap="square" anchor="ctr" anchorCtr="0">
            <a:noAutofit/>
          </a:bodyPr>
          <a:lstStyle/>
          <a:p>
            <a:pPr defTabSz="914126" eaLnBrk="0" hangingPunct="0">
              <a:lnSpc>
                <a:spcPct val="90000"/>
              </a:lnSpc>
            </a:pPr>
            <a:r>
              <a:rPr lang="en-US" sz="1600" dirty="0">
                <a:solidFill>
                  <a:srgbClr val="585D62">
                    <a:lumMod val="75000"/>
                  </a:srgbClr>
                </a:solidFill>
                <a:latin typeface="Calibri" pitchFamily="34" charset="0"/>
              </a:rPr>
              <a:t>Mailing address, Physical address</a:t>
            </a:r>
          </a:p>
        </p:txBody>
      </p:sp>
      <p:sp>
        <p:nvSpPr>
          <p:cNvPr id="462" name="Rectangle 461">
            <a:extLst>
              <a:ext uri="{FF2B5EF4-FFF2-40B4-BE49-F238E27FC236}">
                <a16:creationId xmlns:a16="http://schemas.microsoft.com/office/drawing/2014/main" id="{281FAE7B-E087-4AD4-95DB-5EAC98D7F792}"/>
              </a:ext>
            </a:extLst>
          </p:cNvPr>
          <p:cNvSpPr/>
          <p:nvPr/>
        </p:nvSpPr>
        <p:spPr>
          <a:xfrm>
            <a:off x="9218574" y="1625325"/>
            <a:ext cx="2986523" cy="365665"/>
          </a:xfrm>
          <a:prstGeom prst="rect">
            <a:avLst/>
          </a:prstGeom>
        </p:spPr>
        <p:txBody>
          <a:bodyPr wrap="square" anchor="ctr" anchorCtr="0">
            <a:noAutofit/>
          </a:bodyPr>
          <a:lstStyle/>
          <a:p>
            <a:pPr defTabSz="914126" eaLnBrk="0" hangingPunct="0">
              <a:lnSpc>
                <a:spcPct val="90000"/>
              </a:lnSpc>
            </a:pPr>
            <a:r>
              <a:rPr lang="en-US" sz="1600" dirty="0">
                <a:solidFill>
                  <a:srgbClr val="585D62">
                    <a:lumMod val="75000"/>
                  </a:srgbClr>
                </a:solidFill>
                <a:latin typeface="Calibri" pitchFamily="34" charset="0"/>
              </a:rPr>
              <a:t>Family Unit</a:t>
            </a:r>
          </a:p>
        </p:txBody>
      </p:sp>
      <p:grpSp>
        <p:nvGrpSpPr>
          <p:cNvPr id="463" name="Group 462">
            <a:extLst>
              <a:ext uri="{FF2B5EF4-FFF2-40B4-BE49-F238E27FC236}">
                <a16:creationId xmlns:a16="http://schemas.microsoft.com/office/drawing/2014/main" id="{B68490C1-B456-40F8-BA8F-3B39E58023C9}"/>
              </a:ext>
            </a:extLst>
          </p:cNvPr>
          <p:cNvGrpSpPr/>
          <p:nvPr/>
        </p:nvGrpSpPr>
        <p:grpSpPr>
          <a:xfrm>
            <a:off x="7036300" y="3914830"/>
            <a:ext cx="548654" cy="559054"/>
            <a:chOff x="6864773" y="3953318"/>
            <a:chExt cx="498420" cy="507736"/>
          </a:xfrm>
        </p:grpSpPr>
        <p:pic>
          <p:nvPicPr>
            <p:cNvPr id="464" name="Picture 463">
              <a:extLst>
                <a:ext uri="{FF2B5EF4-FFF2-40B4-BE49-F238E27FC236}">
                  <a16:creationId xmlns:a16="http://schemas.microsoft.com/office/drawing/2014/main" id="{C853B11D-CD97-45B3-BD37-8FD83ADDC7C4}"/>
                </a:ext>
              </a:extLst>
            </p:cNvPr>
            <p:cNvPicPr>
              <a:picLocks noChangeAspect="1"/>
            </p:cNvPicPr>
            <p:nvPr/>
          </p:nvPicPr>
          <p:blipFill>
            <a:blip r:embed="rId12"/>
            <a:stretch>
              <a:fillRect/>
            </a:stretch>
          </p:blipFill>
          <p:spPr>
            <a:xfrm>
              <a:off x="6864773" y="3953318"/>
              <a:ext cx="498420" cy="507736"/>
            </a:xfrm>
            <a:prstGeom prst="rect">
              <a:avLst/>
            </a:prstGeom>
          </p:spPr>
        </p:pic>
        <p:pic>
          <p:nvPicPr>
            <p:cNvPr id="465" name="Picture 464">
              <a:extLst>
                <a:ext uri="{FF2B5EF4-FFF2-40B4-BE49-F238E27FC236}">
                  <a16:creationId xmlns:a16="http://schemas.microsoft.com/office/drawing/2014/main" id="{D5DD9F25-DA44-41B1-802A-5D86D45240B7}"/>
                </a:ext>
              </a:extLst>
            </p:cNvPr>
            <p:cNvPicPr>
              <a:picLocks noChangeAspect="1"/>
            </p:cNvPicPr>
            <p:nvPr/>
          </p:nvPicPr>
          <p:blipFill rotWithShape="1">
            <a:blip r:embed="rId12"/>
            <a:srcRect l="28522" t="28068" r="27222" b="28522"/>
            <a:stretch/>
          </p:blipFill>
          <p:spPr>
            <a:xfrm>
              <a:off x="6973975" y="4066807"/>
              <a:ext cx="278075" cy="277856"/>
            </a:xfrm>
            <a:prstGeom prst="ellipse">
              <a:avLst/>
            </a:prstGeom>
            <a:solidFill>
              <a:schemeClr val="bg1">
                <a:lumMod val="95000"/>
              </a:schemeClr>
            </a:solidFill>
            <a:ln w="12700">
              <a:solidFill>
                <a:schemeClr val="bg1">
                  <a:lumMod val="75000"/>
                </a:schemeClr>
              </a:solidFill>
            </a:ln>
          </p:spPr>
        </p:pic>
      </p:grpSp>
      <p:grpSp>
        <p:nvGrpSpPr>
          <p:cNvPr id="466" name="Group 465">
            <a:extLst>
              <a:ext uri="{FF2B5EF4-FFF2-40B4-BE49-F238E27FC236}">
                <a16:creationId xmlns:a16="http://schemas.microsoft.com/office/drawing/2014/main" id="{7D059E24-7018-4F91-9DF3-5F7C9B51F8A8}"/>
              </a:ext>
            </a:extLst>
          </p:cNvPr>
          <p:cNvGrpSpPr/>
          <p:nvPr/>
        </p:nvGrpSpPr>
        <p:grpSpPr>
          <a:xfrm>
            <a:off x="208124" y="2464893"/>
            <a:ext cx="489266" cy="579323"/>
            <a:chOff x="172309" y="2476336"/>
            <a:chExt cx="489520" cy="579474"/>
          </a:xfrm>
        </p:grpSpPr>
        <p:sp>
          <p:nvSpPr>
            <p:cNvPr id="467" name="Rectangle 466">
              <a:extLst>
                <a:ext uri="{FF2B5EF4-FFF2-40B4-BE49-F238E27FC236}">
                  <a16:creationId xmlns:a16="http://schemas.microsoft.com/office/drawing/2014/main" id="{5F5B8C26-5B96-443B-BEC1-C719B35C453B}"/>
                </a:ext>
              </a:extLst>
            </p:cNvPr>
            <p:cNvSpPr/>
            <p:nvPr/>
          </p:nvSpPr>
          <p:spPr>
            <a:xfrm>
              <a:off x="183670" y="2781490"/>
              <a:ext cx="466795" cy="274320"/>
            </a:xfrm>
            <a:prstGeom prst="rect">
              <a:avLst/>
            </a:prstGeom>
          </p:spPr>
          <p:txBody>
            <a:bodyPr wrap="none" anchor="ctr" anchorCtr="0">
              <a:noAutofit/>
            </a:bodyPr>
            <a:lstStyle/>
            <a:p>
              <a:pPr algn="ctr" defTabSz="914126" fontAlgn="base">
                <a:spcBef>
                  <a:spcPts val="1200"/>
                </a:spcBef>
                <a:spcAft>
                  <a:spcPct val="0"/>
                </a:spcAft>
                <a:buClr>
                  <a:srgbClr val="B40000"/>
                </a:buClr>
                <a:defRPr/>
              </a:pPr>
              <a:r>
                <a:rPr lang="fr-FR" sz="1600" kern="0" dirty="0" err="1">
                  <a:solidFill>
                    <a:srgbClr val="000000"/>
                  </a:solidFill>
                  <a:latin typeface="Calibri" pitchFamily="34" charset="0"/>
                </a:rPr>
                <a:t>iOT</a:t>
              </a:r>
              <a:endParaRPr lang="fr-FR" sz="1600" kern="0" dirty="0">
                <a:solidFill>
                  <a:srgbClr val="000000"/>
                </a:solidFill>
                <a:latin typeface="Calibri" pitchFamily="34" charset="0"/>
              </a:endParaRPr>
            </a:p>
          </p:txBody>
        </p:sp>
        <p:grpSp>
          <p:nvGrpSpPr>
            <p:cNvPr id="468" name="Group 467">
              <a:extLst>
                <a:ext uri="{FF2B5EF4-FFF2-40B4-BE49-F238E27FC236}">
                  <a16:creationId xmlns:a16="http://schemas.microsoft.com/office/drawing/2014/main" id="{259622C2-3019-4CAC-A12A-860D26061A29}"/>
                </a:ext>
              </a:extLst>
            </p:cNvPr>
            <p:cNvGrpSpPr/>
            <p:nvPr/>
          </p:nvGrpSpPr>
          <p:grpSpPr>
            <a:xfrm>
              <a:off x="172309" y="2476336"/>
              <a:ext cx="489520" cy="304159"/>
              <a:chOff x="395748" y="2519839"/>
              <a:chExt cx="1001925" cy="630936"/>
            </a:xfrm>
          </p:grpSpPr>
          <p:sp>
            <p:nvSpPr>
              <p:cNvPr id="469" name="Rectangle 468">
                <a:extLst>
                  <a:ext uri="{FF2B5EF4-FFF2-40B4-BE49-F238E27FC236}">
                    <a16:creationId xmlns:a16="http://schemas.microsoft.com/office/drawing/2014/main" id="{60C32F8C-3AC3-41A7-B8B8-1EB5AEDC84EA}"/>
                  </a:ext>
                </a:extLst>
              </p:cNvPr>
              <p:cNvSpPr/>
              <p:nvPr/>
            </p:nvSpPr>
            <p:spPr bwMode="auto">
              <a:xfrm>
                <a:off x="474977" y="2555181"/>
                <a:ext cx="852868" cy="51405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7500" lnSpcReduction="20000"/>
              </a:bodyPr>
              <a:lstStyle/>
              <a:p>
                <a:pPr algn="ctr" defTabSz="914126" eaLnBrk="0" hangingPunct="0"/>
                <a:endParaRPr lang="en-US" sz="1600" dirty="0" err="1">
                  <a:solidFill>
                    <a:srgbClr val="FFFFFF"/>
                  </a:solidFill>
                  <a:latin typeface="Calibri" pitchFamily="34" charset="0"/>
                </a:endParaRPr>
              </a:p>
            </p:txBody>
          </p:sp>
          <p:grpSp>
            <p:nvGrpSpPr>
              <p:cNvPr id="470" name="Group 469">
                <a:extLst>
                  <a:ext uri="{FF2B5EF4-FFF2-40B4-BE49-F238E27FC236}">
                    <a16:creationId xmlns:a16="http://schemas.microsoft.com/office/drawing/2014/main" id="{6E91F2E2-3B7F-4EF0-A4E8-8FEFDD812FD6}"/>
                  </a:ext>
                </a:extLst>
              </p:cNvPr>
              <p:cNvGrpSpPr/>
              <p:nvPr/>
            </p:nvGrpSpPr>
            <p:grpSpPr>
              <a:xfrm>
                <a:off x="395748" y="2519839"/>
                <a:ext cx="1001925" cy="630936"/>
                <a:chOff x="8320090" y="5345113"/>
                <a:chExt cx="809625" cy="506413"/>
              </a:xfrm>
            </p:grpSpPr>
            <p:sp>
              <p:nvSpPr>
                <p:cNvPr id="471" name="Freeform 12">
                  <a:extLst>
                    <a:ext uri="{FF2B5EF4-FFF2-40B4-BE49-F238E27FC236}">
                      <a16:creationId xmlns:a16="http://schemas.microsoft.com/office/drawing/2014/main" id="{FDC39F7A-683C-4719-AB6E-0FDB8480A1E7}"/>
                    </a:ext>
                  </a:extLst>
                </p:cNvPr>
                <p:cNvSpPr>
                  <a:spLocks noEditPoints="1"/>
                </p:cNvSpPr>
                <p:nvPr/>
              </p:nvSpPr>
              <p:spPr bwMode="auto">
                <a:xfrm>
                  <a:off x="8320090" y="5345113"/>
                  <a:ext cx="809625" cy="506413"/>
                </a:xfrm>
                <a:custGeom>
                  <a:avLst/>
                  <a:gdLst>
                    <a:gd name="T0" fmla="*/ 56 w 616"/>
                    <a:gd name="T1" fmla="*/ 339 h 384"/>
                    <a:gd name="T2" fmla="*/ 560 w 616"/>
                    <a:gd name="T3" fmla="*/ 339 h 384"/>
                    <a:gd name="T4" fmla="*/ 584 w 616"/>
                    <a:gd name="T5" fmla="*/ 316 h 384"/>
                    <a:gd name="T6" fmla="*/ 584 w 616"/>
                    <a:gd name="T7" fmla="*/ 23 h 384"/>
                    <a:gd name="T8" fmla="*/ 560 w 616"/>
                    <a:gd name="T9" fmla="*/ 0 h 384"/>
                    <a:gd name="T10" fmla="*/ 56 w 616"/>
                    <a:gd name="T11" fmla="*/ 0 h 384"/>
                    <a:gd name="T12" fmla="*/ 32 w 616"/>
                    <a:gd name="T13" fmla="*/ 23 h 384"/>
                    <a:gd name="T14" fmla="*/ 32 w 616"/>
                    <a:gd name="T15" fmla="*/ 316 h 384"/>
                    <a:gd name="T16" fmla="*/ 56 w 616"/>
                    <a:gd name="T17" fmla="*/ 339 h 384"/>
                    <a:gd name="T18" fmla="*/ 56 w 616"/>
                    <a:gd name="T19" fmla="*/ 23 h 384"/>
                    <a:gd name="T20" fmla="*/ 560 w 616"/>
                    <a:gd name="T21" fmla="*/ 23 h 384"/>
                    <a:gd name="T22" fmla="*/ 560 w 616"/>
                    <a:gd name="T23" fmla="*/ 316 h 384"/>
                    <a:gd name="T24" fmla="*/ 56 w 616"/>
                    <a:gd name="T25" fmla="*/ 316 h 384"/>
                    <a:gd name="T26" fmla="*/ 56 w 616"/>
                    <a:gd name="T27" fmla="*/ 23 h 384"/>
                    <a:gd name="T28" fmla="*/ 616 w 616"/>
                    <a:gd name="T29" fmla="*/ 359 h 384"/>
                    <a:gd name="T30" fmla="*/ 614 w 616"/>
                    <a:gd name="T31" fmla="*/ 365 h 384"/>
                    <a:gd name="T32" fmla="*/ 305 w 616"/>
                    <a:gd name="T33" fmla="*/ 384 h 384"/>
                    <a:gd name="T34" fmla="*/ 104 w 616"/>
                    <a:gd name="T35" fmla="*/ 380 h 384"/>
                    <a:gd name="T36" fmla="*/ 2 w 616"/>
                    <a:gd name="T37" fmla="*/ 364 h 384"/>
                    <a:gd name="T38" fmla="*/ 1 w 616"/>
                    <a:gd name="T39" fmla="*/ 357 h 384"/>
                    <a:gd name="T40" fmla="*/ 7 w 616"/>
                    <a:gd name="T41" fmla="*/ 354 h 384"/>
                    <a:gd name="T42" fmla="*/ 610 w 616"/>
                    <a:gd name="T43" fmla="*/ 354 h 384"/>
                    <a:gd name="T44" fmla="*/ 616 w 616"/>
                    <a:gd name="T45" fmla="*/ 359 h 384"/>
                    <a:gd name="T46" fmla="*/ 106 w 616"/>
                    <a:gd name="T47" fmla="*/ 179 h 384"/>
                    <a:gd name="T48" fmla="*/ 278 w 616"/>
                    <a:gd name="T49" fmla="*/ 179 h 384"/>
                    <a:gd name="T50" fmla="*/ 278 w 616"/>
                    <a:gd name="T51" fmla="*/ 189 h 384"/>
                    <a:gd name="T52" fmla="*/ 97 w 616"/>
                    <a:gd name="T53" fmla="*/ 189 h 384"/>
                    <a:gd name="T54" fmla="*/ 97 w 616"/>
                    <a:gd name="T55" fmla="*/ 44 h 384"/>
                    <a:gd name="T56" fmla="*/ 106 w 616"/>
                    <a:gd name="T57" fmla="*/ 44 h 384"/>
                    <a:gd name="T58" fmla="*/ 106 w 616"/>
                    <a:gd name="T59" fmla="*/ 17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6" h="384">
                      <a:moveTo>
                        <a:pt x="56" y="339"/>
                      </a:moveTo>
                      <a:cubicBezTo>
                        <a:pt x="560" y="339"/>
                        <a:pt x="560" y="339"/>
                        <a:pt x="560" y="339"/>
                      </a:cubicBezTo>
                      <a:cubicBezTo>
                        <a:pt x="573" y="339"/>
                        <a:pt x="584" y="329"/>
                        <a:pt x="584" y="316"/>
                      </a:cubicBezTo>
                      <a:cubicBezTo>
                        <a:pt x="584" y="23"/>
                        <a:pt x="584" y="23"/>
                        <a:pt x="584" y="23"/>
                      </a:cubicBezTo>
                      <a:cubicBezTo>
                        <a:pt x="584" y="10"/>
                        <a:pt x="573" y="0"/>
                        <a:pt x="560" y="0"/>
                      </a:cubicBezTo>
                      <a:cubicBezTo>
                        <a:pt x="56" y="0"/>
                        <a:pt x="56" y="0"/>
                        <a:pt x="56" y="0"/>
                      </a:cubicBezTo>
                      <a:cubicBezTo>
                        <a:pt x="43" y="0"/>
                        <a:pt x="32" y="10"/>
                        <a:pt x="32" y="23"/>
                      </a:cubicBezTo>
                      <a:cubicBezTo>
                        <a:pt x="32" y="316"/>
                        <a:pt x="32" y="316"/>
                        <a:pt x="32" y="316"/>
                      </a:cubicBezTo>
                      <a:cubicBezTo>
                        <a:pt x="32" y="329"/>
                        <a:pt x="43" y="339"/>
                        <a:pt x="56" y="339"/>
                      </a:cubicBezTo>
                      <a:close/>
                      <a:moveTo>
                        <a:pt x="56" y="23"/>
                      </a:moveTo>
                      <a:cubicBezTo>
                        <a:pt x="560" y="23"/>
                        <a:pt x="560" y="23"/>
                        <a:pt x="560" y="23"/>
                      </a:cubicBezTo>
                      <a:cubicBezTo>
                        <a:pt x="560" y="316"/>
                        <a:pt x="560" y="316"/>
                        <a:pt x="560" y="316"/>
                      </a:cubicBezTo>
                      <a:cubicBezTo>
                        <a:pt x="56" y="316"/>
                        <a:pt x="56" y="316"/>
                        <a:pt x="56" y="316"/>
                      </a:cubicBezTo>
                      <a:lnTo>
                        <a:pt x="56" y="23"/>
                      </a:lnTo>
                      <a:close/>
                      <a:moveTo>
                        <a:pt x="616" y="359"/>
                      </a:moveTo>
                      <a:cubicBezTo>
                        <a:pt x="616" y="361"/>
                        <a:pt x="615" y="363"/>
                        <a:pt x="614" y="365"/>
                      </a:cubicBezTo>
                      <a:cubicBezTo>
                        <a:pt x="598" y="382"/>
                        <a:pt x="373" y="384"/>
                        <a:pt x="305" y="384"/>
                      </a:cubicBezTo>
                      <a:cubicBezTo>
                        <a:pt x="229" y="384"/>
                        <a:pt x="157" y="382"/>
                        <a:pt x="104" y="380"/>
                      </a:cubicBezTo>
                      <a:cubicBezTo>
                        <a:pt x="9" y="375"/>
                        <a:pt x="4" y="368"/>
                        <a:pt x="2" y="364"/>
                      </a:cubicBezTo>
                      <a:cubicBezTo>
                        <a:pt x="0" y="362"/>
                        <a:pt x="0" y="360"/>
                        <a:pt x="1" y="357"/>
                      </a:cubicBezTo>
                      <a:cubicBezTo>
                        <a:pt x="2" y="355"/>
                        <a:pt x="4" y="354"/>
                        <a:pt x="7" y="354"/>
                      </a:cubicBezTo>
                      <a:cubicBezTo>
                        <a:pt x="610" y="354"/>
                        <a:pt x="610" y="354"/>
                        <a:pt x="610" y="354"/>
                      </a:cubicBezTo>
                      <a:cubicBezTo>
                        <a:pt x="613" y="354"/>
                        <a:pt x="615" y="356"/>
                        <a:pt x="616" y="359"/>
                      </a:cubicBezTo>
                      <a:close/>
                      <a:moveTo>
                        <a:pt x="106" y="179"/>
                      </a:moveTo>
                      <a:cubicBezTo>
                        <a:pt x="278" y="179"/>
                        <a:pt x="278" y="179"/>
                        <a:pt x="278" y="179"/>
                      </a:cubicBezTo>
                      <a:cubicBezTo>
                        <a:pt x="278" y="189"/>
                        <a:pt x="278" y="189"/>
                        <a:pt x="278" y="189"/>
                      </a:cubicBezTo>
                      <a:cubicBezTo>
                        <a:pt x="97" y="189"/>
                        <a:pt x="97" y="189"/>
                        <a:pt x="97" y="189"/>
                      </a:cubicBezTo>
                      <a:cubicBezTo>
                        <a:pt x="97" y="44"/>
                        <a:pt x="97" y="44"/>
                        <a:pt x="97" y="44"/>
                      </a:cubicBezTo>
                      <a:cubicBezTo>
                        <a:pt x="106" y="44"/>
                        <a:pt x="106" y="44"/>
                        <a:pt x="106" y="44"/>
                      </a:cubicBezTo>
                      <a:lnTo>
                        <a:pt x="106" y="179"/>
                      </a:lnTo>
                      <a:close/>
                    </a:path>
                  </a:pathLst>
                </a:custGeom>
                <a:solidFill>
                  <a:srgbClr val="63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600">
                    <a:solidFill>
                      <a:srgbClr val="585D62"/>
                    </a:solidFill>
                    <a:latin typeface="Century Gothic"/>
                  </a:endParaRPr>
                </a:p>
              </p:txBody>
            </p:sp>
            <p:sp>
              <p:nvSpPr>
                <p:cNvPr id="472" name="Freeform 13">
                  <a:extLst>
                    <a:ext uri="{FF2B5EF4-FFF2-40B4-BE49-F238E27FC236}">
                      <a16:creationId xmlns:a16="http://schemas.microsoft.com/office/drawing/2014/main" id="{FA0F92F6-1E1D-49AE-98D1-FB7A6E9F8476}"/>
                    </a:ext>
                  </a:extLst>
                </p:cNvPr>
                <p:cNvSpPr>
                  <a:spLocks noEditPoints="1"/>
                </p:cNvSpPr>
                <p:nvPr/>
              </p:nvSpPr>
              <p:spPr bwMode="auto">
                <a:xfrm>
                  <a:off x="8472488" y="5419725"/>
                  <a:ext cx="468312" cy="300038"/>
                </a:xfrm>
                <a:custGeom>
                  <a:avLst/>
                  <a:gdLst>
                    <a:gd name="T0" fmla="*/ 0 w 356"/>
                    <a:gd name="T1" fmla="*/ 28 h 227"/>
                    <a:gd name="T2" fmla="*/ 12 w 356"/>
                    <a:gd name="T3" fmla="*/ 16 h 227"/>
                    <a:gd name="T4" fmla="*/ 23 w 356"/>
                    <a:gd name="T5" fmla="*/ 28 h 227"/>
                    <a:gd name="T6" fmla="*/ 20 w 356"/>
                    <a:gd name="T7" fmla="*/ 36 h 227"/>
                    <a:gd name="T8" fmla="*/ 38 w 356"/>
                    <a:gd name="T9" fmla="*/ 65 h 227"/>
                    <a:gd name="T10" fmla="*/ 43 w 356"/>
                    <a:gd name="T11" fmla="*/ 64 h 227"/>
                    <a:gd name="T12" fmla="*/ 52 w 356"/>
                    <a:gd name="T13" fmla="*/ 67 h 227"/>
                    <a:gd name="T14" fmla="*/ 76 w 356"/>
                    <a:gd name="T15" fmla="*/ 50 h 227"/>
                    <a:gd name="T16" fmla="*/ 75 w 356"/>
                    <a:gd name="T17" fmla="*/ 46 h 227"/>
                    <a:gd name="T18" fmla="*/ 86 w 356"/>
                    <a:gd name="T19" fmla="*/ 35 h 227"/>
                    <a:gd name="T20" fmla="*/ 97 w 356"/>
                    <a:gd name="T21" fmla="*/ 46 h 227"/>
                    <a:gd name="T22" fmla="*/ 96 w 356"/>
                    <a:gd name="T23" fmla="*/ 49 h 227"/>
                    <a:gd name="T24" fmla="*/ 121 w 356"/>
                    <a:gd name="T25" fmla="*/ 65 h 227"/>
                    <a:gd name="T26" fmla="*/ 131 w 356"/>
                    <a:gd name="T27" fmla="*/ 61 h 227"/>
                    <a:gd name="T28" fmla="*/ 146 w 356"/>
                    <a:gd name="T29" fmla="*/ 76 h 227"/>
                    <a:gd name="T30" fmla="*/ 131 w 356"/>
                    <a:gd name="T31" fmla="*/ 91 h 227"/>
                    <a:gd name="T32" fmla="*/ 116 w 356"/>
                    <a:gd name="T33" fmla="*/ 76 h 227"/>
                    <a:gd name="T34" fmla="*/ 118 w 356"/>
                    <a:gd name="T35" fmla="*/ 69 h 227"/>
                    <a:gd name="T36" fmla="*/ 94 w 356"/>
                    <a:gd name="T37" fmla="*/ 53 h 227"/>
                    <a:gd name="T38" fmla="*/ 86 w 356"/>
                    <a:gd name="T39" fmla="*/ 56 h 227"/>
                    <a:gd name="T40" fmla="*/ 79 w 356"/>
                    <a:gd name="T41" fmla="*/ 54 h 227"/>
                    <a:gd name="T42" fmla="*/ 55 w 356"/>
                    <a:gd name="T43" fmla="*/ 71 h 227"/>
                    <a:gd name="T44" fmla="*/ 56 w 356"/>
                    <a:gd name="T45" fmla="*/ 77 h 227"/>
                    <a:gd name="T46" fmla="*/ 43 w 356"/>
                    <a:gd name="T47" fmla="*/ 90 h 227"/>
                    <a:gd name="T48" fmla="*/ 30 w 356"/>
                    <a:gd name="T49" fmla="*/ 77 h 227"/>
                    <a:gd name="T50" fmla="*/ 34 w 356"/>
                    <a:gd name="T51" fmla="*/ 67 h 227"/>
                    <a:gd name="T52" fmla="*/ 16 w 356"/>
                    <a:gd name="T53" fmla="*/ 39 h 227"/>
                    <a:gd name="T54" fmla="*/ 12 w 356"/>
                    <a:gd name="T55" fmla="*/ 39 h 227"/>
                    <a:gd name="T56" fmla="*/ 0 w 356"/>
                    <a:gd name="T57" fmla="*/ 28 h 227"/>
                    <a:gd name="T58" fmla="*/ 299 w 356"/>
                    <a:gd name="T59" fmla="*/ 113 h 227"/>
                    <a:gd name="T60" fmla="*/ 299 w 356"/>
                    <a:gd name="T61" fmla="*/ 0 h 227"/>
                    <a:gd name="T62" fmla="*/ 192 w 356"/>
                    <a:gd name="T63" fmla="*/ 113 h 227"/>
                    <a:gd name="T64" fmla="*/ 306 w 356"/>
                    <a:gd name="T65" fmla="*/ 227 h 227"/>
                    <a:gd name="T66" fmla="*/ 356 w 356"/>
                    <a:gd name="T67" fmla="*/ 215 h 227"/>
                    <a:gd name="T68" fmla="*/ 300 w 356"/>
                    <a:gd name="T69" fmla="*/ 117 h 227"/>
                    <a:gd name="T70" fmla="*/ 299 w 356"/>
                    <a:gd name="T71" fmla="*/ 1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227">
                      <a:moveTo>
                        <a:pt x="0" y="28"/>
                      </a:moveTo>
                      <a:cubicBezTo>
                        <a:pt x="0" y="21"/>
                        <a:pt x="5" y="16"/>
                        <a:pt x="12" y="16"/>
                      </a:cubicBezTo>
                      <a:cubicBezTo>
                        <a:pt x="18" y="16"/>
                        <a:pt x="23" y="21"/>
                        <a:pt x="23" y="28"/>
                      </a:cubicBezTo>
                      <a:cubicBezTo>
                        <a:pt x="23" y="31"/>
                        <a:pt x="22" y="34"/>
                        <a:pt x="20" y="36"/>
                      </a:cubicBezTo>
                      <a:cubicBezTo>
                        <a:pt x="38" y="65"/>
                        <a:pt x="38" y="65"/>
                        <a:pt x="38" y="65"/>
                      </a:cubicBezTo>
                      <a:cubicBezTo>
                        <a:pt x="40" y="64"/>
                        <a:pt x="41" y="64"/>
                        <a:pt x="43" y="64"/>
                      </a:cubicBezTo>
                      <a:cubicBezTo>
                        <a:pt x="47" y="64"/>
                        <a:pt x="50" y="65"/>
                        <a:pt x="52" y="67"/>
                      </a:cubicBezTo>
                      <a:cubicBezTo>
                        <a:pt x="76" y="50"/>
                        <a:pt x="76" y="50"/>
                        <a:pt x="76" y="50"/>
                      </a:cubicBezTo>
                      <a:cubicBezTo>
                        <a:pt x="76" y="48"/>
                        <a:pt x="75" y="47"/>
                        <a:pt x="75" y="46"/>
                      </a:cubicBezTo>
                      <a:cubicBezTo>
                        <a:pt x="75" y="40"/>
                        <a:pt x="80" y="35"/>
                        <a:pt x="86" y="35"/>
                      </a:cubicBezTo>
                      <a:cubicBezTo>
                        <a:pt x="92" y="35"/>
                        <a:pt x="97" y="40"/>
                        <a:pt x="97" y="46"/>
                      </a:cubicBezTo>
                      <a:cubicBezTo>
                        <a:pt x="97" y="47"/>
                        <a:pt x="96" y="48"/>
                        <a:pt x="96" y="49"/>
                      </a:cubicBezTo>
                      <a:cubicBezTo>
                        <a:pt x="121" y="65"/>
                        <a:pt x="121" y="65"/>
                        <a:pt x="121" y="65"/>
                      </a:cubicBezTo>
                      <a:cubicBezTo>
                        <a:pt x="124" y="62"/>
                        <a:pt x="127" y="61"/>
                        <a:pt x="131" y="61"/>
                      </a:cubicBezTo>
                      <a:cubicBezTo>
                        <a:pt x="139" y="61"/>
                        <a:pt x="146" y="68"/>
                        <a:pt x="146" y="76"/>
                      </a:cubicBezTo>
                      <a:cubicBezTo>
                        <a:pt x="146" y="84"/>
                        <a:pt x="139" y="91"/>
                        <a:pt x="131" y="91"/>
                      </a:cubicBezTo>
                      <a:cubicBezTo>
                        <a:pt x="123" y="91"/>
                        <a:pt x="116" y="84"/>
                        <a:pt x="116" y="76"/>
                      </a:cubicBezTo>
                      <a:cubicBezTo>
                        <a:pt x="116" y="73"/>
                        <a:pt x="117" y="71"/>
                        <a:pt x="118" y="69"/>
                      </a:cubicBezTo>
                      <a:cubicBezTo>
                        <a:pt x="94" y="53"/>
                        <a:pt x="94" y="53"/>
                        <a:pt x="94" y="53"/>
                      </a:cubicBezTo>
                      <a:cubicBezTo>
                        <a:pt x="92" y="55"/>
                        <a:pt x="89" y="56"/>
                        <a:pt x="86" y="56"/>
                      </a:cubicBezTo>
                      <a:cubicBezTo>
                        <a:pt x="83" y="56"/>
                        <a:pt x="81" y="55"/>
                        <a:pt x="79" y="54"/>
                      </a:cubicBezTo>
                      <a:cubicBezTo>
                        <a:pt x="55" y="71"/>
                        <a:pt x="55" y="71"/>
                        <a:pt x="55" y="71"/>
                      </a:cubicBezTo>
                      <a:cubicBezTo>
                        <a:pt x="56" y="73"/>
                        <a:pt x="56" y="75"/>
                        <a:pt x="56" y="77"/>
                      </a:cubicBezTo>
                      <a:cubicBezTo>
                        <a:pt x="56" y="84"/>
                        <a:pt x="50" y="90"/>
                        <a:pt x="43" y="90"/>
                      </a:cubicBezTo>
                      <a:cubicBezTo>
                        <a:pt x="36" y="90"/>
                        <a:pt x="30" y="84"/>
                        <a:pt x="30" y="77"/>
                      </a:cubicBezTo>
                      <a:cubicBezTo>
                        <a:pt x="30" y="73"/>
                        <a:pt x="32" y="70"/>
                        <a:pt x="34" y="67"/>
                      </a:cubicBezTo>
                      <a:cubicBezTo>
                        <a:pt x="16" y="39"/>
                        <a:pt x="16" y="39"/>
                        <a:pt x="16" y="39"/>
                      </a:cubicBezTo>
                      <a:cubicBezTo>
                        <a:pt x="14" y="39"/>
                        <a:pt x="13" y="39"/>
                        <a:pt x="12" y="39"/>
                      </a:cubicBezTo>
                      <a:cubicBezTo>
                        <a:pt x="5" y="39"/>
                        <a:pt x="0" y="34"/>
                        <a:pt x="0" y="28"/>
                      </a:cubicBezTo>
                      <a:close/>
                      <a:moveTo>
                        <a:pt x="299" y="113"/>
                      </a:moveTo>
                      <a:cubicBezTo>
                        <a:pt x="299" y="0"/>
                        <a:pt x="299" y="0"/>
                        <a:pt x="299" y="0"/>
                      </a:cubicBezTo>
                      <a:cubicBezTo>
                        <a:pt x="239" y="4"/>
                        <a:pt x="192" y="53"/>
                        <a:pt x="192" y="113"/>
                      </a:cubicBezTo>
                      <a:cubicBezTo>
                        <a:pt x="192" y="176"/>
                        <a:pt x="243" y="227"/>
                        <a:pt x="306" y="227"/>
                      </a:cubicBezTo>
                      <a:cubicBezTo>
                        <a:pt x="324" y="227"/>
                        <a:pt x="341" y="223"/>
                        <a:pt x="356" y="215"/>
                      </a:cubicBezTo>
                      <a:cubicBezTo>
                        <a:pt x="300" y="117"/>
                        <a:pt x="300" y="117"/>
                        <a:pt x="300" y="117"/>
                      </a:cubicBezTo>
                      <a:cubicBezTo>
                        <a:pt x="299" y="116"/>
                        <a:pt x="299" y="115"/>
                        <a:pt x="299" y="113"/>
                      </a:cubicBezTo>
                      <a:close/>
                    </a:path>
                  </a:pathLst>
                </a:custGeom>
                <a:solidFill>
                  <a:srgbClr val="A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600">
                    <a:solidFill>
                      <a:srgbClr val="585D62"/>
                    </a:solidFill>
                    <a:latin typeface="Century Gothic"/>
                  </a:endParaRPr>
                </a:p>
              </p:txBody>
            </p:sp>
            <p:sp>
              <p:nvSpPr>
                <p:cNvPr id="473" name="Freeform 14">
                  <a:extLst>
                    <a:ext uri="{FF2B5EF4-FFF2-40B4-BE49-F238E27FC236}">
                      <a16:creationId xmlns:a16="http://schemas.microsoft.com/office/drawing/2014/main" id="{85CD79B0-568D-47C3-9C35-4283F1A31EE4}"/>
                    </a:ext>
                  </a:extLst>
                </p:cNvPr>
                <p:cNvSpPr>
                  <a:spLocks noEditPoints="1"/>
                </p:cNvSpPr>
                <p:nvPr/>
              </p:nvSpPr>
              <p:spPr bwMode="auto">
                <a:xfrm>
                  <a:off x="8478838" y="5419725"/>
                  <a:ext cx="544512" cy="311150"/>
                </a:xfrm>
                <a:custGeom>
                  <a:avLst/>
                  <a:gdLst>
                    <a:gd name="T0" fmla="*/ 308 w 414"/>
                    <a:gd name="T1" fmla="*/ 0 h 235"/>
                    <a:gd name="T2" fmla="*/ 308 w 414"/>
                    <a:gd name="T3" fmla="*/ 106 h 235"/>
                    <a:gd name="T4" fmla="*/ 414 w 414"/>
                    <a:gd name="T5" fmla="*/ 106 h 235"/>
                    <a:gd name="T6" fmla="*/ 308 w 414"/>
                    <a:gd name="T7" fmla="*/ 0 h 235"/>
                    <a:gd name="T8" fmla="*/ 322 w 414"/>
                    <a:gd name="T9" fmla="*/ 16 h 235"/>
                    <a:gd name="T10" fmla="*/ 398 w 414"/>
                    <a:gd name="T11" fmla="*/ 92 h 235"/>
                    <a:gd name="T12" fmla="*/ 322 w 414"/>
                    <a:gd name="T13" fmla="*/ 92 h 235"/>
                    <a:gd name="T14" fmla="*/ 322 w 414"/>
                    <a:gd name="T15" fmla="*/ 16 h 235"/>
                    <a:gd name="T16" fmla="*/ 147 w 414"/>
                    <a:gd name="T17" fmla="*/ 235 h 235"/>
                    <a:gd name="T18" fmla="*/ 147 w 414"/>
                    <a:gd name="T19" fmla="*/ 159 h 235"/>
                    <a:gd name="T20" fmla="*/ 159 w 414"/>
                    <a:gd name="T21" fmla="*/ 159 h 235"/>
                    <a:gd name="T22" fmla="*/ 159 w 414"/>
                    <a:gd name="T23" fmla="*/ 235 h 235"/>
                    <a:gd name="T24" fmla="*/ 147 w 414"/>
                    <a:gd name="T25" fmla="*/ 235 h 235"/>
                    <a:gd name="T26" fmla="*/ 98 w 414"/>
                    <a:gd name="T27" fmla="*/ 235 h 235"/>
                    <a:gd name="T28" fmla="*/ 98 w 414"/>
                    <a:gd name="T29" fmla="*/ 172 h 235"/>
                    <a:gd name="T30" fmla="*/ 110 w 414"/>
                    <a:gd name="T31" fmla="*/ 172 h 235"/>
                    <a:gd name="T32" fmla="*/ 110 w 414"/>
                    <a:gd name="T33" fmla="*/ 235 h 235"/>
                    <a:gd name="T34" fmla="*/ 98 w 414"/>
                    <a:gd name="T35" fmla="*/ 235 h 235"/>
                    <a:gd name="T36" fmla="*/ 49 w 414"/>
                    <a:gd name="T37" fmla="*/ 235 h 235"/>
                    <a:gd name="T38" fmla="*/ 49 w 414"/>
                    <a:gd name="T39" fmla="*/ 191 h 235"/>
                    <a:gd name="T40" fmla="*/ 61 w 414"/>
                    <a:gd name="T41" fmla="*/ 191 h 235"/>
                    <a:gd name="T42" fmla="*/ 61 w 414"/>
                    <a:gd name="T43" fmla="*/ 235 h 235"/>
                    <a:gd name="T44" fmla="*/ 49 w 414"/>
                    <a:gd name="T45" fmla="*/ 235 h 235"/>
                    <a:gd name="T46" fmla="*/ 0 w 414"/>
                    <a:gd name="T47" fmla="*/ 235 h 235"/>
                    <a:gd name="T48" fmla="*/ 0 w 414"/>
                    <a:gd name="T49" fmla="*/ 199 h 235"/>
                    <a:gd name="T50" fmla="*/ 12 w 414"/>
                    <a:gd name="T51" fmla="*/ 199 h 235"/>
                    <a:gd name="T52" fmla="*/ 12 w 414"/>
                    <a:gd name="T53" fmla="*/ 235 h 235"/>
                    <a:gd name="T54" fmla="*/ 0 w 414"/>
                    <a:gd name="T5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4" h="235">
                      <a:moveTo>
                        <a:pt x="308" y="0"/>
                      </a:moveTo>
                      <a:cubicBezTo>
                        <a:pt x="308" y="106"/>
                        <a:pt x="308" y="106"/>
                        <a:pt x="308" y="106"/>
                      </a:cubicBezTo>
                      <a:cubicBezTo>
                        <a:pt x="414" y="106"/>
                        <a:pt x="414" y="106"/>
                        <a:pt x="414" y="106"/>
                      </a:cubicBezTo>
                      <a:cubicBezTo>
                        <a:pt x="410" y="49"/>
                        <a:pt x="365" y="4"/>
                        <a:pt x="308" y="0"/>
                      </a:cubicBezTo>
                      <a:close/>
                      <a:moveTo>
                        <a:pt x="322" y="16"/>
                      </a:moveTo>
                      <a:cubicBezTo>
                        <a:pt x="360" y="25"/>
                        <a:pt x="389" y="54"/>
                        <a:pt x="398" y="92"/>
                      </a:cubicBezTo>
                      <a:cubicBezTo>
                        <a:pt x="322" y="92"/>
                        <a:pt x="322" y="92"/>
                        <a:pt x="322" y="92"/>
                      </a:cubicBezTo>
                      <a:lnTo>
                        <a:pt x="322" y="16"/>
                      </a:lnTo>
                      <a:close/>
                      <a:moveTo>
                        <a:pt x="147" y="235"/>
                      </a:moveTo>
                      <a:cubicBezTo>
                        <a:pt x="147" y="159"/>
                        <a:pt x="147" y="159"/>
                        <a:pt x="147" y="159"/>
                      </a:cubicBezTo>
                      <a:cubicBezTo>
                        <a:pt x="159" y="159"/>
                        <a:pt x="159" y="159"/>
                        <a:pt x="159" y="159"/>
                      </a:cubicBezTo>
                      <a:cubicBezTo>
                        <a:pt x="159" y="235"/>
                        <a:pt x="159" y="235"/>
                        <a:pt x="159" y="235"/>
                      </a:cubicBezTo>
                      <a:lnTo>
                        <a:pt x="147" y="235"/>
                      </a:lnTo>
                      <a:close/>
                      <a:moveTo>
                        <a:pt x="98" y="235"/>
                      </a:moveTo>
                      <a:cubicBezTo>
                        <a:pt x="98" y="172"/>
                        <a:pt x="98" y="172"/>
                        <a:pt x="98" y="172"/>
                      </a:cubicBezTo>
                      <a:cubicBezTo>
                        <a:pt x="110" y="172"/>
                        <a:pt x="110" y="172"/>
                        <a:pt x="110" y="172"/>
                      </a:cubicBezTo>
                      <a:cubicBezTo>
                        <a:pt x="110" y="235"/>
                        <a:pt x="110" y="235"/>
                        <a:pt x="110" y="235"/>
                      </a:cubicBezTo>
                      <a:lnTo>
                        <a:pt x="98" y="235"/>
                      </a:lnTo>
                      <a:close/>
                      <a:moveTo>
                        <a:pt x="49" y="235"/>
                      </a:moveTo>
                      <a:cubicBezTo>
                        <a:pt x="49" y="191"/>
                        <a:pt x="49" y="191"/>
                        <a:pt x="49" y="191"/>
                      </a:cubicBezTo>
                      <a:cubicBezTo>
                        <a:pt x="61" y="191"/>
                        <a:pt x="61" y="191"/>
                        <a:pt x="61" y="191"/>
                      </a:cubicBezTo>
                      <a:cubicBezTo>
                        <a:pt x="61" y="235"/>
                        <a:pt x="61" y="235"/>
                        <a:pt x="61" y="235"/>
                      </a:cubicBezTo>
                      <a:lnTo>
                        <a:pt x="49" y="235"/>
                      </a:lnTo>
                      <a:close/>
                      <a:moveTo>
                        <a:pt x="0" y="235"/>
                      </a:moveTo>
                      <a:cubicBezTo>
                        <a:pt x="0" y="199"/>
                        <a:pt x="0" y="199"/>
                        <a:pt x="0" y="199"/>
                      </a:cubicBezTo>
                      <a:cubicBezTo>
                        <a:pt x="12" y="199"/>
                        <a:pt x="12" y="199"/>
                        <a:pt x="12" y="199"/>
                      </a:cubicBezTo>
                      <a:cubicBezTo>
                        <a:pt x="12" y="235"/>
                        <a:pt x="12" y="235"/>
                        <a:pt x="12" y="235"/>
                      </a:cubicBezTo>
                      <a:lnTo>
                        <a:pt x="0" y="235"/>
                      </a:lnTo>
                      <a:close/>
                    </a:path>
                  </a:pathLst>
                </a:custGeom>
                <a:solidFill>
                  <a:srgbClr val="5174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600">
                    <a:solidFill>
                      <a:srgbClr val="585D62"/>
                    </a:solidFill>
                    <a:latin typeface="Century Gothic"/>
                  </a:endParaRPr>
                </a:p>
              </p:txBody>
            </p:sp>
            <p:sp>
              <p:nvSpPr>
                <p:cNvPr id="474" name="Freeform 15">
                  <a:extLst>
                    <a:ext uri="{FF2B5EF4-FFF2-40B4-BE49-F238E27FC236}">
                      <a16:creationId xmlns:a16="http://schemas.microsoft.com/office/drawing/2014/main" id="{13B4AC5E-AA13-452B-9F3C-E0BAB6D7C210}"/>
                    </a:ext>
                  </a:extLst>
                </p:cNvPr>
                <p:cNvSpPr>
                  <a:spLocks noEditPoints="1"/>
                </p:cNvSpPr>
                <p:nvPr/>
              </p:nvSpPr>
              <p:spPr bwMode="auto">
                <a:xfrm>
                  <a:off x="8448675" y="5578475"/>
                  <a:ext cx="574675" cy="152400"/>
                </a:xfrm>
                <a:custGeom>
                  <a:avLst/>
                  <a:gdLst>
                    <a:gd name="T0" fmla="*/ 337 w 438"/>
                    <a:gd name="T1" fmla="*/ 0 h 115"/>
                    <a:gd name="T2" fmla="*/ 438 w 438"/>
                    <a:gd name="T3" fmla="*/ 0 h 115"/>
                    <a:gd name="T4" fmla="*/ 388 w 438"/>
                    <a:gd name="T5" fmla="*/ 88 h 115"/>
                    <a:gd name="T6" fmla="*/ 337 w 438"/>
                    <a:gd name="T7" fmla="*/ 0 h 115"/>
                    <a:gd name="T8" fmla="*/ 158 w 438"/>
                    <a:gd name="T9" fmla="*/ 115 h 115"/>
                    <a:gd name="T10" fmla="*/ 158 w 438"/>
                    <a:gd name="T11" fmla="*/ 68 h 115"/>
                    <a:gd name="T12" fmla="*/ 147 w 438"/>
                    <a:gd name="T13" fmla="*/ 68 h 115"/>
                    <a:gd name="T14" fmla="*/ 147 w 438"/>
                    <a:gd name="T15" fmla="*/ 115 h 115"/>
                    <a:gd name="T16" fmla="*/ 158 w 438"/>
                    <a:gd name="T17" fmla="*/ 115 h 115"/>
                    <a:gd name="T18" fmla="*/ 109 w 438"/>
                    <a:gd name="T19" fmla="*/ 115 h 115"/>
                    <a:gd name="T20" fmla="*/ 109 w 438"/>
                    <a:gd name="T21" fmla="*/ 60 h 115"/>
                    <a:gd name="T22" fmla="*/ 98 w 438"/>
                    <a:gd name="T23" fmla="*/ 60 h 115"/>
                    <a:gd name="T24" fmla="*/ 98 w 438"/>
                    <a:gd name="T25" fmla="*/ 115 h 115"/>
                    <a:gd name="T26" fmla="*/ 109 w 438"/>
                    <a:gd name="T27" fmla="*/ 115 h 115"/>
                    <a:gd name="T28" fmla="*/ 60 w 438"/>
                    <a:gd name="T29" fmla="*/ 115 h 115"/>
                    <a:gd name="T30" fmla="*/ 60 w 438"/>
                    <a:gd name="T31" fmla="*/ 88 h 115"/>
                    <a:gd name="T32" fmla="*/ 49 w 438"/>
                    <a:gd name="T33" fmla="*/ 88 h 115"/>
                    <a:gd name="T34" fmla="*/ 49 w 438"/>
                    <a:gd name="T35" fmla="*/ 115 h 115"/>
                    <a:gd name="T36" fmla="*/ 60 w 438"/>
                    <a:gd name="T37" fmla="*/ 115 h 115"/>
                    <a:gd name="T38" fmla="*/ 11 w 438"/>
                    <a:gd name="T39" fmla="*/ 115 h 115"/>
                    <a:gd name="T40" fmla="*/ 11 w 438"/>
                    <a:gd name="T41" fmla="*/ 83 h 115"/>
                    <a:gd name="T42" fmla="*/ 0 w 438"/>
                    <a:gd name="T43" fmla="*/ 83 h 115"/>
                    <a:gd name="T44" fmla="*/ 0 w 438"/>
                    <a:gd name="T45" fmla="*/ 115 h 115"/>
                    <a:gd name="T46" fmla="*/ 11 w 438"/>
                    <a:gd name="T4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8" h="115">
                      <a:moveTo>
                        <a:pt x="337" y="0"/>
                      </a:moveTo>
                      <a:cubicBezTo>
                        <a:pt x="438" y="0"/>
                        <a:pt x="438" y="0"/>
                        <a:pt x="438" y="0"/>
                      </a:cubicBezTo>
                      <a:cubicBezTo>
                        <a:pt x="436" y="37"/>
                        <a:pt x="416" y="69"/>
                        <a:pt x="388" y="88"/>
                      </a:cubicBezTo>
                      <a:lnTo>
                        <a:pt x="337" y="0"/>
                      </a:lnTo>
                      <a:close/>
                      <a:moveTo>
                        <a:pt x="158" y="115"/>
                      </a:moveTo>
                      <a:cubicBezTo>
                        <a:pt x="158" y="68"/>
                        <a:pt x="158" y="68"/>
                        <a:pt x="158" y="68"/>
                      </a:cubicBezTo>
                      <a:cubicBezTo>
                        <a:pt x="147" y="68"/>
                        <a:pt x="147" y="68"/>
                        <a:pt x="147" y="68"/>
                      </a:cubicBezTo>
                      <a:cubicBezTo>
                        <a:pt x="147" y="115"/>
                        <a:pt x="147" y="115"/>
                        <a:pt x="147" y="115"/>
                      </a:cubicBezTo>
                      <a:lnTo>
                        <a:pt x="158" y="115"/>
                      </a:lnTo>
                      <a:close/>
                      <a:moveTo>
                        <a:pt x="109" y="115"/>
                      </a:moveTo>
                      <a:cubicBezTo>
                        <a:pt x="109" y="60"/>
                        <a:pt x="109" y="60"/>
                        <a:pt x="109" y="60"/>
                      </a:cubicBezTo>
                      <a:cubicBezTo>
                        <a:pt x="98" y="60"/>
                        <a:pt x="98" y="60"/>
                        <a:pt x="98" y="60"/>
                      </a:cubicBezTo>
                      <a:cubicBezTo>
                        <a:pt x="98" y="115"/>
                        <a:pt x="98" y="115"/>
                        <a:pt x="98" y="115"/>
                      </a:cubicBezTo>
                      <a:lnTo>
                        <a:pt x="109" y="115"/>
                      </a:lnTo>
                      <a:close/>
                      <a:moveTo>
                        <a:pt x="60" y="115"/>
                      </a:moveTo>
                      <a:cubicBezTo>
                        <a:pt x="60" y="88"/>
                        <a:pt x="60" y="88"/>
                        <a:pt x="60" y="88"/>
                      </a:cubicBezTo>
                      <a:cubicBezTo>
                        <a:pt x="49" y="88"/>
                        <a:pt x="49" y="88"/>
                        <a:pt x="49" y="88"/>
                      </a:cubicBezTo>
                      <a:cubicBezTo>
                        <a:pt x="49" y="115"/>
                        <a:pt x="49" y="115"/>
                        <a:pt x="49" y="115"/>
                      </a:cubicBezTo>
                      <a:lnTo>
                        <a:pt x="60" y="115"/>
                      </a:lnTo>
                      <a:close/>
                      <a:moveTo>
                        <a:pt x="11" y="115"/>
                      </a:moveTo>
                      <a:cubicBezTo>
                        <a:pt x="11" y="83"/>
                        <a:pt x="11" y="83"/>
                        <a:pt x="11" y="83"/>
                      </a:cubicBezTo>
                      <a:cubicBezTo>
                        <a:pt x="0" y="83"/>
                        <a:pt x="0" y="83"/>
                        <a:pt x="0" y="83"/>
                      </a:cubicBezTo>
                      <a:cubicBezTo>
                        <a:pt x="0" y="115"/>
                        <a:pt x="0" y="115"/>
                        <a:pt x="0" y="115"/>
                      </a:cubicBezTo>
                      <a:lnTo>
                        <a:pt x="11" y="115"/>
                      </a:lnTo>
                      <a:close/>
                    </a:path>
                  </a:pathLst>
                </a:custGeom>
                <a:solidFill>
                  <a:srgbClr val="2938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600">
                    <a:solidFill>
                      <a:srgbClr val="585D62"/>
                    </a:solidFill>
                    <a:latin typeface="Century Gothic"/>
                  </a:endParaRPr>
                </a:p>
              </p:txBody>
            </p:sp>
          </p:grpSp>
        </p:grpSp>
      </p:grpSp>
      <p:grpSp>
        <p:nvGrpSpPr>
          <p:cNvPr id="475" name="Group 474">
            <a:extLst>
              <a:ext uri="{FF2B5EF4-FFF2-40B4-BE49-F238E27FC236}">
                <a16:creationId xmlns:a16="http://schemas.microsoft.com/office/drawing/2014/main" id="{0C5B9338-BC4E-462F-84DB-DB8759AA7D1B}"/>
              </a:ext>
            </a:extLst>
          </p:cNvPr>
          <p:cNvGrpSpPr/>
          <p:nvPr/>
        </p:nvGrpSpPr>
        <p:grpSpPr>
          <a:xfrm>
            <a:off x="1551084" y="2911375"/>
            <a:ext cx="577102" cy="524838"/>
            <a:chOff x="1754518" y="2675034"/>
            <a:chExt cx="577402" cy="524975"/>
          </a:xfrm>
        </p:grpSpPr>
        <p:sp>
          <p:nvSpPr>
            <p:cNvPr id="476" name="Rectangle 475">
              <a:extLst>
                <a:ext uri="{FF2B5EF4-FFF2-40B4-BE49-F238E27FC236}">
                  <a16:creationId xmlns:a16="http://schemas.microsoft.com/office/drawing/2014/main" id="{DECFF3F2-9A72-487C-B08E-355FE99D777A}"/>
                </a:ext>
              </a:extLst>
            </p:cNvPr>
            <p:cNvSpPr/>
            <p:nvPr/>
          </p:nvSpPr>
          <p:spPr>
            <a:xfrm>
              <a:off x="1754518" y="2925689"/>
              <a:ext cx="577402" cy="274320"/>
            </a:xfrm>
            <a:prstGeom prst="rect">
              <a:avLst/>
            </a:prstGeom>
          </p:spPr>
          <p:txBody>
            <a:bodyPr wrap="none" anchor="ctr" anchorCtr="0">
              <a:noAutofit/>
            </a:bodyPr>
            <a:lstStyle/>
            <a:p>
              <a:pPr algn="ctr" defTabSz="914126"/>
              <a:r>
                <a:rPr lang="fr-FR" sz="1600" kern="0" dirty="0">
                  <a:solidFill>
                    <a:srgbClr val="000000"/>
                  </a:solidFill>
                  <a:latin typeface="Calibri" pitchFamily="34" charset="0"/>
                </a:rPr>
                <a:t>Web</a:t>
              </a:r>
              <a:endParaRPr lang="en-US" sz="1600" dirty="0">
                <a:solidFill>
                  <a:srgbClr val="585D62"/>
                </a:solidFill>
                <a:latin typeface="Century Gothic"/>
              </a:endParaRPr>
            </a:p>
          </p:txBody>
        </p:sp>
        <p:pic>
          <p:nvPicPr>
            <p:cNvPr id="477" name="Picture 48">
              <a:extLst>
                <a:ext uri="{FF2B5EF4-FFF2-40B4-BE49-F238E27FC236}">
                  <a16:creationId xmlns:a16="http://schemas.microsoft.com/office/drawing/2014/main" id="{35D4CEA5-75BE-498D-8F5A-F4E7AE31EC8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73934" y="2675034"/>
              <a:ext cx="338570" cy="261097"/>
            </a:xfrm>
            <a:prstGeom prst="rect">
              <a:avLst/>
            </a:prstGeom>
            <a:solidFill>
              <a:schemeClr val="bg1"/>
            </a:solidFill>
            <a:ln>
              <a:noFill/>
            </a:ln>
            <a:effectLst/>
            <a:extLst/>
          </p:spPr>
        </p:pic>
      </p:grpSp>
      <p:grpSp>
        <p:nvGrpSpPr>
          <p:cNvPr id="478" name="Group 477">
            <a:extLst>
              <a:ext uri="{FF2B5EF4-FFF2-40B4-BE49-F238E27FC236}">
                <a16:creationId xmlns:a16="http://schemas.microsoft.com/office/drawing/2014/main" id="{E2B7B145-3A3C-462F-A5D1-954D57057F92}"/>
              </a:ext>
            </a:extLst>
          </p:cNvPr>
          <p:cNvGrpSpPr/>
          <p:nvPr/>
        </p:nvGrpSpPr>
        <p:grpSpPr>
          <a:xfrm>
            <a:off x="392871" y="1808704"/>
            <a:ext cx="665222" cy="546951"/>
            <a:chOff x="324416" y="1808280"/>
            <a:chExt cx="665568" cy="547093"/>
          </a:xfrm>
        </p:grpSpPr>
        <p:sp>
          <p:nvSpPr>
            <p:cNvPr id="479" name="Rectangle 478">
              <a:extLst>
                <a:ext uri="{FF2B5EF4-FFF2-40B4-BE49-F238E27FC236}">
                  <a16:creationId xmlns:a16="http://schemas.microsoft.com/office/drawing/2014/main" id="{5BB39B32-C266-4E62-9842-3E24610FFFAE}"/>
                </a:ext>
              </a:extLst>
            </p:cNvPr>
            <p:cNvSpPr/>
            <p:nvPr/>
          </p:nvSpPr>
          <p:spPr>
            <a:xfrm>
              <a:off x="324416" y="2081053"/>
              <a:ext cx="665568" cy="274320"/>
            </a:xfrm>
            <a:prstGeom prst="rect">
              <a:avLst/>
            </a:prstGeom>
          </p:spPr>
          <p:txBody>
            <a:bodyPr wrap="none" anchor="ctr" anchorCtr="0">
              <a:noAutofit/>
            </a:bodyPr>
            <a:lstStyle/>
            <a:p>
              <a:pPr algn="ctr" defTabSz="914126"/>
              <a:r>
                <a:rPr lang="fr-FR" sz="1600" kern="0" dirty="0">
                  <a:solidFill>
                    <a:srgbClr val="000000"/>
                  </a:solidFill>
                  <a:latin typeface="Calibri" pitchFamily="34" charset="0"/>
                </a:rPr>
                <a:t>Social</a:t>
              </a:r>
              <a:endParaRPr lang="en-US" sz="1600" dirty="0">
                <a:solidFill>
                  <a:srgbClr val="585D62"/>
                </a:solidFill>
                <a:latin typeface="Century Gothic"/>
              </a:endParaRPr>
            </a:p>
          </p:txBody>
        </p:sp>
        <p:pic>
          <p:nvPicPr>
            <p:cNvPr id="480" name="Picture 49">
              <a:extLst>
                <a:ext uri="{FF2B5EF4-FFF2-40B4-BE49-F238E27FC236}">
                  <a16:creationId xmlns:a16="http://schemas.microsoft.com/office/drawing/2014/main" id="{E36C3963-B3BF-4637-80D4-6DA441C8EACE}"/>
                </a:ext>
              </a:extLst>
            </p:cNvPr>
            <p:cNvPicPr>
              <a:picLocks noChangeAspect="1" noChangeArrowheads="1"/>
            </p:cNvPicPr>
            <p:nvPr/>
          </p:nvPicPr>
          <p:blipFill>
            <a:blip r:embed="rId1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20040" y="1808280"/>
              <a:ext cx="274320" cy="274991"/>
            </a:xfrm>
            <a:prstGeom prst="ellipse">
              <a:avLst/>
            </a:prstGeom>
            <a:solidFill>
              <a:schemeClr val="bg1"/>
            </a:solidFill>
            <a:ln>
              <a:noFill/>
            </a:ln>
            <a:effectLst/>
            <a:extLst/>
          </p:spPr>
        </p:pic>
      </p:grpSp>
      <p:grpSp>
        <p:nvGrpSpPr>
          <p:cNvPr id="481" name="Group 480">
            <a:extLst>
              <a:ext uri="{FF2B5EF4-FFF2-40B4-BE49-F238E27FC236}">
                <a16:creationId xmlns:a16="http://schemas.microsoft.com/office/drawing/2014/main" id="{B0B383AD-F686-42B6-BA1F-D28DFA5424C3}"/>
              </a:ext>
            </a:extLst>
          </p:cNvPr>
          <p:cNvGrpSpPr/>
          <p:nvPr/>
        </p:nvGrpSpPr>
        <p:grpSpPr>
          <a:xfrm>
            <a:off x="1398034" y="2242813"/>
            <a:ext cx="591522" cy="631933"/>
            <a:chOff x="1367527" y="2170006"/>
            <a:chExt cx="591830" cy="632098"/>
          </a:xfrm>
        </p:grpSpPr>
        <p:sp>
          <p:nvSpPr>
            <p:cNvPr id="482" name="Rectangle 481">
              <a:extLst>
                <a:ext uri="{FF2B5EF4-FFF2-40B4-BE49-F238E27FC236}">
                  <a16:creationId xmlns:a16="http://schemas.microsoft.com/office/drawing/2014/main" id="{E2DE0815-054F-4466-B1EB-E28329494F69}"/>
                </a:ext>
              </a:extLst>
            </p:cNvPr>
            <p:cNvSpPr/>
            <p:nvPr/>
          </p:nvSpPr>
          <p:spPr>
            <a:xfrm>
              <a:off x="1367527" y="2527784"/>
              <a:ext cx="591830" cy="274320"/>
            </a:xfrm>
            <a:prstGeom prst="rect">
              <a:avLst/>
            </a:prstGeom>
          </p:spPr>
          <p:txBody>
            <a:bodyPr wrap="none" anchor="ctr" anchorCtr="0">
              <a:noAutofit/>
            </a:bodyPr>
            <a:lstStyle/>
            <a:p>
              <a:pPr algn="ctr" defTabSz="914126"/>
              <a:r>
                <a:rPr lang="fr-FR" sz="1600" kern="0" dirty="0">
                  <a:solidFill>
                    <a:srgbClr val="000000"/>
                  </a:solidFill>
                  <a:latin typeface="Calibri" pitchFamily="34" charset="0"/>
                </a:rPr>
                <a:t>DMP</a:t>
              </a:r>
              <a:endParaRPr lang="en-US" sz="1600" dirty="0">
                <a:solidFill>
                  <a:srgbClr val="585D62"/>
                </a:solidFill>
                <a:latin typeface="Century Gothic"/>
              </a:endParaRPr>
            </a:p>
          </p:txBody>
        </p:sp>
        <p:pic>
          <p:nvPicPr>
            <p:cNvPr id="483" name="Picture 482">
              <a:extLst>
                <a:ext uri="{FF2B5EF4-FFF2-40B4-BE49-F238E27FC236}">
                  <a16:creationId xmlns:a16="http://schemas.microsoft.com/office/drawing/2014/main" id="{5BC5C23E-F216-47AA-841C-4B37A8EBD166}"/>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1523527" y="2170006"/>
              <a:ext cx="279831" cy="367003"/>
            </a:xfrm>
            <a:prstGeom prst="rect">
              <a:avLst/>
            </a:prstGeom>
          </p:spPr>
        </p:pic>
      </p:grpSp>
      <p:grpSp>
        <p:nvGrpSpPr>
          <p:cNvPr id="484" name="Group 483">
            <a:extLst>
              <a:ext uri="{FF2B5EF4-FFF2-40B4-BE49-F238E27FC236}">
                <a16:creationId xmlns:a16="http://schemas.microsoft.com/office/drawing/2014/main" id="{AB6F8843-71F2-493C-9065-F2F07D805897}"/>
              </a:ext>
            </a:extLst>
          </p:cNvPr>
          <p:cNvGrpSpPr/>
          <p:nvPr/>
        </p:nvGrpSpPr>
        <p:grpSpPr>
          <a:xfrm>
            <a:off x="827257" y="2381683"/>
            <a:ext cx="657210" cy="660549"/>
            <a:chOff x="789437" y="2404793"/>
            <a:chExt cx="657552" cy="660721"/>
          </a:xfrm>
        </p:grpSpPr>
        <p:sp>
          <p:nvSpPr>
            <p:cNvPr id="485" name="Rectangle 484">
              <a:extLst>
                <a:ext uri="{FF2B5EF4-FFF2-40B4-BE49-F238E27FC236}">
                  <a16:creationId xmlns:a16="http://schemas.microsoft.com/office/drawing/2014/main" id="{A81E64A6-C267-4F50-B1F5-98AAF6F4FFAF}"/>
                </a:ext>
              </a:extLst>
            </p:cNvPr>
            <p:cNvSpPr/>
            <p:nvPr/>
          </p:nvSpPr>
          <p:spPr>
            <a:xfrm>
              <a:off x="789437" y="2791194"/>
              <a:ext cx="657552" cy="274320"/>
            </a:xfrm>
            <a:prstGeom prst="rect">
              <a:avLst/>
            </a:prstGeom>
          </p:spPr>
          <p:txBody>
            <a:bodyPr wrap="none" anchor="ctr" anchorCtr="0">
              <a:noAutofit/>
            </a:bodyPr>
            <a:lstStyle/>
            <a:p>
              <a:pPr algn="ctr" defTabSz="914126"/>
              <a:r>
                <a:rPr lang="fr-FR" sz="1600" kern="0" dirty="0">
                  <a:solidFill>
                    <a:srgbClr val="000000"/>
                  </a:solidFill>
                  <a:latin typeface="Calibri" pitchFamily="34" charset="0"/>
                </a:rPr>
                <a:t>Event</a:t>
              </a:r>
              <a:endParaRPr lang="en-US" sz="1600" dirty="0">
                <a:solidFill>
                  <a:srgbClr val="585D62"/>
                </a:solidFill>
                <a:latin typeface="Century Gothic"/>
              </a:endParaRPr>
            </a:p>
          </p:txBody>
        </p:sp>
        <p:pic>
          <p:nvPicPr>
            <p:cNvPr id="486" name="Picture 485">
              <a:extLst>
                <a:ext uri="{FF2B5EF4-FFF2-40B4-BE49-F238E27FC236}">
                  <a16:creationId xmlns:a16="http://schemas.microsoft.com/office/drawing/2014/main" id="{73EEC788-9891-40EB-9877-196398B3ACB9}"/>
                </a:ext>
              </a:extLst>
            </p:cNvPr>
            <p:cNvPicPr>
              <a:picLocks noChangeAspect="1"/>
            </p:cNvPicPr>
            <p:nvPr/>
          </p:nvPicPr>
          <p:blipFill>
            <a:blip r:embed="rId16">
              <a:clrChange>
                <a:clrFrom>
                  <a:srgbClr val="000000">
                    <a:alpha val="0"/>
                  </a:srgbClr>
                </a:clrFrom>
                <a:clrTo>
                  <a:srgbClr val="000000">
                    <a:alpha val="0"/>
                  </a:srgbClr>
                </a:clrTo>
              </a:clrChange>
            </a:blip>
            <a:stretch>
              <a:fillRect/>
            </a:stretch>
          </p:blipFill>
          <p:spPr>
            <a:xfrm>
              <a:off x="912473" y="2404793"/>
              <a:ext cx="411480" cy="409083"/>
            </a:xfrm>
            <a:prstGeom prst="rect">
              <a:avLst/>
            </a:prstGeom>
            <a:solidFill>
              <a:schemeClr val="bg1"/>
            </a:solidFill>
          </p:spPr>
        </p:pic>
      </p:grpSp>
      <p:pic>
        <p:nvPicPr>
          <p:cNvPr id="143" name="Picture 28">
            <a:extLst>
              <a:ext uri="{FF2B5EF4-FFF2-40B4-BE49-F238E27FC236}">
                <a16:creationId xmlns:a16="http://schemas.microsoft.com/office/drawing/2014/main" id="{B40D6CE5-9A2A-4A1A-B36B-60BD60D13C4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bwMode="auto">
          <a:xfrm>
            <a:off x="10756823" y="6419495"/>
            <a:ext cx="1146968" cy="297221"/>
          </a:xfrm>
          <a:prstGeom prst="rect">
            <a:avLst/>
          </a:prstGeom>
          <a:noFill/>
          <a:ln w="9525">
            <a:noFill/>
            <a:miter lim="800000"/>
            <a:headEnd/>
            <a:tailEnd/>
          </a:ln>
        </p:spPr>
      </p:pic>
      <p:sp>
        <p:nvSpPr>
          <p:cNvPr id="433" name="Rectangle 432">
            <a:extLst>
              <a:ext uri="{FF2B5EF4-FFF2-40B4-BE49-F238E27FC236}">
                <a16:creationId xmlns:a16="http://schemas.microsoft.com/office/drawing/2014/main" id="{7668329F-A658-4832-AF33-FEF1C429B252}"/>
              </a:ext>
            </a:extLst>
          </p:cNvPr>
          <p:cNvSpPr/>
          <p:nvPr/>
        </p:nvSpPr>
        <p:spPr>
          <a:xfrm flipH="1">
            <a:off x="6986963" y="4444799"/>
            <a:ext cx="687705" cy="643349"/>
          </a:xfrm>
          <a:prstGeom prst="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45708" rIns="0" bIns="0" rtlCol="0" anchor="ctr">
            <a:noAutofit/>
          </a:bodyPr>
          <a:lstStyle/>
          <a:p>
            <a:pPr algn="ctr" defTabSz="914126" eaLnBrk="0" hangingPunct="0">
              <a:lnSpc>
                <a:spcPct val="80000"/>
              </a:lnSpc>
            </a:pPr>
            <a:endParaRPr lang="en-US" sz="1600" b="1" dirty="0">
              <a:solidFill>
                <a:srgbClr val="585D62"/>
              </a:solidFill>
              <a:latin typeface="Calibri" charset="0"/>
              <a:ea typeface="Calibri" charset="0"/>
              <a:cs typeface="Calibri" charset="0"/>
            </a:endParaRPr>
          </a:p>
        </p:txBody>
      </p:sp>
    </p:spTree>
    <p:extLst>
      <p:ext uri="{BB962C8B-B14F-4D97-AF65-F5344CB8AC3E}">
        <p14:creationId xmlns:p14="http://schemas.microsoft.com/office/powerpoint/2010/main" val="148149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par>
                                <p:cTn id="8" presetID="10" presetClass="entr" presetSubtype="0" fill="hold" nodeType="withEffect">
                                  <p:stCondLst>
                                    <p:cond delay="0"/>
                                  </p:stCondLst>
                                  <p:childTnLst>
                                    <p:set>
                                      <p:cBhvr>
                                        <p:cTn id="9" dur="1" fill="hold">
                                          <p:stCondLst>
                                            <p:cond delay="0"/>
                                          </p:stCondLst>
                                        </p:cTn>
                                        <p:tgtEl>
                                          <p:spTgt spid="448"/>
                                        </p:tgtEl>
                                        <p:attrNameLst>
                                          <p:attrName>style.visibility</p:attrName>
                                        </p:attrNameLst>
                                      </p:cBhvr>
                                      <p:to>
                                        <p:strVal val="visible"/>
                                      </p:to>
                                    </p:set>
                                    <p:animEffect transition="in" filter="fade">
                                      <p:cBhvr>
                                        <p:cTn id="10" dur="500"/>
                                        <p:tgtEl>
                                          <p:spTgt spid="4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3"/>
                                        </p:tgtEl>
                                        <p:attrNameLst>
                                          <p:attrName>style.visibility</p:attrName>
                                        </p:attrNameLst>
                                      </p:cBhvr>
                                      <p:to>
                                        <p:strVal val="visible"/>
                                      </p:to>
                                    </p:set>
                                    <p:animEffect transition="in" filter="fade">
                                      <p:cBhvr>
                                        <p:cTn id="13" dur="500"/>
                                        <p:tgtEl>
                                          <p:spTgt spid="4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1"/>
                                        </p:tgtEl>
                                        <p:attrNameLst>
                                          <p:attrName>style.visibility</p:attrName>
                                        </p:attrNameLst>
                                      </p:cBhvr>
                                      <p:to>
                                        <p:strVal val="visible"/>
                                      </p:to>
                                    </p:set>
                                    <p:animEffect transition="in" filter="fade">
                                      <p:cBhvr>
                                        <p:cTn id="16" dur="500"/>
                                        <p:tgtEl>
                                          <p:spTgt spid="46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27"/>
                                        </p:tgtEl>
                                        <p:attrNameLst>
                                          <p:attrName>style.visibility</p:attrName>
                                        </p:attrNameLst>
                                      </p:cBhvr>
                                      <p:to>
                                        <p:strVal val="visible"/>
                                      </p:to>
                                    </p:set>
                                    <p:animEffect transition="in" filter="fade">
                                      <p:cBhvr>
                                        <p:cTn id="20" dur="500"/>
                                        <p:tgtEl>
                                          <p:spTgt spid="427"/>
                                        </p:tgtEl>
                                      </p:cBhvr>
                                    </p:animEffect>
                                  </p:childTnLst>
                                </p:cTn>
                              </p:par>
                              <p:par>
                                <p:cTn id="21" presetID="10" presetClass="entr" presetSubtype="0" fill="hold" nodeType="withEffect">
                                  <p:stCondLst>
                                    <p:cond delay="0"/>
                                  </p:stCondLst>
                                  <p:childTnLst>
                                    <p:set>
                                      <p:cBhvr>
                                        <p:cTn id="22" dur="1" fill="hold">
                                          <p:stCondLst>
                                            <p:cond delay="0"/>
                                          </p:stCondLst>
                                        </p:cTn>
                                        <p:tgtEl>
                                          <p:spTgt spid="449"/>
                                        </p:tgtEl>
                                        <p:attrNameLst>
                                          <p:attrName>style.visibility</p:attrName>
                                        </p:attrNameLst>
                                      </p:cBhvr>
                                      <p:to>
                                        <p:strVal val="visible"/>
                                      </p:to>
                                    </p:set>
                                    <p:animEffect transition="in" filter="fade">
                                      <p:cBhvr>
                                        <p:cTn id="23" dur="500"/>
                                        <p:tgtEl>
                                          <p:spTgt spid="4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4"/>
                                        </p:tgtEl>
                                        <p:attrNameLst>
                                          <p:attrName>style.visibility</p:attrName>
                                        </p:attrNameLst>
                                      </p:cBhvr>
                                      <p:to>
                                        <p:strVal val="visible"/>
                                      </p:to>
                                    </p:set>
                                    <p:animEffect transition="in" filter="fade">
                                      <p:cBhvr>
                                        <p:cTn id="26" dur="500"/>
                                        <p:tgtEl>
                                          <p:spTgt spid="44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62"/>
                                        </p:tgtEl>
                                        <p:attrNameLst>
                                          <p:attrName>style.visibility</p:attrName>
                                        </p:attrNameLst>
                                      </p:cBhvr>
                                      <p:to>
                                        <p:strVal val="visible"/>
                                      </p:to>
                                    </p:set>
                                    <p:animEffect transition="in" filter="fade">
                                      <p:cBhvr>
                                        <p:cTn id="29" dur="500"/>
                                        <p:tgtEl>
                                          <p:spTgt spid="462"/>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57"/>
                                        </p:tgtEl>
                                        <p:attrNameLst>
                                          <p:attrName>style.visibility</p:attrName>
                                        </p:attrNameLst>
                                      </p:cBhvr>
                                      <p:to>
                                        <p:strVal val="visible"/>
                                      </p:to>
                                    </p:set>
                                    <p:animEffect transition="in" filter="fade">
                                      <p:cBhvr>
                                        <p:cTn id="33" dur="500"/>
                                        <p:tgtEl>
                                          <p:spTgt spid="4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5"/>
                                        </p:tgtEl>
                                        <p:attrNameLst>
                                          <p:attrName>style.visibility</p:attrName>
                                        </p:attrNameLst>
                                      </p:cBhvr>
                                      <p:to>
                                        <p:strVal val="visible"/>
                                      </p:to>
                                    </p:set>
                                    <p:animEffect transition="in" filter="fade">
                                      <p:cBhvr>
                                        <p:cTn id="36" dur="500"/>
                                        <p:tgtEl>
                                          <p:spTgt spid="4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6"/>
                                        </p:tgtEl>
                                        <p:attrNameLst>
                                          <p:attrName>style.visibility</p:attrName>
                                        </p:attrNameLst>
                                      </p:cBhvr>
                                      <p:to>
                                        <p:strVal val="visible"/>
                                      </p:to>
                                    </p:set>
                                    <p:animEffect transition="in" filter="fade">
                                      <p:cBhvr>
                                        <p:cTn id="39" dur="500"/>
                                        <p:tgtEl>
                                          <p:spTgt spid="436"/>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456"/>
                                        </p:tgtEl>
                                        <p:attrNameLst>
                                          <p:attrName>style.visibility</p:attrName>
                                        </p:attrNameLst>
                                      </p:cBhvr>
                                      <p:to>
                                        <p:strVal val="visible"/>
                                      </p:to>
                                    </p:set>
                                    <p:animEffect transition="in" filter="fade">
                                      <p:cBhvr>
                                        <p:cTn id="43" dur="500"/>
                                        <p:tgtEl>
                                          <p:spTgt spid="4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7"/>
                                        </p:tgtEl>
                                        <p:attrNameLst>
                                          <p:attrName>style.visibility</p:attrName>
                                        </p:attrNameLst>
                                      </p:cBhvr>
                                      <p:to>
                                        <p:strVal val="visible"/>
                                      </p:to>
                                    </p:set>
                                    <p:animEffect transition="in" filter="fade">
                                      <p:cBhvr>
                                        <p:cTn id="46" dur="500"/>
                                        <p:tgtEl>
                                          <p:spTgt spid="4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8"/>
                                        </p:tgtEl>
                                        <p:attrNameLst>
                                          <p:attrName>style.visibility</p:attrName>
                                        </p:attrNameLst>
                                      </p:cBhvr>
                                      <p:to>
                                        <p:strVal val="visible"/>
                                      </p:to>
                                    </p:set>
                                    <p:animEffect transition="in" filter="fade">
                                      <p:cBhvr>
                                        <p:cTn id="49" dur="500"/>
                                        <p:tgtEl>
                                          <p:spTgt spid="438"/>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463"/>
                                        </p:tgtEl>
                                        <p:attrNameLst>
                                          <p:attrName>style.visibility</p:attrName>
                                        </p:attrNameLst>
                                      </p:cBhvr>
                                      <p:to>
                                        <p:strVal val="visible"/>
                                      </p:to>
                                    </p:set>
                                    <p:animEffect transition="in" filter="fade">
                                      <p:cBhvr>
                                        <p:cTn id="53" dur="500"/>
                                        <p:tgtEl>
                                          <p:spTgt spid="46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9"/>
                                        </p:tgtEl>
                                        <p:attrNameLst>
                                          <p:attrName>style.visibility</p:attrName>
                                        </p:attrNameLst>
                                      </p:cBhvr>
                                      <p:to>
                                        <p:strVal val="visible"/>
                                      </p:to>
                                    </p:set>
                                    <p:animEffect transition="in" filter="fade">
                                      <p:cBhvr>
                                        <p:cTn id="56" dur="500"/>
                                        <p:tgtEl>
                                          <p:spTgt spid="4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0"/>
                                        </p:tgtEl>
                                        <p:attrNameLst>
                                          <p:attrName>style.visibility</p:attrName>
                                        </p:attrNameLst>
                                      </p:cBhvr>
                                      <p:to>
                                        <p:strVal val="visible"/>
                                      </p:to>
                                    </p:set>
                                    <p:animEffect transition="in" filter="fade">
                                      <p:cBhvr>
                                        <p:cTn id="59" dur="500"/>
                                        <p:tgtEl>
                                          <p:spTgt spid="44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0" nodeType="clickEffect">
                                  <p:stCondLst>
                                    <p:cond delay="0"/>
                                  </p:stCondLst>
                                  <p:childTnLst>
                                    <p:animEffect transition="out" filter="fade">
                                      <p:cBhvr>
                                        <p:cTn id="63" dur="500"/>
                                        <p:tgtEl>
                                          <p:spTgt spid="433"/>
                                        </p:tgtEl>
                                      </p:cBhvr>
                                    </p:animEffect>
                                    <p:set>
                                      <p:cBhvr>
                                        <p:cTn id="64" dur="1" fill="hold">
                                          <p:stCondLst>
                                            <p:cond delay="499"/>
                                          </p:stCondLst>
                                        </p:cTn>
                                        <p:tgtEl>
                                          <p:spTgt spid="433"/>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441"/>
                                        </p:tgtEl>
                                        <p:attrNameLst>
                                          <p:attrName>style.visibility</p:attrName>
                                        </p:attrNameLst>
                                      </p:cBhvr>
                                      <p:to>
                                        <p:strVal val="visible"/>
                                      </p:to>
                                    </p:set>
                                    <p:animEffect transition="in" filter="fade">
                                      <p:cBhvr>
                                        <p:cTn id="67" dur="500"/>
                                        <p:tgtEl>
                                          <p:spTgt spid="4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42"/>
                                        </p:tgtEl>
                                        <p:attrNameLst>
                                          <p:attrName>style.visibility</p:attrName>
                                        </p:attrNameLst>
                                      </p:cBhvr>
                                      <p:to>
                                        <p:strVal val="visible"/>
                                      </p:to>
                                    </p:set>
                                    <p:animEffect transition="in" filter="fade">
                                      <p:cBhvr>
                                        <p:cTn id="70"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 grpId="0" animBg="1"/>
      <p:bldP spid="427" grpId="0" animBg="1"/>
      <p:bldP spid="435" grpId="0"/>
      <p:bldP spid="436" grpId="0"/>
      <p:bldP spid="437" grpId="0"/>
      <p:bldP spid="438" grpId="0"/>
      <p:bldP spid="439" grpId="0"/>
      <p:bldP spid="440" grpId="0"/>
      <p:bldP spid="441" grpId="0"/>
      <p:bldP spid="442" grpId="0"/>
      <p:bldP spid="443" grpId="0"/>
      <p:bldP spid="444" grpId="0"/>
      <p:bldP spid="461" grpId="0"/>
      <p:bldP spid="462" grpId="0"/>
      <p:bldP spid="4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screen">
            <a:extLst>
              <a:ext uri="{28A0092B-C50C-407E-A947-70E740481C1C}">
                <a14:useLocalDpi xmlns:a14="http://schemas.microsoft.com/office/drawing/2010/main" val="0"/>
              </a:ext>
            </a:extLst>
          </a:blip>
          <a:srcRect l="22801" t="525" r="46138"/>
          <a:stretch/>
        </p:blipFill>
        <p:spPr>
          <a:xfrm>
            <a:off x="1588" y="2310355"/>
            <a:ext cx="2330283" cy="4551570"/>
          </a:xfrm>
          <a:prstGeom prst="rect">
            <a:avLst/>
          </a:prstGeom>
        </p:spPr>
      </p:pic>
      <p:sp>
        <p:nvSpPr>
          <p:cNvPr id="23" name="Rectangle 22"/>
          <p:cNvSpPr/>
          <p:nvPr/>
        </p:nvSpPr>
        <p:spPr bwMode="auto">
          <a:xfrm>
            <a:off x="1588" y="895"/>
            <a:ext cx="2331150" cy="52925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22" name="Content Placeholder 5"/>
          <p:cNvSpPr txBox="1">
            <a:spLocks/>
          </p:cNvSpPr>
          <p:nvPr/>
        </p:nvSpPr>
        <p:spPr>
          <a:xfrm>
            <a:off x="2795549" y="3341305"/>
            <a:ext cx="8929764" cy="2625698"/>
          </a:xfrm>
          <a:prstGeom prst="rect">
            <a:avLst/>
          </a:prstGeom>
          <a:ln>
            <a:noFill/>
          </a:ln>
        </p:spPr>
        <p:txBody>
          <a:bodyPr/>
          <a:lstStyle>
            <a:lvl1pPr marL="213122" indent="-213122" algn="l" rtl="0" eaLnBrk="1" fontAlgn="base" hangingPunct="1">
              <a:spcBef>
                <a:spcPts val="450"/>
              </a:spcBef>
              <a:spcAft>
                <a:spcPct val="0"/>
              </a:spcAft>
              <a:buClr>
                <a:srgbClr val="B40000"/>
              </a:buClr>
              <a:buFontTx/>
              <a:buBlip>
                <a:blip r:embed="rId4"/>
              </a:buBlip>
              <a:defRPr sz="1800">
                <a:solidFill>
                  <a:srgbClr val="595959"/>
                </a:solidFill>
                <a:latin typeface="+mn-lt"/>
                <a:ea typeface="+mn-ea"/>
                <a:cs typeface="+mn-cs"/>
              </a:defRPr>
            </a:lvl1pPr>
            <a:lvl2pPr marL="516731" indent="-163116" algn="l" rtl="0" eaLnBrk="1" fontAlgn="base" hangingPunct="1">
              <a:spcBef>
                <a:spcPts val="450"/>
              </a:spcBef>
              <a:spcAft>
                <a:spcPct val="0"/>
              </a:spcAft>
              <a:buClr>
                <a:srgbClr val="B40000"/>
              </a:buClr>
              <a:buFont typeface="Arial" pitchFamily="34" charset="0"/>
              <a:buChar char="•"/>
              <a:defRPr sz="1500">
                <a:solidFill>
                  <a:srgbClr val="595959"/>
                </a:solidFill>
                <a:latin typeface="+mn-lt"/>
              </a:defRPr>
            </a:lvl2pPr>
            <a:lvl3pPr marL="854869" indent="-172641" algn="l" rtl="0" eaLnBrk="1" fontAlgn="base" hangingPunct="1">
              <a:spcBef>
                <a:spcPts val="450"/>
              </a:spcBef>
              <a:spcAft>
                <a:spcPct val="0"/>
              </a:spcAft>
              <a:buClr>
                <a:srgbClr val="B40000"/>
              </a:buClr>
              <a:buFont typeface="Century Gothic" pitchFamily="34" charset="0"/>
              <a:buChar char="–"/>
              <a:defRPr sz="1350">
                <a:solidFill>
                  <a:srgbClr val="595959"/>
                </a:solidFill>
                <a:latin typeface="+mn-lt"/>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595959"/>
                </a:solidFill>
                <a:latin typeface="+mn-lt"/>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595959"/>
                </a:solidFill>
                <a:latin typeface="+mn-lt"/>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a:lstStyle>
          <a:p>
            <a:pPr>
              <a:spcBef>
                <a:spcPts val="600"/>
              </a:spcBef>
              <a:buFont typeface="Arial" charset="0"/>
              <a:buChar char="•"/>
            </a:pPr>
            <a:r>
              <a:rPr lang="en-US" sz="1999" dirty="0">
                <a:solidFill>
                  <a:schemeClr val="tx1"/>
                </a:solidFill>
                <a:latin typeface="Calibri" charset="0"/>
                <a:ea typeface="Calibri" charset="0"/>
                <a:cs typeface="Calibri" charset="0"/>
              </a:rPr>
              <a:t>Engage with customers to create hyper-personalized 1:1 connections</a:t>
            </a:r>
          </a:p>
          <a:p>
            <a:pPr>
              <a:spcBef>
                <a:spcPts val="600"/>
              </a:spcBef>
              <a:buFont typeface="Arial" charset="0"/>
              <a:buChar char="•"/>
            </a:pPr>
            <a:r>
              <a:rPr lang="en-US" sz="1999" dirty="0">
                <a:solidFill>
                  <a:schemeClr val="tx1"/>
                </a:solidFill>
                <a:latin typeface="Calibri" charset="0"/>
                <a:ea typeface="Calibri" charset="0"/>
                <a:cs typeface="Calibri" charset="0"/>
              </a:rPr>
              <a:t>Deploy the solution quickly to meet holiday season goals and constraints</a:t>
            </a:r>
          </a:p>
          <a:p>
            <a:pPr>
              <a:spcBef>
                <a:spcPts val="600"/>
              </a:spcBef>
              <a:buFont typeface="Arial" charset="0"/>
              <a:buChar char="•"/>
            </a:pPr>
            <a:r>
              <a:rPr lang="en-US" sz="1999" dirty="0">
                <a:solidFill>
                  <a:schemeClr val="tx1"/>
                </a:solidFill>
                <a:latin typeface="Calibri" charset="0"/>
                <a:ea typeface="Calibri" charset="0"/>
                <a:cs typeface="Calibri" charset="0"/>
              </a:rPr>
              <a:t>Deliver offers that drive on-line versus in-store product purchases to increase profit margins</a:t>
            </a:r>
          </a:p>
          <a:p>
            <a:pPr>
              <a:spcBef>
                <a:spcPts val="600"/>
              </a:spcBef>
              <a:buFont typeface="Arial" charset="0"/>
              <a:buChar char="•"/>
            </a:pPr>
            <a:r>
              <a:rPr lang="en-US" sz="1999" dirty="0">
                <a:solidFill>
                  <a:schemeClr val="tx1"/>
                </a:solidFill>
                <a:latin typeface="Calibri" charset="0"/>
                <a:ea typeface="Calibri" charset="0"/>
                <a:cs typeface="Calibri" charset="0"/>
              </a:rPr>
              <a:t>Convert, retain and grow customer LTV across channels by better understanding preferences and behaviors</a:t>
            </a:r>
          </a:p>
          <a:p>
            <a:pPr>
              <a:spcBef>
                <a:spcPts val="600"/>
              </a:spcBef>
              <a:buFont typeface="Arial" charset="0"/>
              <a:buChar char="•"/>
            </a:pPr>
            <a:r>
              <a:rPr lang="en-US" sz="1999" dirty="0">
                <a:solidFill>
                  <a:schemeClr val="tx1"/>
                </a:solidFill>
                <a:latin typeface="Calibri" charset="0"/>
                <a:ea typeface="Calibri" charset="0"/>
                <a:cs typeface="Calibri" charset="0"/>
              </a:rPr>
              <a:t>Measure activity and results across customer engagement systems in real-time</a:t>
            </a:r>
          </a:p>
        </p:txBody>
      </p:sp>
      <p:sp>
        <p:nvSpPr>
          <p:cNvPr id="24" name="Title 3"/>
          <p:cNvSpPr txBox="1">
            <a:spLocks/>
          </p:cNvSpPr>
          <p:nvPr/>
        </p:nvSpPr>
        <p:spPr>
          <a:xfrm>
            <a:off x="2795550" y="2772047"/>
            <a:ext cx="5048585" cy="47294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2799" spc="200" dirty="0">
                <a:solidFill>
                  <a:schemeClr val="accent2"/>
                </a:solidFill>
                <a:latin typeface="Century Gothic" charset="0"/>
                <a:ea typeface="Century Gothic" charset="0"/>
                <a:cs typeface="Century Gothic" charset="0"/>
              </a:rPr>
              <a:t>CHALLENGES SOLVED</a:t>
            </a:r>
          </a:p>
        </p:txBody>
      </p:sp>
      <p:sp>
        <p:nvSpPr>
          <p:cNvPr id="31" name="Rectangle 30"/>
          <p:cNvSpPr/>
          <p:nvPr/>
        </p:nvSpPr>
        <p:spPr bwMode="auto">
          <a:xfrm>
            <a:off x="1588" y="505693"/>
            <a:ext cx="2331150" cy="18041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9" name="Content Placeholder 5"/>
          <p:cNvSpPr txBox="1">
            <a:spLocks/>
          </p:cNvSpPr>
          <p:nvPr/>
        </p:nvSpPr>
        <p:spPr>
          <a:xfrm>
            <a:off x="2795549" y="871464"/>
            <a:ext cx="8737309" cy="1791725"/>
          </a:xfrm>
          <a:prstGeom prst="rect">
            <a:avLst/>
          </a:prstGeom>
          <a:ln>
            <a:noFill/>
          </a:ln>
        </p:spPr>
        <p:txBody>
          <a:bodyPr/>
          <a:lstStyle>
            <a:lvl1pPr marL="213122" indent="-213122" algn="l" rtl="0" eaLnBrk="1" fontAlgn="base" hangingPunct="1">
              <a:spcBef>
                <a:spcPts val="450"/>
              </a:spcBef>
              <a:spcAft>
                <a:spcPct val="0"/>
              </a:spcAft>
              <a:buClr>
                <a:srgbClr val="B40000"/>
              </a:buClr>
              <a:buFontTx/>
              <a:buBlip>
                <a:blip r:embed="rId4"/>
              </a:buBlip>
              <a:defRPr sz="1800">
                <a:solidFill>
                  <a:srgbClr val="595959"/>
                </a:solidFill>
                <a:latin typeface="+mn-lt"/>
                <a:ea typeface="+mn-ea"/>
                <a:cs typeface="+mn-cs"/>
              </a:defRPr>
            </a:lvl1pPr>
            <a:lvl2pPr marL="516731" indent="-163116" algn="l" rtl="0" eaLnBrk="1" fontAlgn="base" hangingPunct="1">
              <a:spcBef>
                <a:spcPts val="450"/>
              </a:spcBef>
              <a:spcAft>
                <a:spcPct val="0"/>
              </a:spcAft>
              <a:buClr>
                <a:srgbClr val="B40000"/>
              </a:buClr>
              <a:buFont typeface="Arial" pitchFamily="34" charset="0"/>
              <a:buChar char="•"/>
              <a:defRPr sz="1500">
                <a:solidFill>
                  <a:srgbClr val="595959"/>
                </a:solidFill>
                <a:latin typeface="+mn-lt"/>
              </a:defRPr>
            </a:lvl2pPr>
            <a:lvl3pPr marL="854869" indent="-172641" algn="l" rtl="0" eaLnBrk="1" fontAlgn="base" hangingPunct="1">
              <a:spcBef>
                <a:spcPts val="450"/>
              </a:spcBef>
              <a:spcAft>
                <a:spcPct val="0"/>
              </a:spcAft>
              <a:buClr>
                <a:srgbClr val="B40000"/>
              </a:buClr>
              <a:buFont typeface="Century Gothic" pitchFamily="34" charset="0"/>
              <a:buChar char="–"/>
              <a:defRPr sz="1350">
                <a:solidFill>
                  <a:srgbClr val="595959"/>
                </a:solidFill>
                <a:latin typeface="+mn-lt"/>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595959"/>
                </a:solidFill>
                <a:latin typeface="+mn-lt"/>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595959"/>
                </a:solidFill>
                <a:latin typeface="+mn-lt"/>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a:lstStyle>
          <a:p>
            <a:pPr marL="0" indent="0">
              <a:buNone/>
            </a:pPr>
            <a:r>
              <a:rPr lang="en-US" sz="1999">
                <a:solidFill>
                  <a:schemeClr val="tx1"/>
                </a:solidFill>
                <a:latin typeface="Calibri" charset="0"/>
                <a:ea typeface="Calibri" charset="0"/>
                <a:cs typeface="Calibri" charset="0"/>
              </a:rPr>
              <a:t>It was a strategic imperative for this CPG provider to drive revenue for consumable, add-on products.  </a:t>
            </a:r>
            <a:r>
              <a:rPr lang="en-US" sz="1999" dirty="0">
                <a:solidFill>
                  <a:schemeClr val="tx1"/>
                </a:solidFill>
                <a:latin typeface="Calibri" charset="0"/>
                <a:ea typeface="Calibri" charset="0"/>
                <a:cs typeface="Calibri" charset="0"/>
              </a:rPr>
              <a:t>This required them to overcome the friction and fragmented experience caused by </a:t>
            </a:r>
            <a:r>
              <a:rPr lang="en-US" sz="1999" dirty="0" err="1">
                <a:solidFill>
                  <a:schemeClr val="tx1"/>
                </a:solidFill>
                <a:latin typeface="Calibri" charset="0"/>
                <a:ea typeface="Calibri" charset="0"/>
                <a:cs typeface="Calibri" charset="0"/>
              </a:rPr>
              <a:t>silo’d</a:t>
            </a:r>
            <a:r>
              <a:rPr lang="en-US" sz="1999" dirty="0">
                <a:solidFill>
                  <a:schemeClr val="tx1"/>
                </a:solidFill>
                <a:latin typeface="Calibri" charset="0"/>
                <a:ea typeface="Calibri" charset="0"/>
                <a:cs typeface="Calibri" charset="0"/>
              </a:rPr>
              <a:t> data, business rules and analytics spread across 17 different systems of engagement.  They also needed to future proof the investment to connect with future Internet of Things (</a:t>
            </a:r>
            <a:r>
              <a:rPr lang="en-US" sz="1999" dirty="0" err="1">
                <a:solidFill>
                  <a:schemeClr val="tx1"/>
                </a:solidFill>
                <a:latin typeface="Calibri" charset="0"/>
                <a:ea typeface="Calibri" charset="0"/>
                <a:cs typeface="Calibri" charset="0"/>
              </a:rPr>
              <a:t>IoT</a:t>
            </a:r>
            <a:r>
              <a:rPr lang="en-US" sz="1999" dirty="0">
                <a:solidFill>
                  <a:schemeClr val="tx1"/>
                </a:solidFill>
                <a:latin typeface="Calibri" charset="0"/>
                <a:ea typeface="Calibri" charset="0"/>
                <a:cs typeface="Calibri" charset="0"/>
              </a:rPr>
              <a:t>) devices.</a:t>
            </a:r>
          </a:p>
        </p:txBody>
      </p:sp>
      <p:sp>
        <p:nvSpPr>
          <p:cNvPr id="20" name="Title 3"/>
          <p:cNvSpPr txBox="1">
            <a:spLocks/>
          </p:cNvSpPr>
          <p:nvPr/>
        </p:nvSpPr>
        <p:spPr>
          <a:xfrm>
            <a:off x="2795549" y="382394"/>
            <a:ext cx="3279432" cy="47294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2799" spc="200" dirty="0">
                <a:solidFill>
                  <a:schemeClr val="accent2"/>
                </a:solidFill>
                <a:latin typeface="Century Gothic" charset="0"/>
                <a:ea typeface="Century Gothic" charset="0"/>
                <a:cs typeface="Century Gothic" charset="0"/>
              </a:rPr>
              <a:t>INITIATIVE</a:t>
            </a:r>
          </a:p>
        </p:txBody>
      </p:sp>
      <p:sp>
        <p:nvSpPr>
          <p:cNvPr id="28" name="Title 6"/>
          <p:cNvSpPr txBox="1">
            <a:spLocks/>
          </p:cNvSpPr>
          <p:nvPr/>
        </p:nvSpPr>
        <p:spPr>
          <a:xfrm>
            <a:off x="336295" y="1085644"/>
            <a:ext cx="1939601" cy="919990"/>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1600" b="1" kern="0" dirty="0"/>
              <a:t>CONSUMER PACKAGED GOODS (CPG)</a:t>
            </a:r>
          </a:p>
        </p:txBody>
      </p:sp>
      <p:grpSp>
        <p:nvGrpSpPr>
          <p:cNvPr id="13" name="Group 12"/>
          <p:cNvGrpSpPr/>
          <p:nvPr/>
        </p:nvGrpSpPr>
        <p:grpSpPr>
          <a:xfrm>
            <a:off x="228426" y="234559"/>
            <a:ext cx="563377" cy="563377"/>
            <a:chOff x="-2444964" y="2368402"/>
            <a:chExt cx="563524" cy="563524"/>
          </a:xfrm>
        </p:grpSpPr>
        <p:sp>
          <p:nvSpPr>
            <p:cNvPr id="14" name="Oval 13"/>
            <p:cNvSpPr/>
            <p:nvPr/>
          </p:nvSpPr>
          <p:spPr bwMode="auto">
            <a:xfrm>
              <a:off x="-2444964" y="2368402"/>
              <a:ext cx="563524" cy="563524"/>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pic>
          <p:nvPicPr>
            <p:cNvPr id="15" name="Picture 14"/>
            <p:cNvPicPr>
              <a:picLocks noChangeAspect="1"/>
            </p:cNvPicPr>
            <p:nvPr/>
          </p:nvPicPr>
          <p:blipFill>
            <a:blip r:embed="rId5"/>
            <a:stretch>
              <a:fillRect/>
            </a:stretch>
          </p:blipFill>
          <p:spPr>
            <a:xfrm>
              <a:off x="-2304970" y="2527554"/>
              <a:ext cx="283536" cy="245220"/>
            </a:xfrm>
            <a:prstGeom prst="rect">
              <a:avLst/>
            </a:prstGeom>
          </p:spPr>
        </p:pic>
      </p:grpSp>
    </p:spTree>
    <p:extLst>
      <p:ext uri="{BB962C8B-B14F-4D97-AF65-F5344CB8AC3E}">
        <p14:creationId xmlns:p14="http://schemas.microsoft.com/office/powerpoint/2010/main" val="88589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cstate="screen">
            <a:extLst>
              <a:ext uri="{28A0092B-C50C-407E-A947-70E740481C1C}">
                <a14:useLocalDpi xmlns:a14="http://schemas.microsoft.com/office/drawing/2010/main" val="0"/>
              </a:ext>
            </a:extLst>
          </a:blip>
          <a:srcRect l="22801" t="525" r="46138"/>
          <a:stretch/>
        </p:blipFill>
        <p:spPr>
          <a:xfrm>
            <a:off x="1588" y="2310355"/>
            <a:ext cx="2330283" cy="4551570"/>
          </a:xfrm>
          <a:prstGeom prst="rect">
            <a:avLst/>
          </a:prstGeom>
        </p:spPr>
      </p:pic>
      <p:sp>
        <p:nvSpPr>
          <p:cNvPr id="26" name="Rectangle 25"/>
          <p:cNvSpPr/>
          <p:nvPr/>
        </p:nvSpPr>
        <p:spPr bwMode="auto">
          <a:xfrm>
            <a:off x="1588" y="895"/>
            <a:ext cx="2331150" cy="52925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3" name="Content Placeholder 5"/>
          <p:cNvSpPr txBox="1">
            <a:spLocks/>
          </p:cNvSpPr>
          <p:nvPr/>
        </p:nvSpPr>
        <p:spPr>
          <a:xfrm>
            <a:off x="2795548" y="4146274"/>
            <a:ext cx="9394864" cy="1259400"/>
          </a:xfrm>
          <a:prstGeom prst="rect">
            <a:avLst/>
          </a:prstGeom>
          <a:ln>
            <a:noFill/>
          </a:ln>
        </p:spPr>
        <p:txBody>
          <a:bodyPr/>
          <a:lstStyle>
            <a:lvl1pPr marL="213122" indent="-213122" algn="l" rtl="0" eaLnBrk="1" fontAlgn="base" hangingPunct="1">
              <a:spcBef>
                <a:spcPts val="450"/>
              </a:spcBef>
              <a:spcAft>
                <a:spcPct val="0"/>
              </a:spcAft>
              <a:buClr>
                <a:srgbClr val="B40000"/>
              </a:buClr>
              <a:buFontTx/>
              <a:buBlip>
                <a:blip r:embed="rId4"/>
              </a:buBlip>
              <a:defRPr sz="1800">
                <a:solidFill>
                  <a:srgbClr val="595959"/>
                </a:solidFill>
                <a:latin typeface="+mn-lt"/>
                <a:ea typeface="+mn-ea"/>
                <a:cs typeface="+mn-cs"/>
              </a:defRPr>
            </a:lvl1pPr>
            <a:lvl2pPr marL="516731" indent="-163116" algn="l" rtl="0" eaLnBrk="1" fontAlgn="base" hangingPunct="1">
              <a:spcBef>
                <a:spcPts val="450"/>
              </a:spcBef>
              <a:spcAft>
                <a:spcPct val="0"/>
              </a:spcAft>
              <a:buClr>
                <a:srgbClr val="B40000"/>
              </a:buClr>
              <a:buFont typeface="Arial" pitchFamily="34" charset="0"/>
              <a:buChar char="•"/>
              <a:defRPr sz="1500">
                <a:solidFill>
                  <a:srgbClr val="595959"/>
                </a:solidFill>
                <a:latin typeface="+mn-lt"/>
              </a:defRPr>
            </a:lvl2pPr>
            <a:lvl3pPr marL="854869" indent="-172641" algn="l" rtl="0" eaLnBrk="1" fontAlgn="base" hangingPunct="1">
              <a:spcBef>
                <a:spcPts val="450"/>
              </a:spcBef>
              <a:spcAft>
                <a:spcPct val="0"/>
              </a:spcAft>
              <a:buClr>
                <a:srgbClr val="B40000"/>
              </a:buClr>
              <a:buFont typeface="Century Gothic" pitchFamily="34" charset="0"/>
              <a:buChar char="–"/>
              <a:defRPr sz="1350">
                <a:solidFill>
                  <a:srgbClr val="595959"/>
                </a:solidFill>
                <a:latin typeface="+mn-lt"/>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595959"/>
                </a:solidFill>
                <a:latin typeface="+mn-lt"/>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595959"/>
                </a:solidFill>
                <a:latin typeface="+mn-lt"/>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a:lstStyle>
          <a:p>
            <a:pPr>
              <a:spcBef>
                <a:spcPts val="600"/>
              </a:spcBef>
              <a:buFont typeface="Arial" charset="0"/>
              <a:buChar char="•"/>
            </a:pPr>
            <a:r>
              <a:rPr lang="en-US" sz="1999" b="1" dirty="0">
                <a:solidFill>
                  <a:schemeClr val="accent2"/>
                </a:solidFill>
                <a:latin typeface="Calibri" charset="0"/>
                <a:ea typeface="Calibri" charset="0"/>
                <a:cs typeface="Calibri" charset="0"/>
              </a:rPr>
              <a:t>REVENUE</a:t>
            </a:r>
            <a:r>
              <a:rPr lang="en-US" sz="1999" dirty="0">
                <a:solidFill>
                  <a:schemeClr val="tx1"/>
                </a:solidFill>
                <a:latin typeface="Calibri" charset="0"/>
                <a:ea typeface="Calibri" charset="0"/>
                <a:cs typeface="Calibri" charset="0"/>
              </a:rPr>
              <a:t>  Hit stretch goals for new offers deployed in holiday season</a:t>
            </a:r>
          </a:p>
          <a:p>
            <a:pPr>
              <a:spcBef>
                <a:spcPts val="600"/>
              </a:spcBef>
              <a:buFont typeface="Arial" charset="0"/>
              <a:buChar char="•"/>
            </a:pPr>
            <a:r>
              <a:rPr lang="en-US" sz="1999" b="1" dirty="0">
                <a:solidFill>
                  <a:schemeClr val="accent2"/>
                </a:solidFill>
                <a:latin typeface="Calibri" charset="0"/>
                <a:ea typeface="Calibri" charset="0"/>
                <a:cs typeface="Calibri" charset="0"/>
              </a:rPr>
              <a:t>GROWTH</a:t>
            </a:r>
            <a:r>
              <a:rPr lang="en-US" sz="1999" dirty="0">
                <a:solidFill>
                  <a:schemeClr val="tx1"/>
                </a:solidFill>
                <a:latin typeface="Calibri" charset="0"/>
                <a:ea typeface="Calibri" charset="0"/>
                <a:cs typeface="Calibri" charset="0"/>
              </a:rPr>
              <a:t>  in net-new customers </a:t>
            </a:r>
          </a:p>
          <a:p>
            <a:pPr>
              <a:spcBef>
                <a:spcPts val="600"/>
              </a:spcBef>
              <a:buFont typeface="Arial" charset="0"/>
              <a:buChar char="•"/>
            </a:pPr>
            <a:r>
              <a:rPr lang="en-US" sz="1999" b="1" dirty="0">
                <a:solidFill>
                  <a:schemeClr val="accent2"/>
                </a:solidFill>
                <a:latin typeface="Calibri" charset="0"/>
                <a:ea typeface="Calibri" charset="0"/>
                <a:cs typeface="Calibri" charset="0"/>
              </a:rPr>
              <a:t>INCREASE  </a:t>
            </a:r>
            <a:r>
              <a:rPr lang="en-US" sz="1999" dirty="0">
                <a:solidFill>
                  <a:schemeClr val="tx1"/>
                </a:solidFill>
                <a:latin typeface="Calibri" charset="0"/>
                <a:ea typeface="Calibri" charset="0"/>
                <a:cs typeface="Calibri" charset="0"/>
              </a:rPr>
              <a:t>in order frequency and number of products  </a:t>
            </a:r>
          </a:p>
          <a:p>
            <a:pPr>
              <a:spcBef>
                <a:spcPts val="600"/>
              </a:spcBef>
              <a:buFont typeface="Arial" charset="0"/>
              <a:buChar char="•"/>
            </a:pPr>
            <a:r>
              <a:rPr lang="en-US" sz="1999" b="1" dirty="0">
                <a:solidFill>
                  <a:schemeClr val="accent2"/>
                </a:solidFill>
                <a:latin typeface="Calibri" charset="0"/>
                <a:ea typeface="Calibri" charset="0"/>
                <a:cs typeface="Calibri" charset="0"/>
              </a:rPr>
              <a:t>144% LIFT  </a:t>
            </a:r>
            <a:r>
              <a:rPr lang="en-US" sz="1999" dirty="0">
                <a:solidFill>
                  <a:schemeClr val="tx1"/>
                </a:solidFill>
                <a:latin typeface="Calibri" charset="0"/>
                <a:ea typeface="Calibri" charset="0"/>
                <a:cs typeface="Calibri" charset="0"/>
              </a:rPr>
              <a:t>in average order revenue over previous baseline</a:t>
            </a:r>
          </a:p>
          <a:p>
            <a:pPr>
              <a:spcBef>
                <a:spcPts val="600"/>
              </a:spcBef>
              <a:buFont typeface="Arial" charset="0"/>
              <a:buChar char="•"/>
            </a:pPr>
            <a:r>
              <a:rPr lang="en-US" sz="1999" b="1" dirty="0">
                <a:solidFill>
                  <a:schemeClr val="accent2"/>
                </a:solidFill>
                <a:latin typeface="Calibri" charset="0"/>
                <a:ea typeface="Calibri" charset="0"/>
                <a:cs typeface="Calibri" charset="0"/>
              </a:rPr>
              <a:t>SPEED TO VALUE  </a:t>
            </a:r>
            <a:r>
              <a:rPr lang="en-US" sz="1999" dirty="0">
                <a:solidFill>
                  <a:schemeClr val="tx1"/>
                </a:solidFill>
                <a:latin typeface="Calibri" charset="0"/>
                <a:ea typeface="Calibri" charset="0"/>
                <a:cs typeface="Calibri" charset="0"/>
              </a:rPr>
              <a:t>went from design to operations in 15 weeks</a:t>
            </a:r>
          </a:p>
        </p:txBody>
      </p:sp>
      <p:sp>
        <p:nvSpPr>
          <p:cNvPr id="17" name="Title 3"/>
          <p:cNvSpPr txBox="1">
            <a:spLocks/>
          </p:cNvSpPr>
          <p:nvPr/>
        </p:nvSpPr>
        <p:spPr>
          <a:xfrm>
            <a:off x="2795549" y="3609093"/>
            <a:ext cx="3279432" cy="47294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2799" spc="200" dirty="0">
                <a:solidFill>
                  <a:schemeClr val="accent2"/>
                </a:solidFill>
                <a:latin typeface="Century Gothic" charset="0"/>
                <a:ea typeface="Century Gothic" charset="0"/>
                <a:cs typeface="Century Gothic" charset="0"/>
              </a:rPr>
              <a:t>RESULTS</a:t>
            </a:r>
          </a:p>
        </p:txBody>
      </p:sp>
      <p:sp>
        <p:nvSpPr>
          <p:cNvPr id="19" name="Title 3"/>
          <p:cNvSpPr txBox="1">
            <a:spLocks/>
          </p:cNvSpPr>
          <p:nvPr/>
        </p:nvSpPr>
        <p:spPr>
          <a:xfrm>
            <a:off x="2795548" y="381881"/>
            <a:ext cx="4503296" cy="47294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2799" spc="200" dirty="0">
                <a:solidFill>
                  <a:schemeClr val="accent2"/>
                </a:solidFill>
                <a:latin typeface="Century Gothic" charset="0"/>
                <a:ea typeface="Century Gothic" charset="0"/>
                <a:cs typeface="Century Gothic" charset="0"/>
              </a:rPr>
              <a:t>SOLUTIONS</a:t>
            </a:r>
          </a:p>
        </p:txBody>
      </p:sp>
      <p:sp>
        <p:nvSpPr>
          <p:cNvPr id="21" name="Content Placeholder 5"/>
          <p:cNvSpPr txBox="1">
            <a:spLocks/>
          </p:cNvSpPr>
          <p:nvPr/>
        </p:nvSpPr>
        <p:spPr>
          <a:xfrm>
            <a:off x="2795548" y="903026"/>
            <a:ext cx="9058068" cy="2433757"/>
          </a:xfrm>
          <a:prstGeom prst="rect">
            <a:avLst/>
          </a:prstGeom>
          <a:ln>
            <a:noFill/>
          </a:ln>
        </p:spPr>
        <p:txBody>
          <a:bodyPr/>
          <a:lstStyle>
            <a:lvl1pPr marL="213122" indent="-213122" algn="l" rtl="0" eaLnBrk="1" fontAlgn="base" hangingPunct="1">
              <a:spcBef>
                <a:spcPts val="450"/>
              </a:spcBef>
              <a:spcAft>
                <a:spcPct val="0"/>
              </a:spcAft>
              <a:buClr>
                <a:srgbClr val="B40000"/>
              </a:buClr>
              <a:buFontTx/>
              <a:buBlip>
                <a:blip r:embed="rId4"/>
              </a:buBlip>
              <a:defRPr sz="1800">
                <a:solidFill>
                  <a:srgbClr val="595959"/>
                </a:solidFill>
                <a:latin typeface="+mn-lt"/>
                <a:ea typeface="+mn-ea"/>
                <a:cs typeface="+mn-cs"/>
              </a:defRPr>
            </a:lvl1pPr>
            <a:lvl2pPr marL="516731" indent="-163116" algn="l" rtl="0" eaLnBrk="1" fontAlgn="base" hangingPunct="1">
              <a:spcBef>
                <a:spcPts val="450"/>
              </a:spcBef>
              <a:spcAft>
                <a:spcPct val="0"/>
              </a:spcAft>
              <a:buClr>
                <a:srgbClr val="B40000"/>
              </a:buClr>
              <a:buFont typeface="Arial" pitchFamily="34" charset="0"/>
              <a:buChar char="•"/>
              <a:defRPr sz="1500">
                <a:solidFill>
                  <a:srgbClr val="595959"/>
                </a:solidFill>
                <a:latin typeface="+mn-lt"/>
              </a:defRPr>
            </a:lvl2pPr>
            <a:lvl3pPr marL="854869" indent="-172641" algn="l" rtl="0" eaLnBrk="1" fontAlgn="base" hangingPunct="1">
              <a:spcBef>
                <a:spcPts val="450"/>
              </a:spcBef>
              <a:spcAft>
                <a:spcPct val="0"/>
              </a:spcAft>
              <a:buClr>
                <a:srgbClr val="B40000"/>
              </a:buClr>
              <a:buFont typeface="Century Gothic" pitchFamily="34" charset="0"/>
              <a:buChar char="–"/>
              <a:defRPr sz="1350">
                <a:solidFill>
                  <a:srgbClr val="595959"/>
                </a:solidFill>
                <a:latin typeface="+mn-lt"/>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595959"/>
                </a:solidFill>
                <a:latin typeface="+mn-lt"/>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595959"/>
                </a:solidFill>
                <a:latin typeface="+mn-lt"/>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a:lstStyle>
          <a:p>
            <a:pPr>
              <a:spcBef>
                <a:spcPts val="600"/>
              </a:spcBef>
              <a:buFont typeface="Arial" charset="0"/>
              <a:buChar char="•"/>
            </a:pPr>
            <a:r>
              <a:rPr lang="en-US" sz="1999" dirty="0">
                <a:solidFill>
                  <a:schemeClr val="tx1"/>
                </a:solidFill>
                <a:latin typeface="Calibri" charset="0"/>
                <a:ea typeface="Calibri" charset="0"/>
                <a:cs typeface="Calibri" charset="0"/>
              </a:rPr>
              <a:t>Customer Engagement Hub (Connected Data, In-line Analytics, Intelligent Orchestration)</a:t>
            </a:r>
          </a:p>
          <a:p>
            <a:pPr>
              <a:spcBef>
                <a:spcPts val="600"/>
              </a:spcBef>
              <a:buFont typeface="Arial" charset="0"/>
              <a:buChar char="•"/>
            </a:pPr>
            <a:r>
              <a:rPr lang="en-US" sz="1999" dirty="0">
                <a:solidFill>
                  <a:schemeClr val="tx1"/>
                </a:solidFill>
                <a:latin typeface="Calibri" charset="0"/>
                <a:ea typeface="Calibri" charset="0"/>
                <a:cs typeface="Calibri" charset="0"/>
              </a:rPr>
              <a:t>Integrated 25 sources of data across the enterprise and created an enterprise wide      Golden Record, making it possible to cost effectively append an additional 300 attributes to gain deep understanding of customer behavior and preferences, and leverage it in real-time</a:t>
            </a:r>
          </a:p>
          <a:p>
            <a:pPr>
              <a:spcBef>
                <a:spcPts val="600"/>
              </a:spcBef>
              <a:buFont typeface="Arial" charset="0"/>
              <a:buChar char="•"/>
            </a:pPr>
            <a:r>
              <a:rPr lang="en-US" sz="1999" dirty="0">
                <a:solidFill>
                  <a:schemeClr val="tx1"/>
                </a:solidFill>
                <a:latin typeface="Calibri" charset="0"/>
                <a:ea typeface="Calibri" charset="0"/>
                <a:cs typeface="Calibri" charset="0"/>
              </a:rPr>
              <a:t>Implemented real-time decisions, including deploying a product recommendation engine that consistently delivers offers no matter where the customer appears next</a:t>
            </a:r>
          </a:p>
        </p:txBody>
      </p:sp>
      <p:sp>
        <p:nvSpPr>
          <p:cNvPr id="16" name="Rectangle 15"/>
          <p:cNvSpPr/>
          <p:nvPr/>
        </p:nvSpPr>
        <p:spPr bwMode="auto">
          <a:xfrm>
            <a:off x="1588" y="505693"/>
            <a:ext cx="2331150" cy="18041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grpSp>
        <p:nvGrpSpPr>
          <p:cNvPr id="20" name="Group 19"/>
          <p:cNvGrpSpPr/>
          <p:nvPr/>
        </p:nvGrpSpPr>
        <p:grpSpPr>
          <a:xfrm>
            <a:off x="228426" y="234559"/>
            <a:ext cx="563377" cy="563377"/>
            <a:chOff x="-2444964" y="2368402"/>
            <a:chExt cx="563524" cy="563524"/>
          </a:xfrm>
        </p:grpSpPr>
        <p:sp>
          <p:nvSpPr>
            <p:cNvPr id="22" name="Oval 21"/>
            <p:cNvSpPr/>
            <p:nvPr/>
          </p:nvSpPr>
          <p:spPr bwMode="auto">
            <a:xfrm>
              <a:off x="-2444964" y="2368402"/>
              <a:ext cx="563524" cy="563524"/>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pic>
          <p:nvPicPr>
            <p:cNvPr id="23" name="Picture 22"/>
            <p:cNvPicPr>
              <a:picLocks noChangeAspect="1"/>
            </p:cNvPicPr>
            <p:nvPr/>
          </p:nvPicPr>
          <p:blipFill>
            <a:blip r:embed="rId5"/>
            <a:stretch>
              <a:fillRect/>
            </a:stretch>
          </p:blipFill>
          <p:spPr>
            <a:xfrm>
              <a:off x="-2304970" y="2527554"/>
              <a:ext cx="283536" cy="245220"/>
            </a:xfrm>
            <a:prstGeom prst="rect">
              <a:avLst/>
            </a:prstGeom>
          </p:spPr>
        </p:pic>
      </p:grpSp>
      <p:sp>
        <p:nvSpPr>
          <p:cNvPr id="27" name="Title 6"/>
          <p:cNvSpPr txBox="1">
            <a:spLocks/>
          </p:cNvSpPr>
          <p:nvPr/>
        </p:nvSpPr>
        <p:spPr>
          <a:xfrm>
            <a:off x="336295" y="1085644"/>
            <a:ext cx="1939601" cy="919990"/>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1600" b="1" kern="0" dirty="0"/>
              <a:t>CONSUMER PACKAGED GOODS (CPG)</a:t>
            </a:r>
          </a:p>
        </p:txBody>
      </p:sp>
    </p:spTree>
    <p:extLst>
      <p:ext uri="{BB962C8B-B14F-4D97-AF65-F5344CB8AC3E}">
        <p14:creationId xmlns:p14="http://schemas.microsoft.com/office/powerpoint/2010/main" val="79146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nvGrpSpPr>
        <p:grpSpPr>
          <a:xfrm>
            <a:off x="3709022" y="1963968"/>
            <a:ext cx="1181952" cy="3690806"/>
            <a:chOff x="3909320" y="2021048"/>
            <a:chExt cx="1140090" cy="3691767"/>
          </a:xfrm>
          <a:solidFill>
            <a:schemeClr val="accent6">
              <a:lumMod val="40000"/>
              <a:lumOff val="60000"/>
            </a:schemeClr>
          </a:solidFill>
        </p:grpSpPr>
        <p:sp>
          <p:nvSpPr>
            <p:cNvPr id="52" name="Pentagon 51"/>
            <p:cNvSpPr/>
            <p:nvPr/>
          </p:nvSpPr>
          <p:spPr bwMode="auto">
            <a:xfrm>
              <a:off x="3909320" y="2021048"/>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Media</a:t>
              </a:r>
            </a:p>
          </p:txBody>
        </p:sp>
        <p:sp>
          <p:nvSpPr>
            <p:cNvPr id="53" name="Pentagon 52"/>
            <p:cNvSpPr/>
            <p:nvPr/>
          </p:nvSpPr>
          <p:spPr bwMode="auto">
            <a:xfrm>
              <a:off x="3915232" y="2397405"/>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Direct Response</a:t>
              </a:r>
            </a:p>
          </p:txBody>
        </p:sp>
        <p:sp>
          <p:nvSpPr>
            <p:cNvPr id="54" name="Pentagon 53"/>
            <p:cNvSpPr/>
            <p:nvPr/>
          </p:nvSpPr>
          <p:spPr bwMode="auto">
            <a:xfrm>
              <a:off x="3918564" y="2773762"/>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Keurig.com, Clickstream</a:t>
              </a:r>
            </a:p>
          </p:txBody>
        </p:sp>
        <p:sp>
          <p:nvSpPr>
            <p:cNvPr id="55" name="Pentagon 54"/>
            <p:cNvSpPr/>
            <p:nvPr/>
          </p:nvSpPr>
          <p:spPr bwMode="auto">
            <a:xfrm>
              <a:off x="3918564" y="3150119"/>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IoT</a:t>
              </a:r>
            </a:p>
          </p:txBody>
        </p:sp>
        <p:sp>
          <p:nvSpPr>
            <p:cNvPr id="56" name="Pentagon 55"/>
            <p:cNvSpPr/>
            <p:nvPr/>
          </p:nvSpPr>
          <p:spPr bwMode="auto">
            <a:xfrm>
              <a:off x="3918564" y="3526476"/>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Transactions</a:t>
              </a:r>
            </a:p>
          </p:txBody>
        </p:sp>
        <p:sp>
          <p:nvSpPr>
            <p:cNvPr id="57" name="Pentagon 56"/>
            <p:cNvSpPr/>
            <p:nvPr/>
          </p:nvSpPr>
          <p:spPr bwMode="auto">
            <a:xfrm>
              <a:off x="3918564" y="3902833"/>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Consumer Feedback</a:t>
              </a:r>
            </a:p>
          </p:txBody>
        </p:sp>
        <p:sp>
          <p:nvSpPr>
            <p:cNvPr id="58" name="Pentagon 57"/>
            <p:cNvSpPr/>
            <p:nvPr/>
          </p:nvSpPr>
          <p:spPr bwMode="auto">
            <a:xfrm>
              <a:off x="3918564" y="4279190"/>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Customers</a:t>
              </a:r>
            </a:p>
          </p:txBody>
        </p:sp>
        <p:sp>
          <p:nvSpPr>
            <p:cNvPr id="59" name="Pentagon 58"/>
            <p:cNvSpPr/>
            <p:nvPr/>
          </p:nvSpPr>
          <p:spPr bwMode="auto">
            <a:xfrm>
              <a:off x="3918564" y="4655547"/>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Product, Price and Inventory</a:t>
              </a:r>
            </a:p>
          </p:txBody>
        </p:sp>
        <p:sp>
          <p:nvSpPr>
            <p:cNvPr id="60" name="Pentagon 59"/>
            <p:cNvSpPr/>
            <p:nvPr/>
          </p:nvSpPr>
          <p:spPr bwMode="auto">
            <a:xfrm>
              <a:off x="3918564" y="5031904"/>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POS and </a:t>
              </a:r>
              <a:br>
                <a:rPr lang="en-US" sz="1100" dirty="0">
                  <a:latin typeface="Calibri" pitchFamily="34" charset="0"/>
                </a:rPr>
              </a:br>
              <a:r>
                <a:rPr lang="en-US" sz="1100" dirty="0">
                  <a:latin typeface="Calibri" pitchFamily="34" charset="0"/>
                </a:rPr>
                <a:t>Retail Sales</a:t>
              </a:r>
            </a:p>
          </p:txBody>
        </p:sp>
        <p:sp>
          <p:nvSpPr>
            <p:cNvPr id="61" name="Pentagon 60"/>
            <p:cNvSpPr/>
            <p:nvPr/>
          </p:nvSpPr>
          <p:spPr bwMode="auto">
            <a:xfrm>
              <a:off x="3918564" y="5408261"/>
              <a:ext cx="1130846" cy="304554"/>
            </a:xfrm>
            <a:prstGeom prst="homePlate">
              <a:avLst/>
            </a:prstGeom>
            <a:grpFill/>
            <a:ln/>
          </p:spPr>
          <p:style>
            <a:lnRef idx="2">
              <a:schemeClr val="accent4">
                <a:shade val="50000"/>
              </a:schemeClr>
            </a:lnRef>
            <a:fillRef idx="1">
              <a:schemeClr val="accent4"/>
            </a:fillRef>
            <a:effectRef idx="0">
              <a:schemeClr val="accent4"/>
            </a:effectRef>
            <a:fontRef idx="minor">
              <a:schemeClr val="lt1"/>
            </a:fontRef>
          </p:style>
          <p:txBody>
            <a:bodyPr lIns="45708" rIns="45708" rtlCol="0" anchor="ctr">
              <a:noAutofit/>
            </a:bodyPr>
            <a:lstStyle/>
            <a:p>
              <a:pPr defTabSz="914126" eaLnBrk="0" hangingPunct="0">
                <a:lnSpc>
                  <a:spcPct val="80000"/>
                </a:lnSpc>
              </a:pPr>
              <a:r>
                <a:rPr lang="en-US" sz="1100" dirty="0">
                  <a:latin typeface="Calibri" pitchFamily="34" charset="0"/>
                </a:rPr>
                <a:t>3</a:t>
              </a:r>
              <a:r>
                <a:rPr lang="en-US" sz="1100" baseline="30000" dirty="0">
                  <a:latin typeface="Calibri" pitchFamily="34" charset="0"/>
                </a:rPr>
                <a:t>rd</a:t>
              </a:r>
              <a:r>
                <a:rPr lang="en-US" sz="1100" dirty="0">
                  <a:latin typeface="Calibri" pitchFamily="34" charset="0"/>
                </a:rPr>
                <a:t> Party</a:t>
              </a:r>
            </a:p>
          </p:txBody>
        </p:sp>
      </p:grpSp>
      <p:sp>
        <p:nvSpPr>
          <p:cNvPr id="2" name="Title 1"/>
          <p:cNvSpPr>
            <a:spLocks noGrp="1"/>
          </p:cNvSpPr>
          <p:nvPr>
            <p:ph type="title" idx="4294967295"/>
          </p:nvPr>
        </p:nvSpPr>
        <p:spPr>
          <a:xfrm>
            <a:off x="397588" y="61782"/>
            <a:ext cx="9344766" cy="572939"/>
          </a:xfrm>
          <a:prstGeom prst="rect">
            <a:avLst/>
          </a:prstGeom>
        </p:spPr>
        <p:txBody>
          <a:bodyPr/>
          <a:lstStyle/>
          <a:p>
            <a:r>
              <a:rPr lang="en-US" dirty="0"/>
              <a:t> RedPoint’s Customer Data Platform Approach</a:t>
            </a:r>
          </a:p>
        </p:txBody>
      </p:sp>
      <p:grpSp>
        <p:nvGrpSpPr>
          <p:cNvPr id="6" name="Group 5"/>
          <p:cNvGrpSpPr/>
          <p:nvPr/>
        </p:nvGrpSpPr>
        <p:grpSpPr>
          <a:xfrm>
            <a:off x="1290303" y="997584"/>
            <a:ext cx="9293979" cy="558655"/>
            <a:chOff x="2247900" y="1485900"/>
            <a:chExt cx="6667500" cy="463551"/>
          </a:xfrm>
        </p:grpSpPr>
        <p:sp>
          <p:nvSpPr>
            <p:cNvPr id="4" name="Rectangle 3"/>
            <p:cNvSpPr/>
            <p:nvPr/>
          </p:nvSpPr>
          <p:spPr bwMode="auto">
            <a:xfrm>
              <a:off x="2247900" y="1485900"/>
              <a:ext cx="1017233" cy="4635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r>
                <a:rPr lang="en-US" dirty="0">
                  <a:latin typeface="Calibri" pitchFamily="34" charset="0"/>
                </a:rPr>
                <a:t>Channels</a:t>
              </a:r>
            </a:p>
          </p:txBody>
        </p:sp>
        <p:sp>
          <p:nvSpPr>
            <p:cNvPr id="8" name="Rectangle 7"/>
            <p:cNvSpPr/>
            <p:nvPr/>
          </p:nvSpPr>
          <p:spPr bwMode="auto">
            <a:xfrm>
              <a:off x="3265133" y="1485901"/>
              <a:ext cx="5650267" cy="46355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a:latin typeface="Calibri" pitchFamily="34" charset="0"/>
              </a:endParaRPr>
            </a:p>
          </p:txBody>
        </p:sp>
        <p:sp>
          <p:nvSpPr>
            <p:cNvPr id="9" name="Rectangle 8"/>
            <p:cNvSpPr/>
            <p:nvPr/>
          </p:nvSpPr>
          <p:spPr bwMode="auto">
            <a:xfrm>
              <a:off x="3419653" y="1565275"/>
              <a:ext cx="937479" cy="3048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400" dirty="0">
                  <a:solidFill>
                    <a:schemeClr val="accent1"/>
                  </a:solidFill>
                  <a:latin typeface="Calibri" pitchFamily="34" charset="0"/>
                </a:rPr>
                <a:t>Keurig.com</a:t>
              </a:r>
            </a:p>
          </p:txBody>
        </p:sp>
        <p:sp>
          <p:nvSpPr>
            <p:cNvPr id="10" name="Rectangle 9"/>
            <p:cNvSpPr/>
            <p:nvPr/>
          </p:nvSpPr>
          <p:spPr bwMode="auto">
            <a:xfrm>
              <a:off x="4544505" y="1561247"/>
              <a:ext cx="829859" cy="3048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algn="ctr" eaLnBrk="0" hangingPunct="0"/>
              <a:r>
                <a:rPr lang="en-US" sz="1400" dirty="0">
                  <a:solidFill>
                    <a:schemeClr val="accent1"/>
                  </a:solidFill>
                  <a:latin typeface="Calibri" pitchFamily="34" charset="0"/>
                </a:rPr>
                <a:t>Email</a:t>
              </a:r>
            </a:p>
          </p:txBody>
        </p:sp>
        <p:sp>
          <p:nvSpPr>
            <p:cNvPr id="11" name="Rectangle 10"/>
            <p:cNvSpPr/>
            <p:nvPr/>
          </p:nvSpPr>
          <p:spPr bwMode="auto">
            <a:xfrm>
              <a:off x="5556125" y="1554182"/>
              <a:ext cx="835472" cy="3048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400" dirty="0">
                  <a:solidFill>
                    <a:schemeClr val="accent1"/>
                  </a:solidFill>
                  <a:latin typeface="Calibri" pitchFamily="34" charset="0"/>
                </a:rPr>
                <a:t>Phone</a:t>
              </a:r>
            </a:p>
          </p:txBody>
        </p:sp>
        <p:sp>
          <p:nvSpPr>
            <p:cNvPr id="12" name="Rectangle 11"/>
            <p:cNvSpPr/>
            <p:nvPr/>
          </p:nvSpPr>
          <p:spPr bwMode="auto">
            <a:xfrm>
              <a:off x="6573358" y="1548602"/>
              <a:ext cx="885104" cy="3048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400" dirty="0">
                  <a:solidFill>
                    <a:schemeClr val="accent1"/>
                  </a:solidFill>
                  <a:latin typeface="Calibri" pitchFamily="34" charset="0"/>
                </a:rPr>
                <a:t>Connected</a:t>
              </a:r>
            </a:p>
          </p:txBody>
        </p:sp>
      </p:grpSp>
      <p:grpSp>
        <p:nvGrpSpPr>
          <p:cNvPr id="28" name="Group 27"/>
          <p:cNvGrpSpPr/>
          <p:nvPr/>
        </p:nvGrpSpPr>
        <p:grpSpPr>
          <a:xfrm>
            <a:off x="1290303" y="6022595"/>
            <a:ext cx="9293979" cy="557639"/>
            <a:chOff x="2762250" y="5346700"/>
            <a:chExt cx="9156700" cy="557784"/>
          </a:xfrm>
        </p:grpSpPr>
        <p:sp>
          <p:nvSpPr>
            <p:cNvPr id="14" name="Rectangle 13"/>
            <p:cNvSpPr/>
            <p:nvPr/>
          </p:nvSpPr>
          <p:spPr bwMode="auto">
            <a:xfrm>
              <a:off x="2762250" y="5346700"/>
              <a:ext cx="1397000" cy="55778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r>
                <a:rPr lang="en-US" dirty="0">
                  <a:latin typeface="Calibri" pitchFamily="34" charset="0"/>
                </a:rPr>
                <a:t>Keurig Users</a:t>
              </a:r>
            </a:p>
          </p:txBody>
        </p:sp>
        <p:sp>
          <p:nvSpPr>
            <p:cNvPr id="15" name="Rectangle 14"/>
            <p:cNvSpPr/>
            <p:nvPr/>
          </p:nvSpPr>
          <p:spPr bwMode="auto">
            <a:xfrm>
              <a:off x="4159250" y="5346700"/>
              <a:ext cx="7759700" cy="557784"/>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a:latin typeface="Calibri" pitchFamily="34" charset="0"/>
              </a:endParaRPr>
            </a:p>
          </p:txBody>
        </p:sp>
        <p:sp>
          <p:nvSpPr>
            <p:cNvPr id="16" name="Rectangle 15"/>
            <p:cNvSpPr/>
            <p:nvPr/>
          </p:nvSpPr>
          <p:spPr bwMode="auto">
            <a:xfrm>
              <a:off x="4243102" y="5442211"/>
              <a:ext cx="419101" cy="366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400" dirty="0">
                  <a:solidFill>
                    <a:schemeClr val="accent1"/>
                  </a:solidFill>
                  <a:latin typeface="Calibri" pitchFamily="34" charset="0"/>
                </a:rPr>
                <a:t>PR</a:t>
              </a:r>
            </a:p>
          </p:txBody>
        </p:sp>
        <p:sp>
          <p:nvSpPr>
            <p:cNvPr id="17" name="Rectangle 16"/>
            <p:cNvSpPr/>
            <p:nvPr/>
          </p:nvSpPr>
          <p:spPr bwMode="auto">
            <a:xfrm>
              <a:off x="5582428" y="5442211"/>
              <a:ext cx="966506" cy="366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400" dirty="0">
                  <a:solidFill>
                    <a:schemeClr val="accent1"/>
                  </a:solidFill>
                  <a:latin typeface="Calibri" pitchFamily="34" charset="0"/>
                </a:rPr>
                <a:t>Marketing</a:t>
              </a:r>
            </a:p>
          </p:txBody>
        </p:sp>
        <p:sp>
          <p:nvSpPr>
            <p:cNvPr id="18" name="Rectangle 17"/>
            <p:cNvSpPr/>
            <p:nvPr/>
          </p:nvSpPr>
          <p:spPr bwMode="auto">
            <a:xfrm>
              <a:off x="6630961" y="5442211"/>
              <a:ext cx="641351" cy="366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400" dirty="0">
                  <a:solidFill>
                    <a:schemeClr val="accent1"/>
                  </a:solidFill>
                  <a:latin typeface="Calibri" pitchFamily="34" charset="0"/>
                </a:rPr>
                <a:t>Digital</a:t>
              </a:r>
            </a:p>
          </p:txBody>
        </p:sp>
        <p:sp>
          <p:nvSpPr>
            <p:cNvPr id="19" name="Rectangle 18"/>
            <p:cNvSpPr/>
            <p:nvPr/>
          </p:nvSpPr>
          <p:spPr bwMode="auto">
            <a:xfrm>
              <a:off x="8218897" y="5442211"/>
              <a:ext cx="812800" cy="366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lnSpc>
                  <a:spcPts val="1300"/>
                </a:lnSpc>
              </a:pPr>
              <a:r>
                <a:rPr lang="en-US" sz="1400" dirty="0">
                  <a:solidFill>
                    <a:schemeClr val="accent1"/>
                  </a:solidFill>
                  <a:latin typeface="Calibri" pitchFamily="34" charset="0"/>
                </a:rPr>
                <a:t>Business Analytics</a:t>
              </a:r>
            </a:p>
          </p:txBody>
        </p:sp>
        <p:sp>
          <p:nvSpPr>
            <p:cNvPr id="21" name="Rectangle 20"/>
            <p:cNvSpPr/>
            <p:nvPr/>
          </p:nvSpPr>
          <p:spPr bwMode="auto">
            <a:xfrm>
              <a:off x="4746055" y="5442211"/>
              <a:ext cx="754346" cy="366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400" dirty="0">
                  <a:solidFill>
                    <a:schemeClr val="accent1"/>
                  </a:solidFill>
                  <a:latin typeface="Calibri" pitchFamily="34" charset="0"/>
                </a:rPr>
                <a:t>Quality</a:t>
              </a:r>
            </a:p>
          </p:txBody>
        </p:sp>
        <p:sp>
          <p:nvSpPr>
            <p:cNvPr id="22" name="Rectangle 21"/>
            <p:cNvSpPr/>
            <p:nvPr/>
          </p:nvSpPr>
          <p:spPr bwMode="auto">
            <a:xfrm>
              <a:off x="7354250" y="5442211"/>
              <a:ext cx="782709" cy="366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400" dirty="0">
                  <a:solidFill>
                    <a:schemeClr val="accent1"/>
                  </a:solidFill>
                  <a:latin typeface="Calibri" pitchFamily="34" charset="0"/>
                </a:rPr>
                <a:t>Category</a:t>
              </a:r>
            </a:p>
          </p:txBody>
        </p:sp>
        <p:sp>
          <p:nvSpPr>
            <p:cNvPr id="25" name="Rectangle 24"/>
            <p:cNvSpPr/>
            <p:nvPr/>
          </p:nvSpPr>
          <p:spPr bwMode="auto">
            <a:xfrm>
              <a:off x="9105288" y="5442211"/>
              <a:ext cx="812800" cy="366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lnSpc>
                  <a:spcPts val="1300"/>
                </a:lnSpc>
              </a:pPr>
              <a:r>
                <a:rPr lang="en-US" sz="1400" dirty="0">
                  <a:solidFill>
                    <a:schemeClr val="accent1"/>
                  </a:solidFill>
                  <a:latin typeface="Calibri" pitchFamily="34" charset="0"/>
                </a:rPr>
                <a:t>Customer Care</a:t>
              </a:r>
            </a:p>
          </p:txBody>
        </p:sp>
        <p:sp>
          <p:nvSpPr>
            <p:cNvPr id="26" name="Rectangle 25"/>
            <p:cNvSpPr/>
            <p:nvPr/>
          </p:nvSpPr>
          <p:spPr bwMode="auto">
            <a:xfrm>
              <a:off x="9991678" y="5442211"/>
              <a:ext cx="885871" cy="366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lnSpc>
                  <a:spcPts val="1300"/>
                </a:lnSpc>
              </a:pPr>
              <a:r>
                <a:rPr lang="en-US" sz="1400" dirty="0">
                  <a:solidFill>
                    <a:schemeClr val="accent1"/>
                  </a:solidFill>
                  <a:latin typeface="Calibri" pitchFamily="34" charset="0"/>
                </a:rPr>
                <a:t>Connected Brewer</a:t>
              </a:r>
            </a:p>
          </p:txBody>
        </p:sp>
        <p:sp>
          <p:nvSpPr>
            <p:cNvPr id="27" name="Rectangle 26"/>
            <p:cNvSpPr/>
            <p:nvPr/>
          </p:nvSpPr>
          <p:spPr bwMode="auto">
            <a:xfrm>
              <a:off x="10951139" y="5442211"/>
              <a:ext cx="885871" cy="366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lnSpc>
                  <a:spcPts val="1300"/>
                </a:lnSpc>
              </a:pPr>
              <a:r>
                <a:rPr lang="en-US" sz="1400" dirty="0">
                  <a:solidFill>
                    <a:schemeClr val="accent1"/>
                  </a:solidFill>
                  <a:latin typeface="Calibri" pitchFamily="34" charset="0"/>
                </a:rPr>
                <a:t>Finance</a:t>
              </a:r>
            </a:p>
          </p:txBody>
        </p:sp>
      </p:grpSp>
      <p:sp>
        <p:nvSpPr>
          <p:cNvPr id="88" name="Pentagon 87"/>
          <p:cNvSpPr/>
          <p:nvPr/>
        </p:nvSpPr>
        <p:spPr bwMode="auto">
          <a:xfrm rot="16200000">
            <a:off x="5917802" y="1648298"/>
            <a:ext cx="437197" cy="304475"/>
          </a:xfrm>
          <a:prstGeom prst="homePlate">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lnSpc>
                <a:spcPct val="80000"/>
              </a:lnSpc>
            </a:pPr>
            <a:endParaRPr lang="en-US" sz="1200" dirty="0">
              <a:latin typeface="Calibri" pitchFamily="34" charset="0"/>
            </a:endParaRPr>
          </a:p>
        </p:txBody>
      </p:sp>
      <p:sp>
        <p:nvSpPr>
          <p:cNvPr id="89" name="Pentagon 88"/>
          <p:cNvSpPr/>
          <p:nvPr/>
        </p:nvSpPr>
        <p:spPr bwMode="auto">
          <a:xfrm rot="5400000">
            <a:off x="5917802" y="5632085"/>
            <a:ext cx="437197" cy="304475"/>
          </a:xfrm>
          <a:prstGeom prst="homePlate">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lnSpc>
                <a:spcPct val="80000"/>
              </a:lnSpc>
            </a:pPr>
            <a:endParaRPr lang="en-US" sz="1200" dirty="0">
              <a:latin typeface="Calibri" pitchFamily="34" charset="0"/>
            </a:endParaRPr>
          </a:p>
        </p:txBody>
      </p:sp>
      <p:sp>
        <p:nvSpPr>
          <p:cNvPr id="36" name="Rectangle 35"/>
          <p:cNvSpPr/>
          <p:nvPr/>
        </p:nvSpPr>
        <p:spPr bwMode="auto">
          <a:xfrm>
            <a:off x="1285101" y="2068580"/>
            <a:ext cx="2468237" cy="1011807"/>
          </a:xfrm>
          <a:prstGeom prst="rect">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tIns="27425" rIns="45708" rtlCol="0" anchor="t">
            <a:normAutofit/>
          </a:bodyPr>
          <a:lstStyle/>
          <a:p>
            <a:pPr algn="ctr">
              <a:lnSpc>
                <a:spcPct val="80000"/>
              </a:lnSpc>
            </a:pPr>
            <a:r>
              <a:rPr lang="en-US" sz="1200" b="1" dirty="0">
                <a:solidFill>
                  <a:schemeClr val="tx1"/>
                </a:solidFill>
                <a:latin typeface="Calibri" pitchFamily="34" charset="0"/>
              </a:rPr>
              <a:t>Streaming Data</a:t>
            </a:r>
          </a:p>
        </p:txBody>
      </p:sp>
      <p:sp>
        <p:nvSpPr>
          <p:cNvPr id="29" name="TextBox 28"/>
          <p:cNvSpPr txBox="1"/>
          <p:nvPr/>
        </p:nvSpPr>
        <p:spPr>
          <a:xfrm>
            <a:off x="1285101" y="1645290"/>
            <a:ext cx="2468237" cy="425165"/>
          </a:xfrm>
          <a:prstGeom prst="rect">
            <a:avLst/>
          </a:prstGeom>
          <a:solidFill>
            <a:schemeClr val="accent6"/>
          </a:solidFill>
        </p:spPr>
        <p:txBody>
          <a:bodyPr wrap="square" rtlCol="0">
            <a:noAutofit/>
          </a:bodyPr>
          <a:lstStyle/>
          <a:p>
            <a:pPr algn="ctr"/>
            <a:r>
              <a:rPr lang="en-US" dirty="0">
                <a:solidFill>
                  <a:schemeClr val="bg1"/>
                </a:solidFill>
                <a:latin typeface="Calibri" pitchFamily="34" charset="0"/>
              </a:rPr>
              <a:t>Data Sources</a:t>
            </a:r>
          </a:p>
        </p:txBody>
      </p:sp>
      <p:sp>
        <p:nvSpPr>
          <p:cNvPr id="30" name="TextBox 29"/>
          <p:cNvSpPr txBox="1"/>
          <p:nvPr/>
        </p:nvSpPr>
        <p:spPr>
          <a:xfrm>
            <a:off x="1382865" y="2260850"/>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sz="1200" i="1" dirty="0">
                <a:solidFill>
                  <a:schemeClr val="bg1"/>
                </a:solidFill>
                <a:latin typeface="Calibri" pitchFamily="34" charset="0"/>
              </a:rPr>
              <a:t>IBM DA</a:t>
            </a:r>
          </a:p>
        </p:txBody>
      </p:sp>
      <p:sp>
        <p:nvSpPr>
          <p:cNvPr id="32" name="TextBox 31"/>
          <p:cNvSpPr txBox="1"/>
          <p:nvPr/>
        </p:nvSpPr>
        <p:spPr>
          <a:xfrm>
            <a:off x="1382865" y="2462799"/>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p>
            <a:pPr algn="ctr"/>
            <a:r>
              <a:rPr lang="en-US" sz="1200" i="1" dirty="0">
                <a:solidFill>
                  <a:schemeClr val="bg1"/>
                </a:solidFill>
                <a:latin typeface="Calibri" pitchFamily="34" charset="0"/>
              </a:rPr>
              <a:t>DMP, Krux</a:t>
            </a:r>
          </a:p>
        </p:txBody>
      </p:sp>
      <p:sp>
        <p:nvSpPr>
          <p:cNvPr id="33" name="TextBox 32"/>
          <p:cNvSpPr txBox="1"/>
          <p:nvPr/>
        </p:nvSpPr>
        <p:spPr>
          <a:xfrm>
            <a:off x="1382865" y="2664747"/>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p>
            <a:pPr algn="ctr"/>
            <a:r>
              <a:rPr lang="en-US" sz="1200" i="1" dirty="0">
                <a:solidFill>
                  <a:schemeClr val="bg1"/>
                </a:solidFill>
                <a:latin typeface="Calibri" pitchFamily="34" charset="0"/>
              </a:rPr>
              <a:t>Connected Brewer, Ayla</a:t>
            </a:r>
          </a:p>
        </p:txBody>
      </p:sp>
      <p:sp>
        <p:nvSpPr>
          <p:cNvPr id="34" name="TextBox 33"/>
          <p:cNvSpPr txBox="1"/>
          <p:nvPr/>
        </p:nvSpPr>
        <p:spPr>
          <a:xfrm>
            <a:off x="1382865" y="2866695"/>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defPPr>
              <a:defRPr lang="en-US"/>
            </a:defPPr>
            <a:lvl1pPr algn="ctr">
              <a:defRPr sz="1200" i="1">
                <a:solidFill>
                  <a:schemeClr val="bg1"/>
                </a:solidFill>
                <a:latin typeface="Calibri" pitchFamily="34" charset="0"/>
              </a:defRPr>
            </a:lvl1pPr>
          </a:lstStyle>
          <a:p>
            <a:r>
              <a:rPr lang="en-US" dirty="0"/>
              <a:t>Mulesoft, API Gateway</a:t>
            </a:r>
          </a:p>
        </p:txBody>
      </p:sp>
      <p:sp>
        <p:nvSpPr>
          <p:cNvPr id="38" name="Rectangle 37"/>
          <p:cNvSpPr/>
          <p:nvPr/>
        </p:nvSpPr>
        <p:spPr bwMode="auto">
          <a:xfrm>
            <a:off x="1285101" y="3068943"/>
            <a:ext cx="2468237" cy="290450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tIns="27425" rIns="45708" rtlCol="0" anchor="t">
            <a:normAutofit/>
          </a:bodyPr>
          <a:lstStyle/>
          <a:p>
            <a:pPr algn="ctr">
              <a:lnSpc>
                <a:spcPct val="80000"/>
              </a:lnSpc>
            </a:pPr>
            <a:r>
              <a:rPr lang="en-US" sz="1200" b="1" dirty="0">
                <a:solidFill>
                  <a:schemeClr val="bg1"/>
                </a:solidFill>
                <a:latin typeface="Calibri" pitchFamily="34" charset="0"/>
              </a:rPr>
              <a:t>Batch-processed Data</a:t>
            </a:r>
          </a:p>
        </p:txBody>
      </p:sp>
      <p:sp>
        <p:nvSpPr>
          <p:cNvPr id="39" name="TextBox 38"/>
          <p:cNvSpPr txBox="1"/>
          <p:nvPr/>
        </p:nvSpPr>
        <p:spPr>
          <a:xfrm>
            <a:off x="1382865" y="3284261"/>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defPPr>
              <a:defRPr lang="en-US"/>
            </a:defPPr>
            <a:lvl1pPr algn="ctr">
              <a:defRPr sz="1200" i="1">
                <a:solidFill>
                  <a:schemeClr val="bg1"/>
                </a:solidFill>
                <a:latin typeface="Calibri" pitchFamily="34" charset="0"/>
              </a:defRPr>
            </a:lvl1pPr>
          </a:lstStyle>
          <a:p>
            <a:r>
              <a:rPr lang="en-US" dirty="0"/>
              <a:t>Keurig Retail Stores</a:t>
            </a:r>
          </a:p>
        </p:txBody>
      </p:sp>
      <p:sp>
        <p:nvSpPr>
          <p:cNvPr id="40" name="TextBox 39"/>
          <p:cNvSpPr txBox="1"/>
          <p:nvPr/>
        </p:nvSpPr>
        <p:spPr>
          <a:xfrm>
            <a:off x="1382865" y="3489944"/>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p>
            <a:pPr algn="ctr"/>
            <a:r>
              <a:rPr lang="en-US" sz="1200" i="1" dirty="0">
                <a:solidFill>
                  <a:schemeClr val="bg1"/>
                </a:solidFill>
                <a:latin typeface="Calibri" pitchFamily="34" charset="0"/>
              </a:rPr>
              <a:t>[Media, MediaVest]</a:t>
            </a:r>
          </a:p>
        </p:txBody>
      </p:sp>
      <p:sp>
        <p:nvSpPr>
          <p:cNvPr id="41" name="TextBox 40"/>
          <p:cNvSpPr txBox="1"/>
          <p:nvPr/>
        </p:nvSpPr>
        <p:spPr>
          <a:xfrm>
            <a:off x="1382865" y="3695628"/>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defPPr>
              <a:defRPr lang="en-US"/>
            </a:defPPr>
            <a:lvl1pPr algn="ctr">
              <a:defRPr sz="1200" i="1">
                <a:solidFill>
                  <a:schemeClr val="bg1"/>
                </a:solidFill>
                <a:latin typeface="Calibri" pitchFamily="34" charset="0"/>
              </a:defRPr>
            </a:lvl1pPr>
          </a:lstStyle>
          <a:p>
            <a:r>
              <a:rPr lang="en-US" dirty="0"/>
              <a:t>VOC, Foresee</a:t>
            </a:r>
          </a:p>
        </p:txBody>
      </p:sp>
      <p:sp>
        <p:nvSpPr>
          <p:cNvPr id="42" name="TextBox 41"/>
          <p:cNvSpPr txBox="1"/>
          <p:nvPr/>
        </p:nvSpPr>
        <p:spPr>
          <a:xfrm>
            <a:off x="1382865" y="3901311"/>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p>
            <a:pPr algn="ctr"/>
            <a:r>
              <a:rPr lang="en-US" sz="1200" i="1" dirty="0">
                <a:solidFill>
                  <a:schemeClr val="bg1"/>
                </a:solidFill>
                <a:latin typeface="Calibri" pitchFamily="34" charset="0"/>
              </a:rPr>
              <a:t>Hybris Transactions</a:t>
            </a:r>
          </a:p>
        </p:txBody>
      </p:sp>
      <p:sp>
        <p:nvSpPr>
          <p:cNvPr id="43" name="TextBox 42"/>
          <p:cNvSpPr txBox="1"/>
          <p:nvPr/>
        </p:nvSpPr>
        <p:spPr>
          <a:xfrm>
            <a:off x="1382865" y="4106994"/>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sz="1200" i="1" dirty="0">
                <a:solidFill>
                  <a:schemeClr val="bg1"/>
                </a:solidFill>
                <a:latin typeface="Calibri" pitchFamily="34" charset="0"/>
              </a:rPr>
              <a:t>KQUP, Brewer Registration</a:t>
            </a:r>
          </a:p>
        </p:txBody>
      </p:sp>
      <p:sp>
        <p:nvSpPr>
          <p:cNvPr id="44" name="TextBox 43"/>
          <p:cNvSpPr txBox="1"/>
          <p:nvPr/>
        </p:nvSpPr>
        <p:spPr>
          <a:xfrm>
            <a:off x="1382865" y="4312678"/>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p>
            <a:pPr algn="ctr"/>
            <a:r>
              <a:rPr lang="en-US" sz="1200" i="1" dirty="0">
                <a:solidFill>
                  <a:schemeClr val="bg1"/>
                </a:solidFill>
                <a:latin typeface="Calibri" pitchFamily="34" charset="0"/>
              </a:rPr>
              <a:t>Optimization: Monetate</a:t>
            </a:r>
          </a:p>
        </p:txBody>
      </p:sp>
      <p:sp>
        <p:nvSpPr>
          <p:cNvPr id="45" name="TextBox 44"/>
          <p:cNvSpPr txBox="1"/>
          <p:nvPr/>
        </p:nvSpPr>
        <p:spPr>
          <a:xfrm>
            <a:off x="1382865" y="4518361"/>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p>
            <a:pPr algn="ctr"/>
            <a:r>
              <a:rPr lang="en-US" sz="1200" i="1" dirty="0">
                <a:solidFill>
                  <a:schemeClr val="bg1"/>
                </a:solidFill>
                <a:latin typeface="Calibri" pitchFamily="34" charset="0"/>
              </a:rPr>
              <a:t>BazaarVoice</a:t>
            </a:r>
          </a:p>
        </p:txBody>
      </p:sp>
      <p:sp>
        <p:nvSpPr>
          <p:cNvPr id="46" name="TextBox 45"/>
          <p:cNvSpPr txBox="1"/>
          <p:nvPr/>
        </p:nvSpPr>
        <p:spPr>
          <a:xfrm>
            <a:off x="1382865" y="4724045"/>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p>
            <a:pPr algn="ctr"/>
            <a:r>
              <a:rPr lang="en-US" sz="1200" i="1" dirty="0">
                <a:solidFill>
                  <a:schemeClr val="bg1"/>
                </a:solidFill>
                <a:latin typeface="Calibri" pitchFamily="34" charset="0"/>
              </a:rPr>
              <a:t>Catalog, Product and Price</a:t>
            </a:r>
          </a:p>
        </p:txBody>
      </p:sp>
      <p:sp>
        <p:nvSpPr>
          <p:cNvPr id="47" name="TextBox 46"/>
          <p:cNvSpPr txBox="1"/>
          <p:nvPr/>
        </p:nvSpPr>
        <p:spPr>
          <a:xfrm>
            <a:off x="1382865" y="4929728"/>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sz="1200" i="1" dirty="0">
                <a:solidFill>
                  <a:schemeClr val="bg1"/>
                </a:solidFill>
                <a:latin typeface="Calibri" pitchFamily="34" charset="0"/>
              </a:rPr>
              <a:t>Siebel, Customer Care</a:t>
            </a:r>
          </a:p>
        </p:txBody>
      </p:sp>
      <p:sp>
        <p:nvSpPr>
          <p:cNvPr id="48" name="TextBox 47"/>
          <p:cNvSpPr txBox="1"/>
          <p:nvPr/>
        </p:nvSpPr>
        <p:spPr>
          <a:xfrm>
            <a:off x="1382865" y="5135412"/>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p>
            <a:pPr algn="ctr"/>
            <a:r>
              <a:rPr lang="en-US" sz="1200" i="1" dirty="0">
                <a:solidFill>
                  <a:schemeClr val="bg1"/>
                </a:solidFill>
                <a:latin typeface="Calibri" pitchFamily="34" charset="0"/>
              </a:rPr>
              <a:t>Price Optimization: Eversight</a:t>
            </a:r>
          </a:p>
        </p:txBody>
      </p:sp>
      <p:sp>
        <p:nvSpPr>
          <p:cNvPr id="49" name="TextBox 48"/>
          <p:cNvSpPr txBox="1"/>
          <p:nvPr/>
        </p:nvSpPr>
        <p:spPr>
          <a:xfrm>
            <a:off x="1382865" y="5341095"/>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defPPr>
              <a:defRPr lang="en-US"/>
            </a:defPPr>
            <a:lvl1pPr algn="ctr">
              <a:defRPr sz="1200" i="1">
                <a:solidFill>
                  <a:schemeClr val="bg1"/>
                </a:solidFill>
                <a:latin typeface="Calibri" pitchFamily="34" charset="0"/>
              </a:defRPr>
            </a:lvl1pPr>
          </a:lstStyle>
          <a:p>
            <a:r>
              <a:rPr lang="en-US" dirty="0"/>
              <a:t>Workflow: Screen Dragon</a:t>
            </a:r>
          </a:p>
        </p:txBody>
      </p:sp>
      <p:sp>
        <p:nvSpPr>
          <p:cNvPr id="50" name="TextBox 49"/>
          <p:cNvSpPr txBox="1"/>
          <p:nvPr/>
        </p:nvSpPr>
        <p:spPr>
          <a:xfrm>
            <a:off x="1382865" y="5546778"/>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defPPr>
              <a:defRPr lang="en-US"/>
            </a:defPPr>
            <a:lvl1pPr algn="ctr">
              <a:defRPr sz="1200" i="1">
                <a:solidFill>
                  <a:schemeClr val="bg1"/>
                </a:solidFill>
                <a:latin typeface="Calibri" pitchFamily="34" charset="0"/>
              </a:defRPr>
            </a:lvl1pPr>
          </a:lstStyle>
          <a:p>
            <a:r>
              <a:rPr lang="en-US" dirty="0"/>
              <a:t>Experian: QAS</a:t>
            </a:r>
          </a:p>
        </p:txBody>
      </p:sp>
      <p:sp>
        <p:nvSpPr>
          <p:cNvPr id="51" name="TextBox 50"/>
          <p:cNvSpPr txBox="1"/>
          <p:nvPr/>
        </p:nvSpPr>
        <p:spPr>
          <a:xfrm>
            <a:off x="1382865" y="5752467"/>
            <a:ext cx="2272708" cy="164549"/>
          </a:xfrm>
          <a:prstGeom prst="rect">
            <a:avLst/>
          </a:prstGeom>
        </p:spPr>
        <p:style>
          <a:lnRef idx="1">
            <a:schemeClr val="accent6"/>
          </a:lnRef>
          <a:fillRef idx="3">
            <a:schemeClr val="accent6"/>
          </a:fillRef>
          <a:effectRef idx="2">
            <a:schemeClr val="accent6"/>
          </a:effectRef>
          <a:fontRef idx="minor">
            <a:schemeClr val="lt1"/>
          </a:fontRef>
        </p:style>
        <p:txBody>
          <a:bodyPr wrap="square" lIns="0" rIns="0" rtlCol="0" anchor="ctr">
            <a:noAutofit/>
          </a:bodyPr>
          <a:lstStyle/>
          <a:p>
            <a:pPr algn="ctr"/>
            <a:r>
              <a:rPr lang="en-US" sz="1200" i="1" dirty="0">
                <a:solidFill>
                  <a:schemeClr val="bg1"/>
                </a:solidFill>
                <a:latin typeface="Calibri" pitchFamily="34" charset="0"/>
              </a:rPr>
              <a:t>Tealium</a:t>
            </a:r>
          </a:p>
        </p:txBody>
      </p:sp>
      <p:grpSp>
        <p:nvGrpSpPr>
          <p:cNvPr id="75" name="Group 74"/>
          <p:cNvGrpSpPr/>
          <p:nvPr/>
        </p:nvGrpSpPr>
        <p:grpSpPr>
          <a:xfrm>
            <a:off x="4904436" y="1963273"/>
            <a:ext cx="2463924" cy="3692194"/>
            <a:chOff x="4863717" y="2018765"/>
            <a:chExt cx="2464566" cy="3693156"/>
          </a:xfrm>
        </p:grpSpPr>
        <p:sp>
          <p:nvSpPr>
            <p:cNvPr id="62" name="TextBox 61"/>
            <p:cNvSpPr txBox="1"/>
            <p:nvPr/>
          </p:nvSpPr>
          <p:spPr>
            <a:xfrm>
              <a:off x="4863717" y="2018765"/>
              <a:ext cx="2464566" cy="425276"/>
            </a:xfrm>
            <a:prstGeom prst="rect">
              <a:avLst/>
            </a:prstGeom>
            <a:solidFill>
              <a:schemeClr val="accent1">
                <a:lumMod val="75000"/>
              </a:schemeClr>
            </a:solidFill>
          </p:spPr>
          <p:txBody>
            <a:bodyPr wrap="square" rtlCol="0">
              <a:noAutofit/>
            </a:bodyPr>
            <a:lstStyle/>
            <a:p>
              <a:pPr algn="ctr"/>
              <a:r>
                <a:rPr lang="en-US" dirty="0">
                  <a:solidFill>
                    <a:schemeClr val="bg1"/>
                  </a:solidFill>
                  <a:latin typeface="Calibri" pitchFamily="34" charset="0"/>
                </a:rPr>
                <a:t>Customer Data Platform</a:t>
              </a:r>
            </a:p>
          </p:txBody>
        </p:sp>
        <p:sp>
          <p:nvSpPr>
            <p:cNvPr id="73" name="TextBox 72"/>
            <p:cNvSpPr txBox="1"/>
            <p:nvPr/>
          </p:nvSpPr>
          <p:spPr>
            <a:xfrm>
              <a:off x="4863717" y="2444041"/>
              <a:ext cx="2464566" cy="3267880"/>
            </a:xfrm>
            <a:prstGeom prst="rect">
              <a:avLst/>
            </a:prstGeom>
            <a:solidFill>
              <a:schemeClr val="accent6">
                <a:lumMod val="60000"/>
                <a:lumOff val="40000"/>
              </a:schemeClr>
            </a:solidFill>
          </p:spPr>
          <p:txBody>
            <a:bodyPr wrap="square" rtlCol="0">
              <a:noAutofit/>
            </a:bodyPr>
            <a:lstStyle/>
            <a:p>
              <a:pPr algn="ctr"/>
              <a:endParaRPr lang="en-US" dirty="0">
                <a:solidFill>
                  <a:schemeClr val="bg1"/>
                </a:solidFill>
                <a:latin typeface="Calibri" pitchFamily="34" charset="0"/>
              </a:endParaRPr>
            </a:p>
          </p:txBody>
        </p:sp>
        <p:grpSp>
          <p:nvGrpSpPr>
            <p:cNvPr id="74" name="Group 73"/>
            <p:cNvGrpSpPr/>
            <p:nvPr/>
          </p:nvGrpSpPr>
          <p:grpSpPr>
            <a:xfrm>
              <a:off x="4959350" y="2485892"/>
              <a:ext cx="2273300" cy="3165608"/>
              <a:chOff x="4959350" y="2485892"/>
              <a:chExt cx="2273300" cy="3436562"/>
            </a:xfrm>
          </p:grpSpPr>
          <p:sp>
            <p:nvSpPr>
              <p:cNvPr id="65" name="TextBox 64"/>
              <p:cNvSpPr txBox="1"/>
              <p:nvPr/>
            </p:nvSpPr>
            <p:spPr>
              <a:xfrm>
                <a:off x="4959350" y="2485892"/>
                <a:ext cx="2273300" cy="365760"/>
              </a:xfrm>
              <a:prstGeom prst="rect">
                <a:avLst/>
              </a:prstGeom>
              <a:solidFill>
                <a:schemeClr val="accent4">
                  <a:lumMod val="2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360° Customer View, </a:t>
                </a:r>
                <a:br>
                  <a:rPr lang="en-US" sz="1200" i="1" dirty="0">
                    <a:solidFill>
                      <a:schemeClr val="bg1"/>
                    </a:solidFill>
                    <a:latin typeface="Calibri" pitchFamily="34" charset="0"/>
                  </a:rPr>
                </a:br>
                <a:r>
                  <a:rPr lang="en-US" sz="1200" i="1" dirty="0">
                    <a:solidFill>
                      <a:schemeClr val="bg1"/>
                    </a:solidFill>
                    <a:latin typeface="Calibri" pitchFamily="34" charset="0"/>
                  </a:rPr>
                  <a:t>Master Customer Profile</a:t>
                </a:r>
              </a:p>
            </p:txBody>
          </p:sp>
          <p:sp>
            <p:nvSpPr>
              <p:cNvPr id="66" name="TextBox 65"/>
              <p:cNvSpPr txBox="1"/>
              <p:nvPr/>
            </p:nvSpPr>
            <p:spPr>
              <a:xfrm>
                <a:off x="4959350" y="2922687"/>
                <a:ext cx="2273300" cy="365760"/>
              </a:xfrm>
              <a:prstGeom prst="rect">
                <a:avLst/>
              </a:prstGeom>
              <a:solidFill>
                <a:schemeClr val="accent4">
                  <a:lumMod val="2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Reporting and Visualization</a:t>
                </a:r>
              </a:p>
            </p:txBody>
          </p:sp>
          <p:sp>
            <p:nvSpPr>
              <p:cNvPr id="67" name="TextBox 66"/>
              <p:cNvSpPr txBox="1"/>
              <p:nvPr/>
            </p:nvSpPr>
            <p:spPr>
              <a:xfrm>
                <a:off x="4959350" y="3367710"/>
                <a:ext cx="2273300" cy="365760"/>
              </a:xfrm>
              <a:prstGeom prst="rect">
                <a:avLst/>
              </a:prstGeom>
              <a:solidFill>
                <a:schemeClr val="accent4">
                  <a:lumMod val="2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Statistical Modeling, </a:t>
                </a:r>
                <a:br>
                  <a:rPr lang="en-US" sz="1200" i="1" dirty="0">
                    <a:solidFill>
                      <a:schemeClr val="bg1"/>
                    </a:solidFill>
                    <a:latin typeface="Calibri" pitchFamily="34" charset="0"/>
                  </a:rPr>
                </a:br>
                <a:r>
                  <a:rPr lang="en-US" sz="1200" i="1" dirty="0">
                    <a:solidFill>
                      <a:schemeClr val="bg1"/>
                    </a:solidFill>
                    <a:latin typeface="Calibri" pitchFamily="34" charset="0"/>
                  </a:rPr>
                  <a:t>Machine Learning</a:t>
                </a:r>
              </a:p>
            </p:txBody>
          </p:sp>
          <p:sp>
            <p:nvSpPr>
              <p:cNvPr id="68" name="TextBox 67"/>
              <p:cNvSpPr txBox="1"/>
              <p:nvPr/>
            </p:nvSpPr>
            <p:spPr>
              <a:xfrm>
                <a:off x="4959350" y="3804505"/>
                <a:ext cx="2273300" cy="365760"/>
              </a:xfrm>
              <a:prstGeom prst="rect">
                <a:avLst/>
              </a:prstGeom>
              <a:solidFill>
                <a:schemeClr val="accent4">
                  <a:lumMod val="2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Ad-hoc Analysis</a:t>
                </a:r>
              </a:p>
            </p:txBody>
          </p:sp>
          <p:sp>
            <p:nvSpPr>
              <p:cNvPr id="69" name="TextBox 68"/>
              <p:cNvSpPr txBox="1"/>
              <p:nvPr/>
            </p:nvSpPr>
            <p:spPr>
              <a:xfrm>
                <a:off x="4959350" y="4268188"/>
                <a:ext cx="2273300" cy="365760"/>
              </a:xfrm>
              <a:prstGeom prst="rect">
                <a:avLst/>
              </a:prstGeom>
              <a:solidFill>
                <a:schemeClr val="accent4">
                  <a:lumMod val="2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Rules Engine, Alerts, Threshold</a:t>
                </a:r>
              </a:p>
            </p:txBody>
          </p:sp>
          <p:sp>
            <p:nvSpPr>
              <p:cNvPr id="70" name="TextBox 69"/>
              <p:cNvSpPr txBox="1"/>
              <p:nvPr/>
            </p:nvSpPr>
            <p:spPr>
              <a:xfrm>
                <a:off x="4959350" y="4704983"/>
                <a:ext cx="2273300" cy="365760"/>
              </a:xfrm>
              <a:prstGeom prst="rect">
                <a:avLst/>
              </a:prstGeom>
              <a:solidFill>
                <a:schemeClr val="accent4">
                  <a:lumMod val="2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Data Management, Internalization</a:t>
                </a:r>
              </a:p>
            </p:txBody>
          </p:sp>
          <p:sp>
            <p:nvSpPr>
              <p:cNvPr id="71" name="TextBox 70"/>
              <p:cNvSpPr txBox="1"/>
              <p:nvPr/>
            </p:nvSpPr>
            <p:spPr>
              <a:xfrm>
                <a:off x="4959350" y="5119899"/>
                <a:ext cx="2273300" cy="365760"/>
              </a:xfrm>
              <a:prstGeom prst="rect">
                <a:avLst/>
              </a:prstGeom>
              <a:solidFill>
                <a:schemeClr val="accent4">
                  <a:lumMod val="2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Storage and Processing</a:t>
                </a:r>
              </a:p>
            </p:txBody>
          </p:sp>
          <p:sp>
            <p:nvSpPr>
              <p:cNvPr id="72" name="TextBox 71"/>
              <p:cNvSpPr txBox="1"/>
              <p:nvPr/>
            </p:nvSpPr>
            <p:spPr>
              <a:xfrm>
                <a:off x="4959350" y="5556694"/>
                <a:ext cx="2273300" cy="365760"/>
              </a:xfrm>
              <a:prstGeom prst="rect">
                <a:avLst/>
              </a:prstGeom>
              <a:solidFill>
                <a:schemeClr val="accent4">
                  <a:lumMod val="2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CMDB</a:t>
                </a:r>
              </a:p>
            </p:txBody>
          </p:sp>
        </p:grpSp>
      </p:grpSp>
      <p:grpSp>
        <p:nvGrpSpPr>
          <p:cNvPr id="76" name="Group 75"/>
          <p:cNvGrpSpPr/>
          <p:nvPr/>
        </p:nvGrpSpPr>
        <p:grpSpPr>
          <a:xfrm>
            <a:off x="8121245" y="1963273"/>
            <a:ext cx="2463924" cy="3692194"/>
            <a:chOff x="4863717" y="2018765"/>
            <a:chExt cx="2464566" cy="3693156"/>
          </a:xfrm>
        </p:grpSpPr>
        <p:sp>
          <p:nvSpPr>
            <p:cNvPr id="77" name="TextBox 76"/>
            <p:cNvSpPr txBox="1"/>
            <p:nvPr/>
          </p:nvSpPr>
          <p:spPr>
            <a:xfrm>
              <a:off x="4863717" y="2018765"/>
              <a:ext cx="2464566" cy="425276"/>
            </a:xfrm>
            <a:prstGeom prst="rect">
              <a:avLst/>
            </a:prstGeom>
            <a:solidFill>
              <a:schemeClr val="accent2">
                <a:lumMod val="50000"/>
              </a:schemeClr>
            </a:solidFill>
          </p:spPr>
          <p:txBody>
            <a:bodyPr wrap="square" rtlCol="0">
              <a:noAutofit/>
            </a:bodyPr>
            <a:lstStyle/>
            <a:p>
              <a:pPr algn="ctr"/>
              <a:r>
                <a:rPr lang="en-US" dirty="0">
                  <a:solidFill>
                    <a:schemeClr val="bg1"/>
                  </a:solidFill>
                  <a:latin typeface="Calibri" pitchFamily="34" charset="0"/>
                </a:rPr>
                <a:t>Data Consumers</a:t>
              </a:r>
            </a:p>
          </p:txBody>
        </p:sp>
        <p:sp>
          <p:nvSpPr>
            <p:cNvPr id="78" name="TextBox 77"/>
            <p:cNvSpPr txBox="1"/>
            <p:nvPr/>
          </p:nvSpPr>
          <p:spPr>
            <a:xfrm>
              <a:off x="4863717" y="2444041"/>
              <a:ext cx="2464566" cy="3267880"/>
            </a:xfrm>
            <a:prstGeom prst="rect">
              <a:avLst/>
            </a:prstGeom>
            <a:solidFill>
              <a:schemeClr val="accent5">
                <a:lumMod val="60000"/>
                <a:lumOff val="40000"/>
              </a:schemeClr>
            </a:solidFill>
          </p:spPr>
          <p:txBody>
            <a:bodyPr wrap="square" rtlCol="0">
              <a:noAutofit/>
            </a:bodyPr>
            <a:lstStyle/>
            <a:p>
              <a:pPr algn="ctr"/>
              <a:endParaRPr lang="en-US" dirty="0">
                <a:solidFill>
                  <a:schemeClr val="bg1"/>
                </a:solidFill>
                <a:latin typeface="Calibri" pitchFamily="34" charset="0"/>
              </a:endParaRPr>
            </a:p>
          </p:txBody>
        </p:sp>
        <p:grpSp>
          <p:nvGrpSpPr>
            <p:cNvPr id="79" name="Group 78"/>
            <p:cNvGrpSpPr/>
            <p:nvPr/>
          </p:nvGrpSpPr>
          <p:grpSpPr>
            <a:xfrm>
              <a:off x="4959350" y="2551327"/>
              <a:ext cx="2273300" cy="3047865"/>
              <a:chOff x="4959350" y="2556927"/>
              <a:chExt cx="2273300" cy="3308740"/>
            </a:xfrm>
          </p:grpSpPr>
          <p:sp>
            <p:nvSpPr>
              <p:cNvPr id="80" name="TextBox 79"/>
              <p:cNvSpPr txBox="1"/>
              <p:nvPr/>
            </p:nvSpPr>
            <p:spPr>
              <a:xfrm>
                <a:off x="4959350" y="2556927"/>
                <a:ext cx="2273300" cy="365760"/>
              </a:xfrm>
              <a:prstGeom prst="rect">
                <a:avLst/>
              </a:prstGeom>
              <a:solidFill>
                <a:schemeClr val="accent6">
                  <a:lumMod val="7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Data Management Platform, Krux</a:t>
                </a:r>
              </a:p>
            </p:txBody>
          </p:sp>
          <p:sp>
            <p:nvSpPr>
              <p:cNvPr id="81" name="TextBox 80"/>
              <p:cNvSpPr txBox="1"/>
              <p:nvPr/>
            </p:nvSpPr>
            <p:spPr>
              <a:xfrm>
                <a:off x="4959350" y="3145523"/>
                <a:ext cx="2273300" cy="365760"/>
              </a:xfrm>
              <a:prstGeom prst="rect">
                <a:avLst/>
              </a:prstGeom>
              <a:solidFill>
                <a:schemeClr val="accent6">
                  <a:lumMod val="7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CMS, Hybris</a:t>
                </a:r>
              </a:p>
            </p:txBody>
          </p:sp>
          <p:sp>
            <p:nvSpPr>
              <p:cNvPr id="82" name="TextBox 81"/>
              <p:cNvSpPr txBox="1"/>
              <p:nvPr/>
            </p:nvSpPr>
            <p:spPr>
              <a:xfrm>
                <a:off x="4959350" y="3734120"/>
                <a:ext cx="2273300" cy="365760"/>
              </a:xfrm>
              <a:prstGeom prst="rect">
                <a:avLst/>
              </a:prstGeom>
              <a:solidFill>
                <a:schemeClr val="accent6">
                  <a:lumMod val="7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Eversight, Foresee</a:t>
                </a:r>
              </a:p>
            </p:txBody>
          </p:sp>
          <p:sp>
            <p:nvSpPr>
              <p:cNvPr id="83" name="TextBox 82"/>
              <p:cNvSpPr txBox="1"/>
              <p:nvPr/>
            </p:nvSpPr>
            <p:spPr>
              <a:xfrm>
                <a:off x="4959350" y="4322716"/>
                <a:ext cx="2273300" cy="365760"/>
              </a:xfrm>
              <a:prstGeom prst="rect">
                <a:avLst/>
              </a:prstGeom>
              <a:solidFill>
                <a:schemeClr val="accent6">
                  <a:lumMod val="7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Customer Care, Siebel</a:t>
                </a:r>
              </a:p>
            </p:txBody>
          </p:sp>
          <p:sp>
            <p:nvSpPr>
              <p:cNvPr id="84" name="TextBox 83"/>
              <p:cNvSpPr txBox="1"/>
              <p:nvPr/>
            </p:nvSpPr>
            <p:spPr>
              <a:xfrm>
                <a:off x="4959350" y="4911313"/>
                <a:ext cx="2273300" cy="365760"/>
              </a:xfrm>
              <a:prstGeom prst="rect">
                <a:avLst/>
              </a:prstGeom>
              <a:solidFill>
                <a:schemeClr val="accent6">
                  <a:lumMod val="7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API Gateway, MuleSoft</a:t>
                </a:r>
              </a:p>
            </p:txBody>
          </p:sp>
          <p:sp>
            <p:nvSpPr>
              <p:cNvPr id="85" name="TextBox 84"/>
              <p:cNvSpPr txBox="1"/>
              <p:nvPr/>
            </p:nvSpPr>
            <p:spPr>
              <a:xfrm>
                <a:off x="4959350" y="5499907"/>
                <a:ext cx="2273300" cy="365760"/>
              </a:xfrm>
              <a:prstGeom prst="rect">
                <a:avLst/>
              </a:prstGeom>
              <a:solidFill>
                <a:schemeClr val="accent6">
                  <a:lumMod val="75000"/>
                </a:schemeClr>
              </a:solidFill>
            </p:spPr>
            <p:txBody>
              <a:bodyPr wrap="square" rtlCol="0" anchor="ctr">
                <a:noAutofit/>
              </a:bodyPr>
              <a:lstStyle/>
              <a:p>
                <a:pPr algn="ctr">
                  <a:lnSpc>
                    <a:spcPct val="80000"/>
                  </a:lnSpc>
                </a:pPr>
                <a:r>
                  <a:rPr lang="en-US" sz="1200" i="1" dirty="0">
                    <a:solidFill>
                      <a:schemeClr val="bg1"/>
                    </a:solidFill>
                    <a:latin typeface="Calibri" pitchFamily="34" charset="0"/>
                  </a:rPr>
                  <a:t>Monetate</a:t>
                </a:r>
              </a:p>
            </p:txBody>
          </p:sp>
        </p:grpSp>
      </p:grpSp>
      <p:sp>
        <p:nvSpPr>
          <p:cNvPr id="91" name="Pentagon 90"/>
          <p:cNvSpPr/>
          <p:nvPr/>
        </p:nvSpPr>
        <p:spPr bwMode="auto">
          <a:xfrm>
            <a:off x="7368362" y="3657133"/>
            <a:ext cx="754305" cy="304475"/>
          </a:xfrm>
          <a:prstGeom prst="homePlate">
            <a:avLst/>
          </a:prstGeom>
          <a:solidFill>
            <a:schemeClr val="accent3">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lnSpc>
                <a:spcPct val="80000"/>
              </a:lnSpc>
            </a:pPr>
            <a:endParaRPr lang="en-US" sz="1200" dirty="0">
              <a:latin typeface="Calibri" pitchFamily="34" charset="0"/>
            </a:endParaRPr>
          </a:p>
        </p:txBody>
      </p:sp>
      <p:sp>
        <p:nvSpPr>
          <p:cNvPr id="87" name="Rectangle 86"/>
          <p:cNvSpPr/>
          <p:nvPr/>
        </p:nvSpPr>
        <p:spPr bwMode="auto">
          <a:xfrm>
            <a:off x="8806783" y="1068688"/>
            <a:ext cx="1233767" cy="36733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Autofit/>
          </a:bodyPr>
          <a:lstStyle/>
          <a:p>
            <a:pPr defTabSz="914126" eaLnBrk="0" hangingPunct="0"/>
            <a:r>
              <a:rPr lang="en-US" sz="1400" dirty="0">
                <a:solidFill>
                  <a:schemeClr val="accent1"/>
                </a:solidFill>
                <a:latin typeface="Calibri" pitchFamily="34" charset="0"/>
              </a:rPr>
              <a:t>DMP</a:t>
            </a:r>
          </a:p>
        </p:txBody>
      </p:sp>
    </p:spTree>
    <p:extLst>
      <p:ext uri="{BB962C8B-B14F-4D97-AF65-F5344CB8AC3E}">
        <p14:creationId xmlns:p14="http://schemas.microsoft.com/office/powerpoint/2010/main" val="2978430043"/>
      </p:ext>
    </p:extLst>
  </p:cSld>
  <p:clrMapOvr>
    <a:masterClrMapping/>
  </p:clrMapOvr>
  <mc:AlternateContent xmlns:mc="http://schemas.openxmlformats.org/markup-compatibility/2006" xmlns:p14="http://schemas.microsoft.com/office/powerpoint/2010/main">
    <mc:Choice Requires="p14">
      <p:transition p14:dur="10" advClick="0">
        <p:wipe dir="r"/>
      </p:transition>
    </mc:Choice>
    <mc:Fallback xmlns="">
      <p:transition advClick="0">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p:cNvGrpSpPr/>
          <p:nvPr/>
        </p:nvGrpSpPr>
        <p:grpSpPr>
          <a:xfrm>
            <a:off x="9081761" y="3377952"/>
            <a:ext cx="444144" cy="375151"/>
            <a:chOff x="4321834" y="2713008"/>
            <a:chExt cx="444260" cy="375249"/>
          </a:xfrm>
        </p:grpSpPr>
        <p:sp>
          <p:nvSpPr>
            <p:cNvPr id="117" name="Oval 80"/>
            <p:cNvSpPr/>
            <p:nvPr/>
          </p:nvSpPr>
          <p:spPr bwMode="auto">
            <a:xfrm>
              <a:off x="4428762" y="2713008"/>
              <a:ext cx="253040" cy="253040"/>
            </a:xfrm>
            <a:custGeom>
              <a:avLst/>
              <a:gdLst>
                <a:gd name="connsiteX0" fmla="*/ 0 w 461913"/>
                <a:gd name="connsiteY0" fmla="*/ 230957 h 461913"/>
                <a:gd name="connsiteX1" fmla="*/ 230957 w 461913"/>
                <a:gd name="connsiteY1" fmla="*/ 0 h 461913"/>
                <a:gd name="connsiteX2" fmla="*/ 461914 w 461913"/>
                <a:gd name="connsiteY2" fmla="*/ 230957 h 461913"/>
                <a:gd name="connsiteX3" fmla="*/ 230957 w 461913"/>
                <a:gd name="connsiteY3" fmla="*/ 461914 h 461913"/>
                <a:gd name="connsiteX4" fmla="*/ 0 w 461913"/>
                <a:gd name="connsiteY4" fmla="*/ 230957 h 461913"/>
                <a:gd name="connsiteX0" fmla="*/ 0 w 461914"/>
                <a:gd name="connsiteY0" fmla="*/ 230957 h 461914"/>
                <a:gd name="connsiteX1" fmla="*/ 230957 w 461914"/>
                <a:gd name="connsiteY1" fmla="*/ 0 h 461914"/>
                <a:gd name="connsiteX2" fmla="*/ 461914 w 461914"/>
                <a:gd name="connsiteY2" fmla="*/ 230957 h 461914"/>
                <a:gd name="connsiteX3" fmla="*/ 230957 w 461914"/>
                <a:gd name="connsiteY3" fmla="*/ 461914 h 461914"/>
                <a:gd name="connsiteX4" fmla="*/ 0 w 461914"/>
                <a:gd name="connsiteY4" fmla="*/ 230957 h 461914"/>
                <a:gd name="connsiteX0" fmla="*/ 0 w 461914"/>
                <a:gd name="connsiteY0" fmla="*/ 230957 h 461914"/>
                <a:gd name="connsiteX1" fmla="*/ 230957 w 461914"/>
                <a:gd name="connsiteY1" fmla="*/ 0 h 461914"/>
                <a:gd name="connsiteX2" fmla="*/ 461914 w 461914"/>
                <a:gd name="connsiteY2" fmla="*/ 230957 h 461914"/>
                <a:gd name="connsiteX3" fmla="*/ 230957 w 461914"/>
                <a:gd name="connsiteY3" fmla="*/ 461914 h 461914"/>
                <a:gd name="connsiteX4" fmla="*/ 0 w 461914"/>
                <a:gd name="connsiteY4" fmla="*/ 230957 h 461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14" h="461914">
                  <a:moveTo>
                    <a:pt x="0" y="230957"/>
                  </a:moveTo>
                  <a:cubicBezTo>
                    <a:pt x="0" y="103403"/>
                    <a:pt x="103403" y="0"/>
                    <a:pt x="230957" y="0"/>
                  </a:cubicBezTo>
                  <a:cubicBezTo>
                    <a:pt x="358511" y="0"/>
                    <a:pt x="461914" y="103403"/>
                    <a:pt x="461914" y="230957"/>
                  </a:cubicBezTo>
                  <a:cubicBezTo>
                    <a:pt x="461914" y="358511"/>
                    <a:pt x="358511" y="461914"/>
                    <a:pt x="230957" y="461914"/>
                  </a:cubicBezTo>
                  <a:cubicBezTo>
                    <a:pt x="103403" y="461914"/>
                    <a:pt x="0" y="358511"/>
                    <a:pt x="0" y="230957"/>
                  </a:cubicBezTo>
                  <a:close/>
                </a:path>
              </a:pathLst>
            </a:cu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0000" lnSpcReduction="20000"/>
            </a:bodyPr>
            <a:lstStyle/>
            <a:p>
              <a:pPr defTabSz="914126" eaLnBrk="0" hangingPunct="0"/>
              <a:endParaRPr lang="en-US" dirty="0" err="1">
                <a:latin typeface="Calibri" pitchFamily="34" charset="0"/>
              </a:endParaRPr>
            </a:p>
          </p:txBody>
        </p:sp>
        <p:sp>
          <p:nvSpPr>
            <p:cNvPr id="118" name="Rectangle 117"/>
            <p:cNvSpPr/>
            <p:nvPr/>
          </p:nvSpPr>
          <p:spPr bwMode="auto">
            <a:xfrm>
              <a:off x="4321834" y="2825151"/>
              <a:ext cx="444260" cy="2631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7500" lnSpcReduction="20000"/>
            </a:bodyPr>
            <a:lstStyle/>
            <a:p>
              <a:pPr defTabSz="914126" eaLnBrk="0" hangingPunct="0"/>
              <a:endParaRPr lang="en-US" dirty="0" err="1">
                <a:latin typeface="Calibri" pitchFamily="34" charset="0"/>
              </a:endParaRPr>
            </a:p>
          </p:txBody>
        </p:sp>
      </p:grpSp>
      <p:sp>
        <p:nvSpPr>
          <p:cNvPr id="2" name="Title 1"/>
          <p:cNvSpPr>
            <a:spLocks noGrp="1"/>
          </p:cNvSpPr>
          <p:nvPr>
            <p:ph type="title"/>
          </p:nvPr>
        </p:nvSpPr>
        <p:spPr/>
        <p:txBody>
          <a:bodyPr/>
          <a:lstStyle/>
          <a:p>
            <a:r>
              <a:rPr lang="en-US" sz="1999" dirty="0"/>
              <a:t>Sample CDP/Digital Architecture</a:t>
            </a:r>
          </a:p>
        </p:txBody>
      </p:sp>
      <p:grpSp>
        <p:nvGrpSpPr>
          <p:cNvPr id="84" name="Group 83"/>
          <p:cNvGrpSpPr/>
          <p:nvPr/>
        </p:nvGrpSpPr>
        <p:grpSpPr>
          <a:xfrm>
            <a:off x="4173745" y="2340358"/>
            <a:ext cx="444144" cy="375151"/>
            <a:chOff x="4321834" y="2713008"/>
            <a:chExt cx="444260" cy="375249"/>
          </a:xfrm>
        </p:grpSpPr>
        <p:sp>
          <p:nvSpPr>
            <p:cNvPr id="81" name="Oval 80"/>
            <p:cNvSpPr/>
            <p:nvPr/>
          </p:nvSpPr>
          <p:spPr bwMode="auto">
            <a:xfrm>
              <a:off x="4428762" y="2713008"/>
              <a:ext cx="253040" cy="253040"/>
            </a:xfrm>
            <a:custGeom>
              <a:avLst/>
              <a:gdLst>
                <a:gd name="connsiteX0" fmla="*/ 0 w 461913"/>
                <a:gd name="connsiteY0" fmla="*/ 230957 h 461913"/>
                <a:gd name="connsiteX1" fmla="*/ 230957 w 461913"/>
                <a:gd name="connsiteY1" fmla="*/ 0 h 461913"/>
                <a:gd name="connsiteX2" fmla="*/ 461914 w 461913"/>
                <a:gd name="connsiteY2" fmla="*/ 230957 h 461913"/>
                <a:gd name="connsiteX3" fmla="*/ 230957 w 461913"/>
                <a:gd name="connsiteY3" fmla="*/ 461914 h 461913"/>
                <a:gd name="connsiteX4" fmla="*/ 0 w 461913"/>
                <a:gd name="connsiteY4" fmla="*/ 230957 h 461913"/>
                <a:gd name="connsiteX0" fmla="*/ 0 w 461914"/>
                <a:gd name="connsiteY0" fmla="*/ 230957 h 461914"/>
                <a:gd name="connsiteX1" fmla="*/ 230957 w 461914"/>
                <a:gd name="connsiteY1" fmla="*/ 0 h 461914"/>
                <a:gd name="connsiteX2" fmla="*/ 461914 w 461914"/>
                <a:gd name="connsiteY2" fmla="*/ 230957 h 461914"/>
                <a:gd name="connsiteX3" fmla="*/ 230957 w 461914"/>
                <a:gd name="connsiteY3" fmla="*/ 461914 h 461914"/>
                <a:gd name="connsiteX4" fmla="*/ 0 w 461914"/>
                <a:gd name="connsiteY4" fmla="*/ 230957 h 461914"/>
                <a:gd name="connsiteX0" fmla="*/ 0 w 461914"/>
                <a:gd name="connsiteY0" fmla="*/ 230957 h 461914"/>
                <a:gd name="connsiteX1" fmla="*/ 230957 w 461914"/>
                <a:gd name="connsiteY1" fmla="*/ 0 h 461914"/>
                <a:gd name="connsiteX2" fmla="*/ 461914 w 461914"/>
                <a:gd name="connsiteY2" fmla="*/ 230957 h 461914"/>
                <a:gd name="connsiteX3" fmla="*/ 230957 w 461914"/>
                <a:gd name="connsiteY3" fmla="*/ 461914 h 461914"/>
                <a:gd name="connsiteX4" fmla="*/ 0 w 461914"/>
                <a:gd name="connsiteY4" fmla="*/ 230957 h 461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14" h="461914">
                  <a:moveTo>
                    <a:pt x="0" y="230957"/>
                  </a:moveTo>
                  <a:cubicBezTo>
                    <a:pt x="0" y="103403"/>
                    <a:pt x="103403" y="0"/>
                    <a:pt x="230957" y="0"/>
                  </a:cubicBezTo>
                  <a:cubicBezTo>
                    <a:pt x="358511" y="0"/>
                    <a:pt x="461914" y="103403"/>
                    <a:pt x="461914" y="230957"/>
                  </a:cubicBezTo>
                  <a:cubicBezTo>
                    <a:pt x="461914" y="358511"/>
                    <a:pt x="358511" y="461914"/>
                    <a:pt x="230957" y="461914"/>
                  </a:cubicBezTo>
                  <a:cubicBezTo>
                    <a:pt x="103403" y="461914"/>
                    <a:pt x="0" y="358511"/>
                    <a:pt x="0" y="230957"/>
                  </a:cubicBezTo>
                  <a:close/>
                </a:path>
              </a:pathLst>
            </a:cu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0000" lnSpcReduction="20000"/>
            </a:bodyPr>
            <a:lstStyle/>
            <a:p>
              <a:pPr defTabSz="914126" eaLnBrk="0" hangingPunct="0"/>
              <a:endParaRPr lang="en-US" dirty="0" err="1">
                <a:latin typeface="Calibri" pitchFamily="34" charset="0"/>
              </a:endParaRPr>
            </a:p>
          </p:txBody>
        </p:sp>
        <p:sp>
          <p:nvSpPr>
            <p:cNvPr id="82" name="Rectangle 81"/>
            <p:cNvSpPr/>
            <p:nvPr/>
          </p:nvSpPr>
          <p:spPr bwMode="auto">
            <a:xfrm>
              <a:off x="4321834" y="2825151"/>
              <a:ext cx="444260" cy="2631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7500" lnSpcReduction="20000"/>
            </a:bodyPr>
            <a:lstStyle/>
            <a:p>
              <a:pPr defTabSz="914126" eaLnBrk="0" hangingPunct="0"/>
              <a:endParaRPr lang="en-US" dirty="0" err="1">
                <a:latin typeface="Calibri" pitchFamily="34" charset="0"/>
              </a:endParaRPr>
            </a:p>
          </p:txBody>
        </p:sp>
      </p:gr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892149" y="4620010"/>
            <a:ext cx="562567" cy="39531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11263" y="5467521"/>
            <a:ext cx="489307" cy="218391"/>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75400" y="4262000"/>
            <a:ext cx="673147" cy="512808"/>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982232" y="5412199"/>
            <a:ext cx="561188" cy="338648"/>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99472" y="3184515"/>
            <a:ext cx="164630" cy="224407"/>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289141" y="1337590"/>
            <a:ext cx="406376" cy="450607"/>
          </a:xfrm>
          <a:prstGeom prst="rect">
            <a:avLst/>
          </a:prstGeom>
        </p:spPr>
      </p:pic>
      <p:pic>
        <p:nvPicPr>
          <p:cNvPr id="13" name="Picture 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176182" y="4621571"/>
            <a:ext cx="414670" cy="399466"/>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82242" y="1452721"/>
            <a:ext cx="277828" cy="327589"/>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428855" y="1474417"/>
            <a:ext cx="281975" cy="317913"/>
          </a:xfrm>
          <a:prstGeom prst="rect">
            <a:avLst/>
          </a:prstGeom>
        </p:spPr>
      </p:pic>
      <p:pic>
        <p:nvPicPr>
          <p:cNvPr id="16" name="Picture 15"/>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946890" y="1076232"/>
            <a:ext cx="384260" cy="508660"/>
          </a:xfrm>
          <a:prstGeom prst="rect">
            <a:avLst/>
          </a:prstGeom>
        </p:spPr>
      </p:pic>
      <p:pic>
        <p:nvPicPr>
          <p:cNvPr id="17" name="Picture 16"/>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944809" y="3334034"/>
            <a:ext cx="359378" cy="266771"/>
          </a:xfrm>
          <a:prstGeom prst="rect">
            <a:avLst/>
          </a:prstGeom>
        </p:spPr>
      </p:pic>
      <p:pic>
        <p:nvPicPr>
          <p:cNvPr id="18" name="Picture 17"/>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7901670" y="3284606"/>
            <a:ext cx="378161" cy="378161"/>
          </a:xfrm>
          <a:prstGeom prst="rect">
            <a:avLst/>
          </a:prstGeom>
        </p:spPr>
      </p:pic>
      <p:pic>
        <p:nvPicPr>
          <p:cNvPr id="19" name="Picture 18"/>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10479851" y="3559552"/>
            <a:ext cx="402229" cy="403611"/>
          </a:xfrm>
          <a:prstGeom prst="rect">
            <a:avLst/>
          </a:prstGeom>
        </p:spPr>
      </p:pic>
      <p:pic>
        <p:nvPicPr>
          <p:cNvPr id="20" name="Picture 19"/>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10395308" y="4519544"/>
            <a:ext cx="518337" cy="664853"/>
          </a:xfrm>
          <a:prstGeom prst="rect">
            <a:avLst/>
          </a:prstGeom>
        </p:spPr>
      </p:pic>
      <p:sp>
        <p:nvSpPr>
          <p:cNvPr id="21" name="Rectangle 20"/>
          <p:cNvSpPr/>
          <p:nvPr/>
        </p:nvSpPr>
        <p:spPr>
          <a:xfrm>
            <a:off x="744652" y="2689092"/>
            <a:ext cx="1244708"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Campaign Interaction</a:t>
            </a:r>
          </a:p>
        </p:txBody>
      </p:sp>
      <p:sp>
        <p:nvSpPr>
          <p:cNvPr id="22" name="Rectangle 21"/>
          <p:cNvSpPr/>
          <p:nvPr/>
        </p:nvSpPr>
        <p:spPr>
          <a:xfrm>
            <a:off x="954102" y="2083423"/>
            <a:ext cx="2061035" cy="169277"/>
          </a:xfrm>
          <a:prstGeom prst="rect">
            <a:avLst/>
          </a:prstGeom>
        </p:spPr>
        <p:txBody>
          <a:bodyPr wrap="square" lIns="0" tIns="0" rIns="0" bIns="0" anchor="ctr">
            <a:spAutoFit/>
          </a:bodyPr>
          <a:lstStyle/>
          <a:p>
            <a:pPr algn="ctr"/>
            <a:r>
              <a:rPr lang="en-US" sz="1100" b="1" dirty="0">
                <a:latin typeface="Calibri" pitchFamily="34" charset="0"/>
              </a:rPr>
              <a:t>Availability Set (Scale Up &amp; Out)</a:t>
            </a:r>
          </a:p>
        </p:txBody>
      </p:sp>
      <p:sp>
        <p:nvSpPr>
          <p:cNvPr id="23" name="Rectangle 22"/>
          <p:cNvSpPr/>
          <p:nvPr/>
        </p:nvSpPr>
        <p:spPr>
          <a:xfrm>
            <a:off x="2073652" y="2689092"/>
            <a:ext cx="1244708"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Campaign Interaction</a:t>
            </a:r>
          </a:p>
        </p:txBody>
      </p:sp>
      <p:grpSp>
        <p:nvGrpSpPr>
          <p:cNvPr id="135" name="Group 134"/>
          <p:cNvGrpSpPr/>
          <p:nvPr/>
        </p:nvGrpSpPr>
        <p:grpSpPr>
          <a:xfrm>
            <a:off x="1058291" y="2290331"/>
            <a:ext cx="546026" cy="466079"/>
            <a:chOff x="768852" y="2657624"/>
            <a:chExt cx="706466" cy="603028"/>
          </a:xfrm>
        </p:grpSpPr>
        <p:pic>
          <p:nvPicPr>
            <p:cNvPr id="12" name="Picture 11"/>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24" name="Rectangle 23"/>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sp>
        <p:nvSpPr>
          <p:cNvPr id="25" name="Rectangle 24"/>
          <p:cNvSpPr/>
          <p:nvPr/>
        </p:nvSpPr>
        <p:spPr>
          <a:xfrm>
            <a:off x="448734" y="3524953"/>
            <a:ext cx="1237684" cy="507831"/>
          </a:xfrm>
          <a:prstGeom prst="rect">
            <a:avLst/>
          </a:prstGeom>
        </p:spPr>
        <p:txBody>
          <a:bodyPr wrap="square" lIns="0" tIns="0" rIns="0" bIns="0" anchor="ctr">
            <a:spAutoFit/>
          </a:bodyPr>
          <a:lstStyle/>
          <a:p>
            <a:pPr algn="ctr"/>
            <a:r>
              <a:rPr lang="en-US" sz="1100" dirty="0">
                <a:solidFill>
                  <a:schemeClr val="tx2"/>
                </a:solidFill>
                <a:latin typeface="Calibri" pitchFamily="34" charset="0"/>
              </a:rPr>
              <a:t>5 x Small</a:t>
            </a:r>
          </a:p>
          <a:p>
            <a:pPr algn="ctr"/>
            <a:r>
              <a:rPr lang="en-US" sz="1100" dirty="0">
                <a:solidFill>
                  <a:schemeClr val="tx2"/>
                </a:solidFill>
                <a:latin typeface="Calibri" pitchFamily="34" charset="0"/>
              </a:rPr>
              <a:t>SQL Meta-Data Databases</a:t>
            </a:r>
          </a:p>
        </p:txBody>
      </p:sp>
      <p:sp>
        <p:nvSpPr>
          <p:cNvPr id="26" name="Rectangle 25"/>
          <p:cNvSpPr/>
          <p:nvPr/>
        </p:nvSpPr>
        <p:spPr>
          <a:xfrm>
            <a:off x="2224046" y="3716043"/>
            <a:ext cx="1237684"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AD DC Replica</a:t>
            </a:r>
          </a:p>
        </p:txBody>
      </p:sp>
      <p:sp>
        <p:nvSpPr>
          <p:cNvPr id="27" name="Rectangle 26"/>
          <p:cNvSpPr/>
          <p:nvPr/>
        </p:nvSpPr>
        <p:spPr>
          <a:xfrm>
            <a:off x="3148562" y="3716043"/>
            <a:ext cx="1237684"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AD DC Replica</a:t>
            </a:r>
          </a:p>
        </p:txBody>
      </p:sp>
      <p:sp>
        <p:nvSpPr>
          <p:cNvPr id="28" name="Rectangle 27"/>
          <p:cNvSpPr/>
          <p:nvPr/>
        </p:nvSpPr>
        <p:spPr>
          <a:xfrm>
            <a:off x="2596958" y="3064934"/>
            <a:ext cx="1362951" cy="169277"/>
          </a:xfrm>
          <a:prstGeom prst="rect">
            <a:avLst/>
          </a:prstGeom>
        </p:spPr>
        <p:txBody>
          <a:bodyPr wrap="square" lIns="0" tIns="0" rIns="0" bIns="0" anchor="ctr">
            <a:spAutoFit/>
          </a:bodyPr>
          <a:lstStyle/>
          <a:p>
            <a:pPr algn="ctr"/>
            <a:r>
              <a:rPr lang="en-US" sz="1100" b="1" dirty="0">
                <a:latin typeface="Calibri" pitchFamily="34" charset="0"/>
              </a:rPr>
              <a:t>AD DC Availability Set</a:t>
            </a:r>
          </a:p>
        </p:txBody>
      </p:sp>
      <p:sp>
        <p:nvSpPr>
          <p:cNvPr id="29" name="Rectangle 28"/>
          <p:cNvSpPr/>
          <p:nvPr/>
        </p:nvSpPr>
        <p:spPr>
          <a:xfrm>
            <a:off x="3187375" y="4163804"/>
            <a:ext cx="2024937" cy="169277"/>
          </a:xfrm>
          <a:prstGeom prst="rect">
            <a:avLst/>
          </a:prstGeom>
        </p:spPr>
        <p:txBody>
          <a:bodyPr wrap="square" lIns="0" tIns="0" rIns="0" bIns="0" anchor="ctr">
            <a:spAutoFit/>
          </a:bodyPr>
          <a:lstStyle/>
          <a:p>
            <a:pPr algn="ctr"/>
            <a:r>
              <a:rPr lang="en-US" sz="1100" b="1" dirty="0">
                <a:latin typeface="Calibri" pitchFamily="34" charset="0"/>
              </a:rPr>
              <a:t>Data Ingestion Availability Set</a:t>
            </a:r>
          </a:p>
        </p:txBody>
      </p:sp>
      <p:sp>
        <p:nvSpPr>
          <p:cNvPr id="30" name="Rectangle 29"/>
          <p:cNvSpPr/>
          <p:nvPr/>
        </p:nvSpPr>
        <p:spPr>
          <a:xfrm>
            <a:off x="3050975" y="4934314"/>
            <a:ext cx="1201573"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Data Management </a:t>
            </a:r>
            <a:r>
              <a:rPr lang="en-US" sz="1100" dirty="0" err="1">
                <a:solidFill>
                  <a:schemeClr val="tx2"/>
                </a:solidFill>
                <a:latin typeface="Calibri" pitchFamily="34" charset="0"/>
              </a:rPr>
              <a:t>SiteServer</a:t>
            </a:r>
            <a:r>
              <a:rPr lang="en-US" sz="1100" dirty="0">
                <a:solidFill>
                  <a:schemeClr val="tx2"/>
                </a:solidFill>
                <a:latin typeface="Calibri" pitchFamily="34" charset="0"/>
              </a:rPr>
              <a:t>?</a:t>
            </a:r>
          </a:p>
        </p:txBody>
      </p:sp>
      <p:sp>
        <p:nvSpPr>
          <p:cNvPr id="31" name="Rectangle 30"/>
          <p:cNvSpPr/>
          <p:nvPr/>
        </p:nvSpPr>
        <p:spPr>
          <a:xfrm>
            <a:off x="4197750" y="4938663"/>
            <a:ext cx="1201573"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Data Management </a:t>
            </a:r>
            <a:r>
              <a:rPr lang="en-US" sz="1100" dirty="0" err="1">
                <a:solidFill>
                  <a:schemeClr val="tx2"/>
                </a:solidFill>
                <a:latin typeface="Calibri" pitchFamily="34" charset="0"/>
              </a:rPr>
              <a:t>SiteServer</a:t>
            </a:r>
            <a:r>
              <a:rPr lang="en-US" sz="1100" dirty="0">
                <a:solidFill>
                  <a:schemeClr val="tx2"/>
                </a:solidFill>
                <a:latin typeface="Calibri" pitchFamily="34" charset="0"/>
              </a:rPr>
              <a:t>?</a:t>
            </a:r>
          </a:p>
        </p:txBody>
      </p:sp>
      <p:sp>
        <p:nvSpPr>
          <p:cNvPr id="32" name="Rectangle 31"/>
          <p:cNvSpPr/>
          <p:nvPr/>
        </p:nvSpPr>
        <p:spPr>
          <a:xfrm>
            <a:off x="4596827" y="3600461"/>
            <a:ext cx="1724446" cy="169277"/>
          </a:xfrm>
          <a:prstGeom prst="rect">
            <a:avLst/>
          </a:prstGeom>
        </p:spPr>
        <p:txBody>
          <a:bodyPr wrap="square" lIns="0" tIns="0" rIns="0" bIns="0" anchor="ctr">
            <a:spAutoFit/>
          </a:bodyPr>
          <a:lstStyle/>
          <a:p>
            <a:pPr algn="ctr"/>
            <a:r>
              <a:rPr lang="en-US" sz="1100" dirty="0" err="1">
                <a:solidFill>
                  <a:schemeClr val="tx2"/>
                </a:solidFill>
                <a:latin typeface="Calibri" pitchFamily="34" charset="0"/>
              </a:rPr>
              <a:t>sFTP</a:t>
            </a:r>
            <a:r>
              <a:rPr lang="en-US" sz="1100" dirty="0">
                <a:solidFill>
                  <a:schemeClr val="tx2"/>
                </a:solidFill>
                <a:latin typeface="Calibri" pitchFamily="34" charset="0"/>
              </a:rPr>
              <a:t> Server</a:t>
            </a:r>
          </a:p>
        </p:txBody>
      </p:sp>
      <p:sp>
        <p:nvSpPr>
          <p:cNvPr id="33" name="Rectangle 32"/>
          <p:cNvSpPr/>
          <p:nvPr/>
        </p:nvSpPr>
        <p:spPr>
          <a:xfrm>
            <a:off x="5802368" y="3102140"/>
            <a:ext cx="518630"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Azure Files</a:t>
            </a:r>
          </a:p>
        </p:txBody>
      </p:sp>
      <p:sp>
        <p:nvSpPr>
          <p:cNvPr id="34" name="Rectangle 33"/>
          <p:cNvSpPr/>
          <p:nvPr/>
        </p:nvSpPr>
        <p:spPr>
          <a:xfrm>
            <a:off x="5390481" y="5805400"/>
            <a:ext cx="1230318"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Access and Endpoints Control</a:t>
            </a:r>
          </a:p>
        </p:txBody>
      </p:sp>
      <p:sp>
        <p:nvSpPr>
          <p:cNvPr id="36" name="Rectangle 35"/>
          <p:cNvSpPr/>
          <p:nvPr/>
        </p:nvSpPr>
        <p:spPr>
          <a:xfrm>
            <a:off x="6719088" y="5807693"/>
            <a:ext cx="1102689"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Virtual Network</a:t>
            </a:r>
            <a:endParaRPr lang="en-US" sz="1100" dirty="0">
              <a:solidFill>
                <a:schemeClr val="tx2"/>
              </a:solidFill>
              <a:latin typeface="Calibri" pitchFamily="34" charset="0"/>
            </a:endParaRPr>
          </a:p>
        </p:txBody>
      </p:sp>
      <p:sp>
        <p:nvSpPr>
          <p:cNvPr id="37" name="Rectangle 36"/>
          <p:cNvSpPr/>
          <p:nvPr/>
        </p:nvSpPr>
        <p:spPr>
          <a:xfrm>
            <a:off x="7728877" y="5066729"/>
            <a:ext cx="1102689"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Stream Analytics</a:t>
            </a:r>
          </a:p>
        </p:txBody>
      </p:sp>
      <p:sp>
        <p:nvSpPr>
          <p:cNvPr id="38" name="Rectangle 37"/>
          <p:cNvSpPr/>
          <p:nvPr/>
        </p:nvSpPr>
        <p:spPr>
          <a:xfrm>
            <a:off x="8819654" y="5064839"/>
            <a:ext cx="1102689"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Event Hub Krux</a:t>
            </a:r>
          </a:p>
        </p:txBody>
      </p:sp>
      <p:sp>
        <p:nvSpPr>
          <p:cNvPr id="39" name="Rectangle 38"/>
          <p:cNvSpPr/>
          <p:nvPr/>
        </p:nvSpPr>
        <p:spPr>
          <a:xfrm>
            <a:off x="10114008" y="5212323"/>
            <a:ext cx="1102689"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Device Data</a:t>
            </a:r>
            <a:endParaRPr lang="en-US" sz="1100" dirty="0">
              <a:solidFill>
                <a:schemeClr val="tx2"/>
              </a:solidFill>
              <a:latin typeface="Calibri" pitchFamily="34" charset="0"/>
            </a:endParaRPr>
          </a:p>
        </p:txBody>
      </p:sp>
      <p:sp>
        <p:nvSpPr>
          <p:cNvPr id="40" name="Rectangle 39"/>
          <p:cNvSpPr/>
          <p:nvPr/>
        </p:nvSpPr>
        <p:spPr>
          <a:xfrm>
            <a:off x="9779466" y="4018501"/>
            <a:ext cx="1887696"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Dynamic Lading Page Sites, Unique Operations (if needed)</a:t>
            </a:r>
          </a:p>
        </p:txBody>
      </p:sp>
      <p:sp>
        <p:nvSpPr>
          <p:cNvPr id="41" name="Rectangle 40"/>
          <p:cNvSpPr/>
          <p:nvPr/>
        </p:nvSpPr>
        <p:spPr>
          <a:xfrm>
            <a:off x="9727390" y="3287188"/>
            <a:ext cx="1887696"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Web Site(s)</a:t>
            </a:r>
          </a:p>
        </p:txBody>
      </p:sp>
      <p:sp>
        <p:nvSpPr>
          <p:cNvPr id="43" name="Rectangle 42"/>
          <p:cNvSpPr/>
          <p:nvPr/>
        </p:nvSpPr>
        <p:spPr>
          <a:xfrm>
            <a:off x="7155481" y="4023210"/>
            <a:ext cx="1887696"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Dynamic Lading Page Sites</a:t>
            </a:r>
            <a:r>
              <a:rPr lang="en-US" sz="1100">
                <a:solidFill>
                  <a:schemeClr val="tx2"/>
                </a:solidFill>
                <a:latin typeface="Calibri" pitchFamily="34" charset="0"/>
              </a:rPr>
              <a:t>, Unique Operations (if needed)</a:t>
            </a:r>
            <a:endParaRPr lang="en-US" sz="1100" dirty="0">
              <a:solidFill>
                <a:schemeClr val="tx2"/>
              </a:solidFill>
              <a:latin typeface="Calibri" pitchFamily="34" charset="0"/>
            </a:endParaRPr>
          </a:p>
        </p:txBody>
      </p:sp>
      <p:sp>
        <p:nvSpPr>
          <p:cNvPr id="44" name="Rectangle 43"/>
          <p:cNvSpPr/>
          <p:nvPr/>
        </p:nvSpPr>
        <p:spPr>
          <a:xfrm>
            <a:off x="9752785" y="2522880"/>
            <a:ext cx="1887696"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Hosted Web Sites</a:t>
            </a:r>
          </a:p>
        </p:txBody>
      </p:sp>
      <p:sp>
        <p:nvSpPr>
          <p:cNvPr id="45" name="Rectangle 44"/>
          <p:cNvSpPr/>
          <p:nvPr/>
        </p:nvSpPr>
        <p:spPr>
          <a:xfrm>
            <a:off x="9245085" y="1352797"/>
            <a:ext cx="1489440"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Session Data, Real Time Decision Support</a:t>
            </a:r>
          </a:p>
        </p:txBody>
      </p:sp>
      <p:sp>
        <p:nvSpPr>
          <p:cNvPr id="46" name="Rectangle 45"/>
          <p:cNvSpPr/>
          <p:nvPr/>
        </p:nvSpPr>
        <p:spPr>
          <a:xfrm>
            <a:off x="7247248" y="1625703"/>
            <a:ext cx="1887696"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Azure </a:t>
            </a:r>
            <a:r>
              <a:rPr lang="en-US" sz="1100" dirty="0" err="1">
                <a:solidFill>
                  <a:schemeClr val="tx2"/>
                </a:solidFill>
                <a:latin typeface="Calibri" pitchFamily="34" charset="0"/>
              </a:rPr>
              <a:t>Redis</a:t>
            </a:r>
            <a:r>
              <a:rPr lang="en-US" sz="1100" dirty="0">
                <a:solidFill>
                  <a:schemeClr val="tx2"/>
                </a:solidFill>
                <a:latin typeface="Calibri" pitchFamily="34" charset="0"/>
              </a:rPr>
              <a:t> Cache</a:t>
            </a:r>
          </a:p>
        </p:txBody>
      </p:sp>
      <p:sp>
        <p:nvSpPr>
          <p:cNvPr id="47" name="Rectangle 46"/>
          <p:cNvSpPr/>
          <p:nvPr/>
        </p:nvSpPr>
        <p:spPr>
          <a:xfrm>
            <a:off x="6698943" y="2644127"/>
            <a:ext cx="894831"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Firewall</a:t>
            </a:r>
          </a:p>
        </p:txBody>
      </p:sp>
      <p:sp>
        <p:nvSpPr>
          <p:cNvPr id="48" name="Rectangle 47"/>
          <p:cNvSpPr/>
          <p:nvPr/>
        </p:nvSpPr>
        <p:spPr>
          <a:xfrm>
            <a:off x="6676418" y="3624996"/>
            <a:ext cx="894831"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Firewall</a:t>
            </a:r>
            <a:endParaRPr lang="en-US" sz="1100" dirty="0">
              <a:solidFill>
                <a:schemeClr val="tx2"/>
              </a:solidFill>
              <a:latin typeface="Calibri" pitchFamily="34" charset="0"/>
            </a:endParaRPr>
          </a:p>
        </p:txBody>
      </p:sp>
      <p:pic>
        <p:nvPicPr>
          <p:cNvPr id="49" name="Picture 48"/>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959065" y="2358105"/>
            <a:ext cx="359378" cy="266771"/>
          </a:xfrm>
          <a:prstGeom prst="rect">
            <a:avLst/>
          </a:prstGeom>
        </p:spPr>
      </p:pic>
      <p:sp>
        <p:nvSpPr>
          <p:cNvPr id="50" name="Rectangle 49"/>
          <p:cNvSpPr/>
          <p:nvPr/>
        </p:nvSpPr>
        <p:spPr>
          <a:xfrm>
            <a:off x="6068500" y="1833874"/>
            <a:ext cx="993717"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DevOps Services</a:t>
            </a:r>
          </a:p>
        </p:txBody>
      </p:sp>
      <p:sp>
        <p:nvSpPr>
          <p:cNvPr id="51" name="Rectangle 50"/>
          <p:cNvSpPr/>
          <p:nvPr/>
        </p:nvSpPr>
        <p:spPr>
          <a:xfrm>
            <a:off x="5038432" y="1833850"/>
            <a:ext cx="993717"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Azure Active Directory</a:t>
            </a:r>
          </a:p>
        </p:txBody>
      </p:sp>
      <p:sp>
        <p:nvSpPr>
          <p:cNvPr id="52" name="Rectangle 51"/>
          <p:cNvSpPr/>
          <p:nvPr/>
        </p:nvSpPr>
        <p:spPr>
          <a:xfrm>
            <a:off x="4215959" y="1833850"/>
            <a:ext cx="993717"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Machine Learning</a:t>
            </a:r>
          </a:p>
        </p:txBody>
      </p:sp>
      <p:sp>
        <p:nvSpPr>
          <p:cNvPr id="53" name="Rectangle 52"/>
          <p:cNvSpPr/>
          <p:nvPr/>
        </p:nvSpPr>
        <p:spPr>
          <a:xfrm>
            <a:off x="7567001" y="2723061"/>
            <a:ext cx="1139329"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Decision Optimization (M/L)</a:t>
            </a:r>
          </a:p>
        </p:txBody>
      </p:sp>
      <p:sp>
        <p:nvSpPr>
          <p:cNvPr id="54" name="Rectangle 53"/>
          <p:cNvSpPr/>
          <p:nvPr/>
        </p:nvSpPr>
        <p:spPr>
          <a:xfrm>
            <a:off x="7501639" y="3728647"/>
            <a:ext cx="1139329"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RT Decisions</a:t>
            </a:r>
            <a:endParaRPr lang="en-US" sz="1100" dirty="0">
              <a:solidFill>
                <a:schemeClr val="tx2"/>
              </a:solidFill>
              <a:latin typeface="Calibri" pitchFamily="34" charset="0"/>
            </a:endParaRPr>
          </a:p>
        </p:txBody>
      </p:sp>
      <p:sp>
        <p:nvSpPr>
          <p:cNvPr id="55" name="Rectangle 54"/>
          <p:cNvSpPr/>
          <p:nvPr/>
        </p:nvSpPr>
        <p:spPr>
          <a:xfrm>
            <a:off x="6027479" y="4877695"/>
            <a:ext cx="1139329" cy="507831"/>
          </a:xfrm>
          <a:prstGeom prst="rect">
            <a:avLst/>
          </a:prstGeom>
        </p:spPr>
        <p:txBody>
          <a:bodyPr wrap="square" lIns="0" tIns="0" rIns="0" bIns="0" anchor="ctr">
            <a:spAutoFit/>
          </a:bodyPr>
          <a:lstStyle/>
          <a:p>
            <a:pPr algn="ctr"/>
            <a:r>
              <a:rPr lang="en-US" sz="1100">
                <a:solidFill>
                  <a:schemeClr val="tx2"/>
                </a:solidFill>
                <a:latin typeface="Calibri" pitchFamily="34" charset="0"/>
              </a:rPr>
              <a:t>Hadoop Cluster All Raw and Processed Data</a:t>
            </a:r>
            <a:endParaRPr lang="en-US" sz="1100" dirty="0">
              <a:solidFill>
                <a:schemeClr val="tx2"/>
              </a:solidFill>
              <a:latin typeface="Calibri" pitchFamily="34" charset="0"/>
            </a:endParaRPr>
          </a:p>
        </p:txBody>
      </p:sp>
      <p:sp>
        <p:nvSpPr>
          <p:cNvPr id="57" name="Rectangle 56"/>
          <p:cNvSpPr/>
          <p:nvPr/>
        </p:nvSpPr>
        <p:spPr>
          <a:xfrm>
            <a:off x="2886996" y="1669160"/>
            <a:ext cx="993717"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SQL DW</a:t>
            </a:r>
            <a:endParaRPr lang="en-US" sz="1100" dirty="0">
              <a:solidFill>
                <a:schemeClr val="tx2"/>
              </a:solidFill>
              <a:latin typeface="Calibri" pitchFamily="34" charset="0"/>
            </a:endParaRPr>
          </a:p>
        </p:txBody>
      </p:sp>
      <p:cxnSp>
        <p:nvCxnSpPr>
          <p:cNvPr id="62" name="Straight Arrow Connector 61"/>
          <p:cNvCxnSpPr/>
          <p:nvPr/>
        </p:nvCxnSpPr>
        <p:spPr bwMode="auto">
          <a:xfrm flipV="1">
            <a:off x="2036252" y="2945426"/>
            <a:ext cx="0" cy="1365846"/>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63" name="Straight Arrow Connector 62"/>
          <p:cNvCxnSpPr/>
          <p:nvPr/>
        </p:nvCxnSpPr>
        <p:spPr bwMode="auto">
          <a:xfrm flipH="1">
            <a:off x="3847299" y="1509783"/>
            <a:ext cx="559177"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67" name="Straight Arrow Connector 66"/>
          <p:cNvCxnSpPr/>
          <p:nvPr/>
        </p:nvCxnSpPr>
        <p:spPr bwMode="auto">
          <a:xfrm>
            <a:off x="1587026" y="4305958"/>
            <a:ext cx="0" cy="178518"/>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69" name="Straight Arrow Connector 68"/>
          <p:cNvCxnSpPr/>
          <p:nvPr/>
        </p:nvCxnSpPr>
        <p:spPr bwMode="auto">
          <a:xfrm>
            <a:off x="1585217" y="4310441"/>
            <a:ext cx="940946"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72" name="Straight Arrow Connector 71"/>
          <p:cNvCxnSpPr/>
          <p:nvPr/>
        </p:nvCxnSpPr>
        <p:spPr bwMode="auto">
          <a:xfrm>
            <a:off x="4406221" y="1502787"/>
            <a:ext cx="0" cy="248803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74" name="Straight Arrow Connector 73"/>
          <p:cNvCxnSpPr/>
          <p:nvPr/>
        </p:nvCxnSpPr>
        <p:spPr bwMode="auto">
          <a:xfrm>
            <a:off x="4235540" y="3418415"/>
            <a:ext cx="896884"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77" name="Straight Arrow Connector 76"/>
          <p:cNvCxnSpPr/>
          <p:nvPr/>
        </p:nvCxnSpPr>
        <p:spPr bwMode="auto">
          <a:xfrm flipH="1" flipV="1">
            <a:off x="1420666" y="3290987"/>
            <a:ext cx="615589" cy="1"/>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79" name="Straight Arrow Connector 78"/>
          <p:cNvCxnSpPr/>
          <p:nvPr/>
        </p:nvCxnSpPr>
        <p:spPr bwMode="auto">
          <a:xfrm flipH="1">
            <a:off x="3509419" y="2453788"/>
            <a:ext cx="3144931"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85" name="Straight Arrow Connector 84"/>
          <p:cNvCxnSpPr/>
          <p:nvPr/>
        </p:nvCxnSpPr>
        <p:spPr bwMode="auto">
          <a:xfrm>
            <a:off x="4718432" y="1207588"/>
            <a:ext cx="0" cy="164548"/>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87" name="Straight Arrow Connector 86"/>
          <p:cNvCxnSpPr/>
          <p:nvPr/>
        </p:nvCxnSpPr>
        <p:spPr bwMode="auto">
          <a:xfrm flipH="1">
            <a:off x="3456894" y="1205019"/>
            <a:ext cx="1259007"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sp>
        <p:nvSpPr>
          <p:cNvPr id="91" name="Freeform 90"/>
          <p:cNvSpPr/>
          <p:nvPr/>
        </p:nvSpPr>
        <p:spPr bwMode="auto">
          <a:xfrm>
            <a:off x="2042509" y="1398711"/>
            <a:ext cx="1025775" cy="637788"/>
          </a:xfrm>
          <a:custGeom>
            <a:avLst/>
            <a:gdLst>
              <a:gd name="connsiteX0" fmla="*/ 0 w 983848"/>
              <a:gd name="connsiteY0" fmla="*/ 544011 h 544011"/>
              <a:gd name="connsiteX1" fmla="*/ 0 w 983848"/>
              <a:gd name="connsiteY1" fmla="*/ 0 h 544011"/>
              <a:gd name="connsiteX2" fmla="*/ 983848 w 983848"/>
              <a:gd name="connsiteY2" fmla="*/ 0 h 544011"/>
            </a:gdLst>
            <a:ahLst/>
            <a:cxnLst>
              <a:cxn ang="0">
                <a:pos x="connsiteX0" y="connsiteY0"/>
              </a:cxn>
              <a:cxn ang="0">
                <a:pos x="connsiteX1" y="connsiteY1"/>
              </a:cxn>
              <a:cxn ang="0">
                <a:pos x="connsiteX2" y="connsiteY2"/>
              </a:cxn>
            </a:cxnLst>
            <a:rect l="l" t="t" r="r" b="b"/>
            <a:pathLst>
              <a:path w="983848" h="544011">
                <a:moveTo>
                  <a:pt x="0" y="544011"/>
                </a:moveTo>
                <a:lnTo>
                  <a:pt x="0" y="0"/>
                </a:lnTo>
                <a:lnTo>
                  <a:pt x="983848" y="0"/>
                </a:lnTo>
              </a:path>
            </a:pathLst>
          </a:cu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16" tIns="45708" rIns="91416" bIns="45708" numCol="1" rtlCol="0" anchor="t" anchorCtr="0" compatLnSpc="1">
            <a:prstTxWarp prst="textNoShape">
              <a:avLst/>
            </a:prstTxWarp>
          </a:bodyPr>
          <a:lstStyle/>
          <a:p>
            <a:pPr defTabSz="914126" eaLnBrk="0" hangingPunct="0">
              <a:spcBef>
                <a:spcPct val="0"/>
              </a:spcBef>
            </a:pPr>
            <a:r>
              <a:rPr lang="en-US" sz="1799" dirty="0">
                <a:solidFill>
                  <a:schemeClr val="tx1"/>
                </a:solidFill>
                <a:latin typeface="Verdana" pitchFamily="34" charset="0"/>
              </a:rPr>
              <a:t> </a:t>
            </a:r>
          </a:p>
        </p:txBody>
      </p:sp>
      <p:cxnSp>
        <p:nvCxnSpPr>
          <p:cNvPr id="92" name="Straight Arrow Connector 91"/>
          <p:cNvCxnSpPr/>
          <p:nvPr/>
        </p:nvCxnSpPr>
        <p:spPr bwMode="auto">
          <a:xfrm flipV="1">
            <a:off x="1573384" y="5339238"/>
            <a:ext cx="0" cy="278672"/>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94" name="Straight Arrow Connector 93"/>
          <p:cNvCxnSpPr/>
          <p:nvPr/>
        </p:nvCxnSpPr>
        <p:spPr bwMode="auto">
          <a:xfrm flipH="1">
            <a:off x="5504251" y="4563868"/>
            <a:ext cx="761979" cy="0"/>
          </a:xfrm>
          <a:prstGeom prst="straightConnector1">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00" name="Elbow Connector 99"/>
          <p:cNvCxnSpPr/>
          <p:nvPr/>
        </p:nvCxnSpPr>
        <p:spPr bwMode="auto">
          <a:xfrm rot="10800000">
            <a:off x="7077879" y="4571704"/>
            <a:ext cx="762098" cy="257818"/>
          </a:xfrm>
          <a:prstGeom prst="bentConnector3">
            <a:avLst>
              <a:gd name="adj1" fmla="val 50000"/>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sp>
        <p:nvSpPr>
          <p:cNvPr id="102" name="Freeform 101"/>
          <p:cNvSpPr/>
          <p:nvPr/>
        </p:nvSpPr>
        <p:spPr bwMode="auto">
          <a:xfrm>
            <a:off x="6641344" y="2463114"/>
            <a:ext cx="261754" cy="1018308"/>
          </a:xfrm>
          <a:custGeom>
            <a:avLst/>
            <a:gdLst>
              <a:gd name="connsiteX0" fmla="*/ 0 w 353028"/>
              <a:gd name="connsiteY0" fmla="*/ 0 h 1018573"/>
              <a:gd name="connsiteX1" fmla="*/ 0 w 353028"/>
              <a:gd name="connsiteY1" fmla="*/ 1018573 h 1018573"/>
              <a:gd name="connsiteX2" fmla="*/ 353028 w 353028"/>
              <a:gd name="connsiteY2" fmla="*/ 1018573 h 1018573"/>
            </a:gdLst>
            <a:ahLst/>
            <a:cxnLst>
              <a:cxn ang="0">
                <a:pos x="connsiteX0" y="connsiteY0"/>
              </a:cxn>
              <a:cxn ang="0">
                <a:pos x="connsiteX1" y="connsiteY1"/>
              </a:cxn>
              <a:cxn ang="0">
                <a:pos x="connsiteX2" y="connsiteY2"/>
              </a:cxn>
            </a:cxnLst>
            <a:rect l="l" t="t" r="r" b="b"/>
            <a:pathLst>
              <a:path w="353028" h="1018573">
                <a:moveTo>
                  <a:pt x="0" y="0"/>
                </a:moveTo>
                <a:lnTo>
                  <a:pt x="0" y="1018573"/>
                </a:lnTo>
                <a:lnTo>
                  <a:pt x="353028" y="1018573"/>
                </a:lnTo>
              </a:path>
            </a:pathLst>
          </a:custGeom>
          <a:noFill/>
          <a:ln w="12700">
            <a:solidFill>
              <a:schemeClr val="tx1">
                <a:lumMod val="60000"/>
                <a:lumOff val="40000"/>
              </a:schemeClr>
            </a:solidFill>
            <a:headEnd type="none" w="med" len="med"/>
            <a:tailEnd type="arrow" w="lg"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6" tIns="45708" rIns="91416" bIns="45708" numCol="1" rtlCol="0" anchor="t" anchorCtr="0" compatLnSpc="1">
            <a:prstTxWarp prst="textNoShape">
              <a:avLst/>
            </a:prstTxWarp>
          </a:bodyPr>
          <a:lstStyle/>
          <a:p>
            <a:pPr defTabSz="914126" eaLnBrk="0" hangingPunct="0">
              <a:spcBef>
                <a:spcPct val="0"/>
              </a:spcBef>
            </a:pPr>
            <a:endParaRPr lang="en-US" sz="1799">
              <a:solidFill>
                <a:schemeClr val="tx1"/>
              </a:solidFill>
              <a:latin typeface="Verdana" pitchFamily="34" charset="0"/>
            </a:endParaRPr>
          </a:p>
        </p:txBody>
      </p:sp>
      <p:cxnSp>
        <p:nvCxnSpPr>
          <p:cNvPr id="103" name="Straight Arrow Connector 102"/>
          <p:cNvCxnSpPr/>
          <p:nvPr/>
        </p:nvCxnSpPr>
        <p:spPr bwMode="auto">
          <a:xfrm>
            <a:off x="6628859" y="2454345"/>
            <a:ext cx="284421"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106" name="Straight Arrow Connector 105"/>
          <p:cNvCxnSpPr/>
          <p:nvPr/>
        </p:nvCxnSpPr>
        <p:spPr bwMode="auto">
          <a:xfrm flipH="1">
            <a:off x="8526923" y="4830017"/>
            <a:ext cx="559473"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108" name="Straight Arrow Connector 107"/>
          <p:cNvCxnSpPr/>
          <p:nvPr/>
        </p:nvCxnSpPr>
        <p:spPr bwMode="auto">
          <a:xfrm flipH="1">
            <a:off x="9713125" y="4830017"/>
            <a:ext cx="538926"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110" name="Elbow Connector 109"/>
          <p:cNvCxnSpPr/>
          <p:nvPr/>
        </p:nvCxnSpPr>
        <p:spPr bwMode="auto">
          <a:xfrm rot="10800000">
            <a:off x="8393760" y="2455132"/>
            <a:ext cx="1976801" cy="1312451"/>
          </a:xfrm>
          <a:prstGeom prst="bentConnector3">
            <a:avLst>
              <a:gd name="adj1" fmla="val 53333"/>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13" name="Elbow Connector 112"/>
          <p:cNvCxnSpPr/>
          <p:nvPr/>
        </p:nvCxnSpPr>
        <p:spPr bwMode="auto">
          <a:xfrm rot="10800000" flipV="1">
            <a:off x="8372942" y="3079135"/>
            <a:ext cx="1989149" cy="406295"/>
          </a:xfrm>
          <a:prstGeom prst="bentConnector3">
            <a:avLst>
              <a:gd name="adj1" fmla="val 39787"/>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19" name="Straight Arrow Connector 118"/>
          <p:cNvCxnSpPr/>
          <p:nvPr/>
        </p:nvCxnSpPr>
        <p:spPr bwMode="auto">
          <a:xfrm>
            <a:off x="7370360" y="3478359"/>
            <a:ext cx="480225" cy="0"/>
          </a:xfrm>
          <a:prstGeom prst="straightConnector1">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21" name="Straight Arrow Connector 120"/>
          <p:cNvCxnSpPr/>
          <p:nvPr/>
        </p:nvCxnSpPr>
        <p:spPr bwMode="auto">
          <a:xfrm>
            <a:off x="7370360" y="2452202"/>
            <a:ext cx="480225" cy="0"/>
          </a:xfrm>
          <a:prstGeom prst="straightConnector1">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23" name="Straight Arrow Connector 122"/>
          <p:cNvCxnSpPr/>
          <p:nvPr/>
        </p:nvCxnSpPr>
        <p:spPr bwMode="auto">
          <a:xfrm>
            <a:off x="8103659" y="1810579"/>
            <a:ext cx="0" cy="341195"/>
          </a:xfrm>
          <a:prstGeom prst="straightConnector1">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sp>
        <p:nvSpPr>
          <p:cNvPr id="126" name="Freeform 125"/>
          <p:cNvSpPr/>
          <p:nvPr/>
        </p:nvSpPr>
        <p:spPr bwMode="auto">
          <a:xfrm>
            <a:off x="7544775" y="1389066"/>
            <a:ext cx="277977" cy="2087901"/>
          </a:xfrm>
          <a:custGeom>
            <a:avLst/>
            <a:gdLst>
              <a:gd name="connsiteX0" fmla="*/ 0 w 983848"/>
              <a:gd name="connsiteY0" fmla="*/ 544011 h 544011"/>
              <a:gd name="connsiteX1" fmla="*/ 0 w 983848"/>
              <a:gd name="connsiteY1" fmla="*/ 0 h 544011"/>
              <a:gd name="connsiteX2" fmla="*/ 983848 w 983848"/>
              <a:gd name="connsiteY2" fmla="*/ 0 h 544011"/>
              <a:gd name="connsiteX0" fmla="*/ 0 w 300942"/>
              <a:gd name="connsiteY0" fmla="*/ 544011 h 544011"/>
              <a:gd name="connsiteX1" fmla="*/ 0 w 300942"/>
              <a:gd name="connsiteY1" fmla="*/ 0 h 544011"/>
              <a:gd name="connsiteX2" fmla="*/ 300942 w 300942"/>
              <a:gd name="connsiteY2" fmla="*/ 0 h 544011"/>
              <a:gd name="connsiteX0" fmla="*/ 0 w 307817"/>
              <a:gd name="connsiteY0" fmla="*/ 1341533 h 1341533"/>
              <a:gd name="connsiteX1" fmla="*/ 6875 w 307817"/>
              <a:gd name="connsiteY1" fmla="*/ 0 h 1341533"/>
              <a:gd name="connsiteX2" fmla="*/ 307817 w 307817"/>
              <a:gd name="connsiteY2" fmla="*/ 0 h 1341533"/>
            </a:gdLst>
            <a:ahLst/>
            <a:cxnLst>
              <a:cxn ang="0">
                <a:pos x="connsiteX0" y="connsiteY0"/>
              </a:cxn>
              <a:cxn ang="0">
                <a:pos x="connsiteX1" y="connsiteY1"/>
              </a:cxn>
              <a:cxn ang="0">
                <a:pos x="connsiteX2" y="connsiteY2"/>
              </a:cxn>
            </a:cxnLst>
            <a:rect l="l" t="t" r="r" b="b"/>
            <a:pathLst>
              <a:path w="307817" h="1341533">
                <a:moveTo>
                  <a:pt x="0" y="1341533"/>
                </a:moveTo>
                <a:cubicBezTo>
                  <a:pt x="2292" y="894355"/>
                  <a:pt x="4583" y="447178"/>
                  <a:pt x="6875" y="0"/>
                </a:cubicBezTo>
                <a:lnTo>
                  <a:pt x="307817" y="0"/>
                </a:lnTo>
              </a:path>
            </a:pathLst>
          </a:custGeom>
          <a:noFill/>
          <a:ln w="12700">
            <a:solidFill>
              <a:schemeClr val="tx1">
                <a:lumMod val="60000"/>
                <a:lumOff val="40000"/>
              </a:schemeClr>
            </a:solidFill>
            <a:headEnd type="none" w="med" len="med"/>
            <a:tailEnd type="arrow" w="lg"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6" tIns="45708" rIns="91416" bIns="45708" numCol="1" rtlCol="0" anchor="t" anchorCtr="0" compatLnSpc="1">
            <a:prstTxWarp prst="textNoShape">
              <a:avLst/>
            </a:prstTxWarp>
          </a:bodyPr>
          <a:lstStyle/>
          <a:p>
            <a:pPr defTabSz="914126" eaLnBrk="0" hangingPunct="0">
              <a:spcBef>
                <a:spcPct val="0"/>
              </a:spcBef>
            </a:pPr>
            <a:r>
              <a:rPr lang="en-US" sz="1799" dirty="0">
                <a:solidFill>
                  <a:schemeClr val="tx1"/>
                </a:solidFill>
                <a:latin typeface="Verdana" pitchFamily="34" charset="0"/>
              </a:rPr>
              <a:t> </a:t>
            </a:r>
          </a:p>
        </p:txBody>
      </p:sp>
      <p:sp>
        <p:nvSpPr>
          <p:cNvPr id="127" name="Rectangle 126"/>
          <p:cNvSpPr/>
          <p:nvPr/>
        </p:nvSpPr>
        <p:spPr bwMode="auto">
          <a:xfrm>
            <a:off x="3018324" y="4083564"/>
            <a:ext cx="2393827" cy="1285372"/>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28" name="Rectangle 127"/>
          <p:cNvSpPr/>
          <p:nvPr/>
        </p:nvSpPr>
        <p:spPr>
          <a:xfrm>
            <a:off x="1107190" y="4987849"/>
            <a:ext cx="978901"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Remote App Session Host</a:t>
            </a:r>
          </a:p>
        </p:txBody>
      </p:sp>
      <p:sp>
        <p:nvSpPr>
          <p:cNvPr id="129" name="Rectangle 128"/>
          <p:cNvSpPr/>
          <p:nvPr/>
        </p:nvSpPr>
        <p:spPr>
          <a:xfrm>
            <a:off x="997387" y="6164519"/>
            <a:ext cx="1201573"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CDP Users</a:t>
            </a:r>
            <a:endParaRPr lang="en-US" sz="1100" dirty="0">
              <a:solidFill>
                <a:schemeClr val="tx2"/>
              </a:solidFill>
              <a:latin typeface="Calibri" pitchFamily="34" charset="0"/>
            </a:endParaRPr>
          </a:p>
        </p:txBody>
      </p:sp>
      <p:pic>
        <p:nvPicPr>
          <p:cNvPr id="130" name="Picture 129"/>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10461568" y="2876638"/>
            <a:ext cx="402229" cy="403611"/>
          </a:xfrm>
          <a:prstGeom prst="rect">
            <a:avLst/>
          </a:prstGeom>
        </p:spPr>
      </p:pic>
      <p:cxnSp>
        <p:nvCxnSpPr>
          <p:cNvPr id="132" name="Straight Connector 131"/>
          <p:cNvCxnSpPr/>
          <p:nvPr/>
        </p:nvCxnSpPr>
        <p:spPr bwMode="auto">
          <a:xfrm>
            <a:off x="8440657" y="1433720"/>
            <a:ext cx="796895" cy="0"/>
          </a:xfrm>
          <a:prstGeom prst="line">
            <a:avLst/>
          </a:prstGeom>
          <a:solidFill>
            <a:schemeClr val="accent1"/>
          </a:solidFill>
          <a:ln w="12700" cap="flat" cmpd="sng" algn="ctr">
            <a:solidFill>
              <a:srgbClr val="92D050"/>
            </a:solidFill>
            <a:prstDash val="solid"/>
            <a:round/>
            <a:headEnd type="none" w="med" len="med"/>
            <a:tailEnd type="none" w="med" len="med"/>
          </a:ln>
          <a:effectLst/>
        </p:spPr>
      </p:cxnSp>
      <p:pic>
        <p:nvPicPr>
          <p:cNvPr id="133" name="Picture 132"/>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3157813" y="1213679"/>
            <a:ext cx="416939" cy="406282"/>
          </a:xfrm>
          <a:prstGeom prst="rect">
            <a:avLst/>
          </a:prstGeom>
        </p:spPr>
      </p:pic>
      <p:pic>
        <p:nvPicPr>
          <p:cNvPr id="134" name="Picture 133"/>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900546" y="3070453"/>
            <a:ext cx="416939" cy="406282"/>
          </a:xfrm>
          <a:prstGeom prst="rect">
            <a:avLst/>
          </a:prstGeom>
        </p:spPr>
      </p:pic>
      <p:grpSp>
        <p:nvGrpSpPr>
          <p:cNvPr id="136" name="Group 135"/>
          <p:cNvGrpSpPr/>
          <p:nvPr/>
        </p:nvGrpSpPr>
        <p:grpSpPr>
          <a:xfrm>
            <a:off x="2294920" y="2290331"/>
            <a:ext cx="546026" cy="466079"/>
            <a:chOff x="768852" y="2657624"/>
            <a:chExt cx="706466" cy="603028"/>
          </a:xfrm>
        </p:grpSpPr>
        <p:pic>
          <p:nvPicPr>
            <p:cNvPr id="137" name="Picture 136"/>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38" name="Rectangle 137"/>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39" name="Group 138"/>
          <p:cNvGrpSpPr/>
          <p:nvPr/>
        </p:nvGrpSpPr>
        <p:grpSpPr>
          <a:xfrm>
            <a:off x="2558919" y="3285074"/>
            <a:ext cx="546026" cy="466079"/>
            <a:chOff x="768852" y="2657624"/>
            <a:chExt cx="706466" cy="603028"/>
          </a:xfrm>
        </p:grpSpPr>
        <p:pic>
          <p:nvPicPr>
            <p:cNvPr id="140" name="Picture 139"/>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41" name="Rectangle 140"/>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42" name="Group 141"/>
          <p:cNvGrpSpPr/>
          <p:nvPr/>
        </p:nvGrpSpPr>
        <p:grpSpPr>
          <a:xfrm>
            <a:off x="3488928" y="3277581"/>
            <a:ext cx="546026" cy="466079"/>
            <a:chOff x="768852" y="2657624"/>
            <a:chExt cx="706466" cy="603028"/>
          </a:xfrm>
        </p:grpSpPr>
        <p:pic>
          <p:nvPicPr>
            <p:cNvPr id="143" name="Picture 142"/>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44" name="Rectangle 143"/>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45" name="Group 144"/>
          <p:cNvGrpSpPr/>
          <p:nvPr/>
        </p:nvGrpSpPr>
        <p:grpSpPr>
          <a:xfrm>
            <a:off x="5158589" y="3147061"/>
            <a:ext cx="546026" cy="466079"/>
            <a:chOff x="768852" y="2657624"/>
            <a:chExt cx="706466" cy="603028"/>
          </a:xfrm>
        </p:grpSpPr>
        <p:pic>
          <p:nvPicPr>
            <p:cNvPr id="146" name="Picture 145"/>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47" name="Rectangle 146"/>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48" name="Group 147"/>
          <p:cNvGrpSpPr/>
          <p:nvPr/>
        </p:nvGrpSpPr>
        <p:grpSpPr>
          <a:xfrm>
            <a:off x="3377316" y="4447208"/>
            <a:ext cx="546026" cy="466079"/>
            <a:chOff x="768852" y="2657624"/>
            <a:chExt cx="706466" cy="603028"/>
          </a:xfrm>
        </p:grpSpPr>
        <p:pic>
          <p:nvPicPr>
            <p:cNvPr id="149" name="Picture 148"/>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50" name="Rectangle 149"/>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51" name="Group 150"/>
          <p:cNvGrpSpPr/>
          <p:nvPr/>
        </p:nvGrpSpPr>
        <p:grpSpPr>
          <a:xfrm>
            <a:off x="4566284" y="4477876"/>
            <a:ext cx="546026" cy="466079"/>
            <a:chOff x="768852" y="2657624"/>
            <a:chExt cx="706466" cy="603028"/>
          </a:xfrm>
        </p:grpSpPr>
        <p:pic>
          <p:nvPicPr>
            <p:cNvPr id="152" name="Picture 151"/>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53" name="Rectangle 152"/>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54" name="Group 153"/>
          <p:cNvGrpSpPr/>
          <p:nvPr/>
        </p:nvGrpSpPr>
        <p:grpSpPr>
          <a:xfrm>
            <a:off x="1308776" y="4537932"/>
            <a:ext cx="546026" cy="466079"/>
            <a:chOff x="768852" y="2657624"/>
            <a:chExt cx="706466" cy="603028"/>
          </a:xfrm>
        </p:grpSpPr>
        <p:pic>
          <p:nvPicPr>
            <p:cNvPr id="155" name="Picture 154"/>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56" name="Rectangle 155"/>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57" name="Group 156"/>
          <p:cNvGrpSpPr/>
          <p:nvPr/>
        </p:nvGrpSpPr>
        <p:grpSpPr>
          <a:xfrm>
            <a:off x="1316269" y="5647454"/>
            <a:ext cx="546026" cy="466079"/>
            <a:chOff x="768852" y="2657624"/>
            <a:chExt cx="706466" cy="603028"/>
          </a:xfrm>
        </p:grpSpPr>
        <p:pic>
          <p:nvPicPr>
            <p:cNvPr id="158" name="Picture 15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59" name="Rectangle 158"/>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60" name="Group 159"/>
          <p:cNvGrpSpPr/>
          <p:nvPr/>
        </p:nvGrpSpPr>
        <p:grpSpPr>
          <a:xfrm>
            <a:off x="7835379" y="2230284"/>
            <a:ext cx="546026" cy="466079"/>
            <a:chOff x="768852" y="2657624"/>
            <a:chExt cx="706466" cy="603028"/>
          </a:xfrm>
        </p:grpSpPr>
        <p:pic>
          <p:nvPicPr>
            <p:cNvPr id="161" name="Picture 160"/>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62" name="Rectangle 161"/>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sp>
        <p:nvSpPr>
          <p:cNvPr id="164" name="Rectangle 163"/>
          <p:cNvSpPr/>
          <p:nvPr/>
        </p:nvSpPr>
        <p:spPr bwMode="auto">
          <a:xfrm>
            <a:off x="2356088" y="3019539"/>
            <a:ext cx="1876157" cy="95158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65" name="Rectangle 164"/>
          <p:cNvSpPr/>
          <p:nvPr/>
        </p:nvSpPr>
        <p:spPr bwMode="auto">
          <a:xfrm>
            <a:off x="655321" y="2037939"/>
            <a:ext cx="2742486" cy="86461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3" name="Rectangle 2"/>
          <p:cNvSpPr/>
          <p:nvPr/>
        </p:nvSpPr>
        <p:spPr bwMode="auto">
          <a:xfrm>
            <a:off x="4831161" y="3951781"/>
            <a:ext cx="6902585" cy="1569379"/>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20" name="Rectangle 119"/>
          <p:cNvSpPr/>
          <p:nvPr/>
        </p:nvSpPr>
        <p:spPr bwMode="auto">
          <a:xfrm>
            <a:off x="1316271" y="965598"/>
            <a:ext cx="6071007" cy="148120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22" name="Rectangle 121"/>
          <p:cNvSpPr/>
          <p:nvPr/>
        </p:nvSpPr>
        <p:spPr bwMode="auto">
          <a:xfrm>
            <a:off x="7485820" y="957813"/>
            <a:ext cx="4346760" cy="3533782"/>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Tree>
    <p:extLst>
      <p:ext uri="{BB962C8B-B14F-4D97-AF65-F5344CB8AC3E}">
        <p14:creationId xmlns:p14="http://schemas.microsoft.com/office/powerpoint/2010/main" val="361570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500"/>
                                        <p:tgtEl>
                                          <p:spTgt spid="1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20"/>
                                        </p:tgtEl>
                                      </p:cBhvr>
                                    </p:animEffect>
                                    <p:set>
                                      <p:cBhvr>
                                        <p:cTn id="20" dur="1" fill="hold">
                                          <p:stCondLst>
                                            <p:cond delay="499"/>
                                          </p:stCondLst>
                                        </p:cTn>
                                        <p:tgtEl>
                                          <p:spTgt spid="12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22"/>
                                        </p:tgtEl>
                                      </p:cBhvr>
                                    </p:animEffect>
                                    <p:set>
                                      <p:cBhvr>
                                        <p:cTn id="28" dur="1" fill="hold">
                                          <p:stCondLst>
                                            <p:cond delay="499"/>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0" grpId="0" animBg="1"/>
      <p:bldP spid="120" grpId="1" animBg="1"/>
      <p:bldP spid="122" grpId="0" animBg="1"/>
      <p:bldP spid="12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srcRect l="29183" t="10730" r="41110"/>
          <a:stretch/>
        </p:blipFill>
        <p:spPr>
          <a:xfrm>
            <a:off x="1588" y="2230166"/>
            <a:ext cx="2330283" cy="4642980"/>
          </a:xfrm>
          <a:prstGeom prst="rect">
            <a:avLst/>
          </a:prstGeom>
        </p:spPr>
      </p:pic>
      <p:sp>
        <p:nvSpPr>
          <p:cNvPr id="23" name="Rectangle 22"/>
          <p:cNvSpPr/>
          <p:nvPr/>
        </p:nvSpPr>
        <p:spPr bwMode="auto">
          <a:xfrm>
            <a:off x="1588" y="895"/>
            <a:ext cx="2331150" cy="52925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22" name="Content Placeholder 5"/>
          <p:cNvSpPr txBox="1">
            <a:spLocks/>
          </p:cNvSpPr>
          <p:nvPr/>
        </p:nvSpPr>
        <p:spPr>
          <a:xfrm>
            <a:off x="2795549" y="3581875"/>
            <a:ext cx="8929764" cy="3475707"/>
          </a:xfrm>
          <a:prstGeom prst="rect">
            <a:avLst/>
          </a:prstGeom>
          <a:ln>
            <a:noFill/>
          </a:ln>
        </p:spPr>
        <p:txBody>
          <a:bodyPr/>
          <a:lstStyle>
            <a:lvl1pPr marL="213122" indent="-213122" algn="l" rtl="0" eaLnBrk="1" fontAlgn="base" hangingPunct="1">
              <a:spcBef>
                <a:spcPts val="450"/>
              </a:spcBef>
              <a:spcAft>
                <a:spcPct val="0"/>
              </a:spcAft>
              <a:buClr>
                <a:srgbClr val="B40000"/>
              </a:buClr>
              <a:buFontTx/>
              <a:buBlip>
                <a:blip r:embed="rId4"/>
              </a:buBlip>
              <a:defRPr sz="1800">
                <a:solidFill>
                  <a:srgbClr val="595959"/>
                </a:solidFill>
                <a:latin typeface="+mn-lt"/>
                <a:ea typeface="+mn-ea"/>
                <a:cs typeface="+mn-cs"/>
              </a:defRPr>
            </a:lvl1pPr>
            <a:lvl2pPr marL="516731" indent="-163116" algn="l" rtl="0" eaLnBrk="1" fontAlgn="base" hangingPunct="1">
              <a:spcBef>
                <a:spcPts val="450"/>
              </a:spcBef>
              <a:spcAft>
                <a:spcPct val="0"/>
              </a:spcAft>
              <a:buClr>
                <a:srgbClr val="B40000"/>
              </a:buClr>
              <a:buFont typeface="Arial" pitchFamily="34" charset="0"/>
              <a:buChar char="•"/>
              <a:defRPr sz="1500">
                <a:solidFill>
                  <a:srgbClr val="595959"/>
                </a:solidFill>
                <a:latin typeface="+mn-lt"/>
              </a:defRPr>
            </a:lvl2pPr>
            <a:lvl3pPr marL="854869" indent="-172641" algn="l" rtl="0" eaLnBrk="1" fontAlgn="base" hangingPunct="1">
              <a:spcBef>
                <a:spcPts val="450"/>
              </a:spcBef>
              <a:spcAft>
                <a:spcPct val="0"/>
              </a:spcAft>
              <a:buClr>
                <a:srgbClr val="B40000"/>
              </a:buClr>
              <a:buFont typeface="Century Gothic" pitchFamily="34" charset="0"/>
              <a:buChar char="–"/>
              <a:defRPr sz="1350">
                <a:solidFill>
                  <a:srgbClr val="595959"/>
                </a:solidFill>
                <a:latin typeface="+mn-lt"/>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595959"/>
                </a:solidFill>
                <a:latin typeface="+mn-lt"/>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595959"/>
                </a:solidFill>
                <a:latin typeface="+mn-lt"/>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a:lstStyle>
          <a:p>
            <a:pPr marL="0" indent="0">
              <a:spcBef>
                <a:spcPts val="600"/>
              </a:spcBef>
              <a:buNone/>
            </a:pPr>
            <a:r>
              <a:rPr lang="en-US" sz="1600" i="1" dirty="0">
                <a:solidFill>
                  <a:schemeClr val="tx1"/>
                </a:solidFill>
                <a:latin typeface="Calibri" charset="0"/>
                <a:ea typeface="Calibri" charset="0"/>
                <a:cs typeface="Calibri" charset="0"/>
              </a:rPr>
              <a:t>Deploy a customer engagement platform that enables them to:</a:t>
            </a:r>
          </a:p>
          <a:p>
            <a:pPr>
              <a:spcBef>
                <a:spcPts val="600"/>
              </a:spcBef>
              <a:buFont typeface="Arial" charset="0"/>
              <a:buChar char="•"/>
            </a:pPr>
            <a:r>
              <a:rPr lang="en-US" sz="1600" dirty="0">
                <a:solidFill>
                  <a:schemeClr val="tx1"/>
                </a:solidFill>
                <a:latin typeface="Calibri" charset="0"/>
                <a:ea typeface="Calibri" charset="0"/>
                <a:cs typeface="Calibri" charset="0"/>
              </a:rPr>
              <a:t>Tap into the digital transformation wave, enabling consumers to educate themselves across all digital channels including brand website and 3rd party sites, peer discussions on their products in social network forums leading to conversion and the purchase transaction through the brand’s digital platforms</a:t>
            </a:r>
          </a:p>
          <a:p>
            <a:pPr>
              <a:spcBef>
                <a:spcPts val="600"/>
              </a:spcBef>
              <a:buFont typeface="Arial" charset="0"/>
              <a:buChar char="•"/>
            </a:pPr>
            <a:r>
              <a:rPr lang="en-US" sz="1600" dirty="0">
                <a:solidFill>
                  <a:schemeClr val="tx1"/>
                </a:solidFill>
                <a:latin typeface="Calibri" charset="0"/>
                <a:ea typeface="Calibri" charset="0"/>
                <a:cs typeface="Calibri" charset="0"/>
              </a:rPr>
              <a:t>Enable customer engagement systems to deliver a branded customer experience that’s far better than the competition, as a strategic differentiator in driving conversions and retention</a:t>
            </a:r>
          </a:p>
          <a:p>
            <a:pPr>
              <a:spcBef>
                <a:spcPts val="600"/>
              </a:spcBef>
              <a:buFont typeface="Arial" charset="0"/>
              <a:buChar char="•"/>
            </a:pPr>
            <a:r>
              <a:rPr lang="en-US" sz="1600" dirty="0">
                <a:solidFill>
                  <a:schemeClr val="tx1"/>
                </a:solidFill>
                <a:latin typeface="Calibri" charset="0"/>
                <a:ea typeface="Calibri" charset="0"/>
                <a:cs typeface="Calibri" charset="0"/>
              </a:rPr>
              <a:t>Conduct highly personalized, real-time engagement with high contextual relevance, and deliver it consistently across all digital channels and traditional channels such as call center </a:t>
            </a:r>
          </a:p>
        </p:txBody>
      </p:sp>
      <p:sp>
        <p:nvSpPr>
          <p:cNvPr id="24" name="Title 3"/>
          <p:cNvSpPr txBox="1">
            <a:spLocks/>
          </p:cNvSpPr>
          <p:nvPr/>
        </p:nvSpPr>
        <p:spPr>
          <a:xfrm>
            <a:off x="2795550" y="3012616"/>
            <a:ext cx="5048585" cy="47294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2799" spc="200" dirty="0">
                <a:solidFill>
                  <a:schemeClr val="accent2"/>
                </a:solidFill>
                <a:latin typeface="Century Gothic" charset="0"/>
                <a:ea typeface="Century Gothic" charset="0"/>
                <a:cs typeface="Century Gothic" charset="0"/>
              </a:rPr>
              <a:t>CHALLENGES SOLVED</a:t>
            </a:r>
          </a:p>
        </p:txBody>
      </p:sp>
      <p:sp>
        <p:nvSpPr>
          <p:cNvPr id="31" name="Rectangle 30"/>
          <p:cNvSpPr/>
          <p:nvPr/>
        </p:nvSpPr>
        <p:spPr bwMode="auto">
          <a:xfrm>
            <a:off x="1588" y="505693"/>
            <a:ext cx="2331150" cy="18041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9" name="Content Placeholder 5"/>
          <p:cNvSpPr txBox="1">
            <a:spLocks/>
          </p:cNvSpPr>
          <p:nvPr/>
        </p:nvSpPr>
        <p:spPr>
          <a:xfrm>
            <a:off x="2795549" y="871464"/>
            <a:ext cx="8737309" cy="1791725"/>
          </a:xfrm>
          <a:prstGeom prst="rect">
            <a:avLst/>
          </a:prstGeom>
          <a:ln>
            <a:noFill/>
          </a:ln>
        </p:spPr>
        <p:txBody>
          <a:bodyPr/>
          <a:lstStyle>
            <a:lvl1pPr marL="213122" indent="-213122" algn="l" rtl="0" eaLnBrk="1" fontAlgn="base" hangingPunct="1">
              <a:spcBef>
                <a:spcPts val="450"/>
              </a:spcBef>
              <a:spcAft>
                <a:spcPct val="0"/>
              </a:spcAft>
              <a:buClr>
                <a:srgbClr val="B40000"/>
              </a:buClr>
              <a:buFontTx/>
              <a:buBlip>
                <a:blip r:embed="rId4"/>
              </a:buBlip>
              <a:defRPr sz="1800">
                <a:solidFill>
                  <a:srgbClr val="595959"/>
                </a:solidFill>
                <a:latin typeface="+mn-lt"/>
                <a:ea typeface="+mn-ea"/>
                <a:cs typeface="+mn-cs"/>
              </a:defRPr>
            </a:lvl1pPr>
            <a:lvl2pPr marL="516731" indent="-163116" algn="l" rtl="0" eaLnBrk="1" fontAlgn="base" hangingPunct="1">
              <a:spcBef>
                <a:spcPts val="450"/>
              </a:spcBef>
              <a:spcAft>
                <a:spcPct val="0"/>
              </a:spcAft>
              <a:buClr>
                <a:srgbClr val="B40000"/>
              </a:buClr>
              <a:buFont typeface="Arial" pitchFamily="34" charset="0"/>
              <a:buChar char="•"/>
              <a:defRPr sz="1500">
                <a:solidFill>
                  <a:srgbClr val="595959"/>
                </a:solidFill>
                <a:latin typeface="+mn-lt"/>
              </a:defRPr>
            </a:lvl2pPr>
            <a:lvl3pPr marL="854869" indent="-172641" algn="l" rtl="0" eaLnBrk="1" fontAlgn="base" hangingPunct="1">
              <a:spcBef>
                <a:spcPts val="450"/>
              </a:spcBef>
              <a:spcAft>
                <a:spcPct val="0"/>
              </a:spcAft>
              <a:buClr>
                <a:srgbClr val="B40000"/>
              </a:buClr>
              <a:buFont typeface="Century Gothic" pitchFamily="34" charset="0"/>
              <a:buChar char="–"/>
              <a:defRPr sz="1350">
                <a:solidFill>
                  <a:srgbClr val="595959"/>
                </a:solidFill>
                <a:latin typeface="+mn-lt"/>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595959"/>
                </a:solidFill>
                <a:latin typeface="+mn-lt"/>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595959"/>
                </a:solidFill>
                <a:latin typeface="+mn-lt"/>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a:lstStyle>
          <a:p>
            <a:pPr marL="0" indent="0">
              <a:buNone/>
            </a:pPr>
            <a:r>
              <a:rPr lang="en-US" sz="1600" dirty="0">
                <a:solidFill>
                  <a:schemeClr val="tx1"/>
                </a:solidFill>
                <a:latin typeface="Calibri" charset="0"/>
                <a:ea typeface="Calibri" charset="0"/>
                <a:cs typeface="Calibri" charset="0"/>
              </a:rPr>
              <a:t>Leading internet-based technology and business services provider is taking the next leap forward in personalizing engagement with millions of small and medium-sized enterprises (SME).   Strategic goals include higher conversions, attach rates and average deal size through smarter cross-sell and upsell to prospects and customers.  They </a:t>
            </a:r>
            <a:r>
              <a:rPr lang="en-US" sz="1600" dirty="0" err="1">
                <a:solidFill>
                  <a:schemeClr val="tx1"/>
                </a:solidFill>
                <a:latin typeface="Calibri" charset="0"/>
                <a:ea typeface="Calibri" charset="0"/>
                <a:cs typeface="Calibri" charset="0"/>
              </a:rPr>
              <a:t>wil</a:t>
            </a:r>
            <a:r>
              <a:rPr lang="en-US" sz="1600" dirty="0">
                <a:solidFill>
                  <a:schemeClr val="tx1"/>
                </a:solidFill>
                <a:latin typeface="Calibri" charset="0"/>
                <a:ea typeface="Calibri" charset="0"/>
                <a:cs typeface="Calibri" charset="0"/>
              </a:rPr>
              <a:t> leverage a wide variety of data (e.g. ecommerce, customer web behavior) in real-time to drive advanced analytic models and engagement across all digital and traditional channels.   This includes a strong use of call center agents to better engage their customers with specific, highly personalized product recommendations in the actual moment of engagement.    </a:t>
            </a:r>
          </a:p>
        </p:txBody>
      </p:sp>
      <p:sp>
        <p:nvSpPr>
          <p:cNvPr id="20" name="Title 3"/>
          <p:cNvSpPr txBox="1">
            <a:spLocks/>
          </p:cNvSpPr>
          <p:nvPr/>
        </p:nvSpPr>
        <p:spPr>
          <a:xfrm>
            <a:off x="2795549" y="382394"/>
            <a:ext cx="3279432" cy="47294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2799" spc="200" dirty="0">
                <a:solidFill>
                  <a:schemeClr val="accent2"/>
                </a:solidFill>
                <a:latin typeface="Century Gothic" charset="0"/>
                <a:ea typeface="Century Gothic" charset="0"/>
                <a:cs typeface="Century Gothic" charset="0"/>
              </a:rPr>
              <a:t>INITIATIVE</a:t>
            </a:r>
          </a:p>
        </p:txBody>
      </p:sp>
      <p:sp>
        <p:nvSpPr>
          <p:cNvPr id="17" name="Title 6"/>
          <p:cNvSpPr txBox="1">
            <a:spLocks/>
          </p:cNvSpPr>
          <p:nvPr/>
        </p:nvSpPr>
        <p:spPr>
          <a:xfrm>
            <a:off x="336295" y="1085644"/>
            <a:ext cx="1939601" cy="919990"/>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1600" b="1" kern="0"/>
              <a:t>TECHNOLOGY </a:t>
            </a:r>
            <a:br>
              <a:rPr lang="en-US" sz="1600" b="1" kern="0"/>
            </a:br>
            <a:r>
              <a:rPr lang="en-US" sz="1600" b="1" kern="0"/>
              <a:t>&amp; </a:t>
            </a:r>
            <a:r>
              <a:rPr lang="en-US" sz="1600" b="1" kern="0" dirty="0"/>
              <a:t>BUSINESS SERVICES</a:t>
            </a:r>
          </a:p>
        </p:txBody>
      </p:sp>
      <p:grpSp>
        <p:nvGrpSpPr>
          <p:cNvPr id="18" name="Group 17"/>
          <p:cNvGrpSpPr/>
          <p:nvPr/>
        </p:nvGrpSpPr>
        <p:grpSpPr>
          <a:xfrm>
            <a:off x="224815" y="235900"/>
            <a:ext cx="563377" cy="563377"/>
            <a:chOff x="223285" y="2368402"/>
            <a:chExt cx="563524" cy="563524"/>
          </a:xfrm>
        </p:grpSpPr>
        <p:sp>
          <p:nvSpPr>
            <p:cNvPr id="21" name="Oval 20"/>
            <p:cNvSpPr/>
            <p:nvPr/>
          </p:nvSpPr>
          <p:spPr bwMode="auto">
            <a:xfrm>
              <a:off x="223285" y="2368402"/>
              <a:ext cx="563524" cy="563524"/>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pic>
          <p:nvPicPr>
            <p:cNvPr id="25" name="Picture 24"/>
            <p:cNvPicPr>
              <a:picLocks noChangeAspect="1"/>
            </p:cNvPicPr>
            <p:nvPr/>
          </p:nvPicPr>
          <p:blipFill>
            <a:blip r:embed="rId5"/>
            <a:stretch>
              <a:fillRect/>
            </a:stretch>
          </p:blipFill>
          <p:spPr>
            <a:xfrm>
              <a:off x="362999" y="2511505"/>
              <a:ext cx="308132" cy="277318"/>
            </a:xfrm>
            <a:prstGeom prst="rect">
              <a:avLst/>
            </a:prstGeom>
          </p:spPr>
        </p:pic>
      </p:grpSp>
    </p:spTree>
    <p:extLst>
      <p:ext uri="{BB962C8B-B14F-4D97-AF65-F5344CB8AC3E}">
        <p14:creationId xmlns:p14="http://schemas.microsoft.com/office/powerpoint/2010/main" val="183918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a:srcRect l="29183" t="10730" r="41110"/>
          <a:stretch/>
        </p:blipFill>
        <p:spPr>
          <a:xfrm>
            <a:off x="1588" y="2230166"/>
            <a:ext cx="2330283" cy="4642980"/>
          </a:xfrm>
          <a:prstGeom prst="rect">
            <a:avLst/>
          </a:prstGeom>
        </p:spPr>
      </p:pic>
      <p:sp>
        <p:nvSpPr>
          <p:cNvPr id="26" name="Rectangle 25"/>
          <p:cNvSpPr/>
          <p:nvPr/>
        </p:nvSpPr>
        <p:spPr bwMode="auto">
          <a:xfrm>
            <a:off x="1588" y="895"/>
            <a:ext cx="2331150" cy="52925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3" name="Content Placeholder 5"/>
          <p:cNvSpPr txBox="1">
            <a:spLocks/>
          </p:cNvSpPr>
          <p:nvPr/>
        </p:nvSpPr>
        <p:spPr>
          <a:xfrm>
            <a:off x="2795550" y="4001934"/>
            <a:ext cx="9025993" cy="2654698"/>
          </a:xfrm>
          <a:prstGeom prst="rect">
            <a:avLst/>
          </a:prstGeom>
          <a:ln>
            <a:noFill/>
          </a:ln>
        </p:spPr>
        <p:txBody>
          <a:bodyPr/>
          <a:lstStyle>
            <a:lvl1pPr marL="213122" indent="-213122" algn="l" rtl="0" eaLnBrk="1" fontAlgn="base" hangingPunct="1">
              <a:spcBef>
                <a:spcPts val="450"/>
              </a:spcBef>
              <a:spcAft>
                <a:spcPct val="0"/>
              </a:spcAft>
              <a:buClr>
                <a:srgbClr val="B40000"/>
              </a:buClr>
              <a:buFontTx/>
              <a:buBlip>
                <a:blip r:embed="rId4"/>
              </a:buBlip>
              <a:defRPr sz="1800">
                <a:solidFill>
                  <a:srgbClr val="595959"/>
                </a:solidFill>
                <a:latin typeface="+mn-lt"/>
                <a:ea typeface="+mn-ea"/>
                <a:cs typeface="+mn-cs"/>
              </a:defRPr>
            </a:lvl1pPr>
            <a:lvl2pPr marL="516731" indent="-163116" algn="l" rtl="0" eaLnBrk="1" fontAlgn="base" hangingPunct="1">
              <a:spcBef>
                <a:spcPts val="450"/>
              </a:spcBef>
              <a:spcAft>
                <a:spcPct val="0"/>
              </a:spcAft>
              <a:buClr>
                <a:srgbClr val="B40000"/>
              </a:buClr>
              <a:buFont typeface="Arial" pitchFamily="34" charset="0"/>
              <a:buChar char="•"/>
              <a:defRPr sz="1500">
                <a:solidFill>
                  <a:srgbClr val="595959"/>
                </a:solidFill>
                <a:latin typeface="+mn-lt"/>
              </a:defRPr>
            </a:lvl2pPr>
            <a:lvl3pPr marL="854869" indent="-172641" algn="l" rtl="0" eaLnBrk="1" fontAlgn="base" hangingPunct="1">
              <a:spcBef>
                <a:spcPts val="450"/>
              </a:spcBef>
              <a:spcAft>
                <a:spcPct val="0"/>
              </a:spcAft>
              <a:buClr>
                <a:srgbClr val="B40000"/>
              </a:buClr>
              <a:buFont typeface="Century Gothic" pitchFamily="34" charset="0"/>
              <a:buChar char="–"/>
              <a:defRPr sz="1350">
                <a:solidFill>
                  <a:srgbClr val="595959"/>
                </a:solidFill>
                <a:latin typeface="+mn-lt"/>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595959"/>
                </a:solidFill>
                <a:latin typeface="+mn-lt"/>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595959"/>
                </a:solidFill>
                <a:latin typeface="+mn-lt"/>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a:lstStyle>
          <a:p>
            <a:pPr>
              <a:spcBef>
                <a:spcPts val="600"/>
              </a:spcBef>
              <a:buFont typeface="Arial" charset="0"/>
              <a:buChar char="•"/>
            </a:pPr>
            <a:r>
              <a:rPr lang="en-US" sz="1400" b="1" dirty="0">
                <a:solidFill>
                  <a:schemeClr val="accent2"/>
                </a:solidFill>
                <a:latin typeface="Calibri" charset="0"/>
                <a:ea typeface="Calibri" charset="0"/>
                <a:cs typeface="Calibri" charset="0"/>
              </a:rPr>
              <a:t>SPEED</a:t>
            </a:r>
            <a:r>
              <a:rPr lang="en-US" sz="1400" dirty="0">
                <a:solidFill>
                  <a:schemeClr val="accent2"/>
                </a:solidFill>
                <a:latin typeface="Calibri" charset="0"/>
                <a:ea typeface="Calibri" charset="0"/>
                <a:cs typeface="Calibri" charset="0"/>
              </a:rPr>
              <a:t> </a:t>
            </a:r>
            <a:r>
              <a:rPr lang="en-US" sz="1400" dirty="0">
                <a:solidFill>
                  <a:schemeClr val="tx1"/>
                </a:solidFill>
                <a:latin typeface="Calibri" charset="0"/>
                <a:ea typeface="Calibri" charset="0"/>
                <a:cs typeface="Calibri" charset="0"/>
              </a:rPr>
              <a:t> Deliver highly personalized product recommendation within a 60-millisecond window</a:t>
            </a:r>
          </a:p>
          <a:p>
            <a:pPr>
              <a:spcBef>
                <a:spcPts val="600"/>
              </a:spcBef>
              <a:buFont typeface="Arial" charset="0"/>
              <a:buChar char="•"/>
            </a:pPr>
            <a:r>
              <a:rPr lang="en-US" sz="1400" b="1" dirty="0">
                <a:solidFill>
                  <a:schemeClr val="accent2"/>
                </a:solidFill>
                <a:latin typeface="Calibri" charset="0"/>
                <a:ea typeface="Calibri" charset="0"/>
                <a:cs typeface="Calibri" charset="0"/>
              </a:rPr>
              <a:t>DIFFERENTIATION</a:t>
            </a:r>
            <a:r>
              <a:rPr lang="en-US" sz="1400" dirty="0">
                <a:solidFill>
                  <a:schemeClr val="tx1"/>
                </a:solidFill>
                <a:latin typeface="Calibri" charset="0"/>
                <a:ea typeface="Calibri" charset="0"/>
                <a:cs typeface="Calibri" charset="0"/>
              </a:rPr>
              <a:t>  Increase audience size through awareness, brand perception, consideration of provider as THE go-to digital partner for small business</a:t>
            </a:r>
          </a:p>
          <a:p>
            <a:pPr>
              <a:spcBef>
                <a:spcPts val="600"/>
              </a:spcBef>
              <a:buFont typeface="Arial" charset="0"/>
              <a:buChar char="•"/>
            </a:pPr>
            <a:r>
              <a:rPr lang="en-US" sz="1400" b="1" dirty="0">
                <a:solidFill>
                  <a:schemeClr val="accent2"/>
                </a:solidFill>
                <a:latin typeface="Calibri" charset="0"/>
                <a:ea typeface="Calibri" charset="0"/>
                <a:cs typeface="Calibri" charset="0"/>
              </a:rPr>
              <a:t>ALIGNMENT WITH PREFERENCES  </a:t>
            </a:r>
            <a:r>
              <a:rPr lang="en-US" sz="1400" dirty="0">
                <a:solidFill>
                  <a:schemeClr val="tx1"/>
                </a:solidFill>
                <a:latin typeface="Calibri" charset="0"/>
                <a:ea typeface="Calibri" charset="0"/>
                <a:cs typeface="Calibri" charset="0"/>
              </a:rPr>
              <a:t>Broaden the type &amp; delivery methods for communications to reflect the preferences of the customer</a:t>
            </a:r>
          </a:p>
          <a:p>
            <a:pPr>
              <a:spcBef>
                <a:spcPts val="600"/>
              </a:spcBef>
              <a:buFont typeface="Arial" charset="0"/>
              <a:buChar char="•"/>
            </a:pPr>
            <a:r>
              <a:rPr lang="en-US" sz="1400" b="1" dirty="0">
                <a:solidFill>
                  <a:schemeClr val="accent2"/>
                </a:solidFill>
                <a:latin typeface="Calibri" charset="0"/>
                <a:ea typeface="Calibri" charset="0"/>
                <a:cs typeface="Calibri" charset="0"/>
              </a:rPr>
              <a:t>CONVERSION</a:t>
            </a:r>
            <a:r>
              <a:rPr lang="en-US" sz="1400" dirty="0">
                <a:solidFill>
                  <a:schemeClr val="tx1"/>
                </a:solidFill>
                <a:latin typeface="Calibri" charset="0"/>
                <a:ea typeface="Calibri" charset="0"/>
                <a:cs typeface="Calibri" charset="0"/>
              </a:rPr>
              <a:t>  Improve conversion rates from brand awareness to discovery/consideration to purchase</a:t>
            </a:r>
          </a:p>
          <a:p>
            <a:pPr>
              <a:spcBef>
                <a:spcPts val="600"/>
              </a:spcBef>
              <a:buFont typeface="Arial" charset="0"/>
              <a:buChar char="•"/>
            </a:pPr>
            <a:r>
              <a:rPr lang="en-US" sz="1400" b="1" dirty="0">
                <a:solidFill>
                  <a:schemeClr val="accent2"/>
                </a:solidFill>
                <a:latin typeface="Calibri" charset="0"/>
                <a:ea typeface="Calibri" charset="0"/>
                <a:cs typeface="Calibri" charset="0"/>
              </a:rPr>
              <a:t>EXPANSION</a:t>
            </a:r>
            <a:r>
              <a:rPr lang="en-US" sz="1400" dirty="0">
                <a:solidFill>
                  <a:schemeClr val="tx1"/>
                </a:solidFill>
                <a:latin typeface="Calibri" charset="0"/>
                <a:ea typeface="Calibri" charset="0"/>
                <a:cs typeface="Calibri" charset="0"/>
              </a:rPr>
              <a:t>  Increase attach rates and average deal size thru smarter cross sell and upsell programs</a:t>
            </a:r>
          </a:p>
          <a:p>
            <a:pPr>
              <a:spcBef>
                <a:spcPts val="600"/>
              </a:spcBef>
              <a:buFont typeface="Arial" charset="0"/>
              <a:buChar char="•"/>
            </a:pPr>
            <a:r>
              <a:rPr lang="en-US" sz="1400" b="1" dirty="0">
                <a:solidFill>
                  <a:schemeClr val="accent2"/>
                </a:solidFill>
                <a:latin typeface="Calibri" charset="0"/>
                <a:ea typeface="Calibri" charset="0"/>
                <a:cs typeface="Calibri" charset="0"/>
              </a:rPr>
              <a:t>RESOURCE UTILIZATION   </a:t>
            </a:r>
            <a:r>
              <a:rPr lang="en-US" sz="1400" dirty="0">
                <a:solidFill>
                  <a:schemeClr val="tx1"/>
                </a:solidFill>
                <a:latin typeface="Calibri" charset="0"/>
                <a:ea typeface="Calibri" charset="0"/>
                <a:cs typeface="Calibri" charset="0"/>
              </a:rPr>
              <a:t>Streamline activities, operational efficiencies and reduced labor costs (internal and external)</a:t>
            </a:r>
          </a:p>
          <a:p>
            <a:pPr>
              <a:spcBef>
                <a:spcPts val="600"/>
              </a:spcBef>
              <a:buFont typeface="Arial" charset="0"/>
              <a:buChar char="•"/>
            </a:pPr>
            <a:r>
              <a:rPr lang="en-US" sz="1400" b="1" dirty="0">
                <a:solidFill>
                  <a:schemeClr val="accent2"/>
                </a:solidFill>
                <a:latin typeface="Calibri" charset="0"/>
                <a:ea typeface="Calibri" charset="0"/>
                <a:cs typeface="Calibri" charset="0"/>
              </a:rPr>
              <a:t>LIFETIME VALUE  </a:t>
            </a:r>
            <a:r>
              <a:rPr lang="en-US" sz="1400" b="1" dirty="0">
                <a:solidFill>
                  <a:schemeClr val="tx1"/>
                </a:solidFill>
                <a:latin typeface="Calibri" charset="0"/>
                <a:ea typeface="Calibri" charset="0"/>
                <a:cs typeface="Calibri" charset="0"/>
              </a:rPr>
              <a:t>I</a:t>
            </a:r>
            <a:r>
              <a:rPr lang="en-US" sz="1400" dirty="0">
                <a:solidFill>
                  <a:schemeClr val="tx1"/>
                </a:solidFill>
                <a:latin typeface="Calibri" charset="0"/>
                <a:ea typeface="Calibri" charset="0"/>
                <a:cs typeface="Calibri" charset="0"/>
              </a:rPr>
              <a:t>ncrease penetration into existing customer base to grow a larger share of wallet and higher customer lifetime value</a:t>
            </a:r>
          </a:p>
        </p:txBody>
      </p:sp>
      <p:sp>
        <p:nvSpPr>
          <p:cNvPr id="17" name="Title 3"/>
          <p:cNvSpPr txBox="1">
            <a:spLocks/>
          </p:cNvSpPr>
          <p:nvPr/>
        </p:nvSpPr>
        <p:spPr>
          <a:xfrm>
            <a:off x="2795549" y="3464753"/>
            <a:ext cx="3279432" cy="47294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2799" spc="200" dirty="0">
                <a:solidFill>
                  <a:schemeClr val="accent2"/>
                </a:solidFill>
                <a:latin typeface="Century Gothic" charset="0"/>
                <a:ea typeface="Century Gothic" charset="0"/>
                <a:cs typeface="Century Gothic" charset="0"/>
              </a:rPr>
              <a:t>RESULTS</a:t>
            </a:r>
          </a:p>
        </p:txBody>
      </p:sp>
      <p:sp>
        <p:nvSpPr>
          <p:cNvPr id="19" name="Title 3"/>
          <p:cNvSpPr txBox="1">
            <a:spLocks/>
          </p:cNvSpPr>
          <p:nvPr/>
        </p:nvSpPr>
        <p:spPr>
          <a:xfrm>
            <a:off x="2795548" y="381881"/>
            <a:ext cx="4503296" cy="472941"/>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2799" spc="200" dirty="0">
                <a:solidFill>
                  <a:schemeClr val="accent2"/>
                </a:solidFill>
                <a:latin typeface="Century Gothic" charset="0"/>
                <a:ea typeface="Century Gothic" charset="0"/>
                <a:cs typeface="Century Gothic" charset="0"/>
              </a:rPr>
              <a:t>SOLUTIONS</a:t>
            </a:r>
          </a:p>
        </p:txBody>
      </p:sp>
      <p:sp>
        <p:nvSpPr>
          <p:cNvPr id="21" name="Content Placeholder 5"/>
          <p:cNvSpPr txBox="1">
            <a:spLocks/>
          </p:cNvSpPr>
          <p:nvPr/>
        </p:nvSpPr>
        <p:spPr>
          <a:xfrm>
            <a:off x="2795549" y="903026"/>
            <a:ext cx="8897689" cy="2594136"/>
          </a:xfrm>
          <a:prstGeom prst="rect">
            <a:avLst/>
          </a:prstGeom>
          <a:ln>
            <a:noFill/>
          </a:ln>
        </p:spPr>
        <p:txBody>
          <a:bodyPr/>
          <a:lstStyle>
            <a:lvl1pPr marL="213122" indent="-213122" algn="l" rtl="0" eaLnBrk="1" fontAlgn="base" hangingPunct="1">
              <a:spcBef>
                <a:spcPts val="450"/>
              </a:spcBef>
              <a:spcAft>
                <a:spcPct val="0"/>
              </a:spcAft>
              <a:buClr>
                <a:srgbClr val="B40000"/>
              </a:buClr>
              <a:buFontTx/>
              <a:buBlip>
                <a:blip r:embed="rId4"/>
              </a:buBlip>
              <a:defRPr sz="1800">
                <a:solidFill>
                  <a:srgbClr val="595959"/>
                </a:solidFill>
                <a:latin typeface="+mn-lt"/>
                <a:ea typeface="+mn-ea"/>
                <a:cs typeface="+mn-cs"/>
              </a:defRPr>
            </a:lvl1pPr>
            <a:lvl2pPr marL="516731" indent="-163116" algn="l" rtl="0" eaLnBrk="1" fontAlgn="base" hangingPunct="1">
              <a:spcBef>
                <a:spcPts val="450"/>
              </a:spcBef>
              <a:spcAft>
                <a:spcPct val="0"/>
              </a:spcAft>
              <a:buClr>
                <a:srgbClr val="B40000"/>
              </a:buClr>
              <a:buFont typeface="Arial" pitchFamily="34" charset="0"/>
              <a:buChar char="•"/>
              <a:defRPr sz="1500">
                <a:solidFill>
                  <a:srgbClr val="595959"/>
                </a:solidFill>
                <a:latin typeface="+mn-lt"/>
              </a:defRPr>
            </a:lvl2pPr>
            <a:lvl3pPr marL="854869" indent="-172641" algn="l" rtl="0" eaLnBrk="1" fontAlgn="base" hangingPunct="1">
              <a:spcBef>
                <a:spcPts val="450"/>
              </a:spcBef>
              <a:spcAft>
                <a:spcPct val="0"/>
              </a:spcAft>
              <a:buClr>
                <a:srgbClr val="B40000"/>
              </a:buClr>
              <a:buFont typeface="Century Gothic" pitchFamily="34" charset="0"/>
              <a:buChar char="–"/>
              <a:defRPr sz="1350">
                <a:solidFill>
                  <a:srgbClr val="595959"/>
                </a:solidFill>
                <a:latin typeface="+mn-lt"/>
              </a:defRPr>
            </a:lvl3pPr>
            <a:lvl4pPr marL="1113235" indent="-133350" algn="l" rtl="0" eaLnBrk="1" fontAlgn="base" hangingPunct="1">
              <a:spcBef>
                <a:spcPts val="450"/>
              </a:spcBef>
              <a:spcAft>
                <a:spcPct val="0"/>
              </a:spcAft>
              <a:buClr>
                <a:srgbClr val="B40000"/>
              </a:buClr>
              <a:buFont typeface="Arial" pitchFamily="34" charset="0"/>
              <a:buChar char="•"/>
              <a:defRPr sz="1200">
                <a:solidFill>
                  <a:srgbClr val="595959"/>
                </a:solidFill>
                <a:latin typeface="+mn-lt"/>
              </a:defRPr>
            </a:lvl4pPr>
            <a:lvl5pPr marL="1371600" indent="-100013" algn="l" rtl="0" eaLnBrk="1" fontAlgn="base" hangingPunct="1">
              <a:spcBef>
                <a:spcPts val="450"/>
              </a:spcBef>
              <a:spcAft>
                <a:spcPct val="0"/>
              </a:spcAft>
              <a:buClr>
                <a:srgbClr val="B40000"/>
              </a:buClr>
              <a:buFont typeface="Arial" pitchFamily="34" charset="0"/>
              <a:buChar char="•"/>
              <a:defRPr sz="1050">
                <a:solidFill>
                  <a:srgbClr val="595959"/>
                </a:solidFill>
                <a:latin typeface="+mn-lt"/>
              </a:defRPr>
            </a:lvl5pPr>
            <a:lvl6pPr marL="19133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6pPr>
            <a:lvl7pPr marL="22562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7pPr>
            <a:lvl8pPr marL="25991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8pPr>
            <a:lvl9pPr marL="2942035" indent="-298847" algn="l" rtl="0" eaLnBrk="1" fontAlgn="base" hangingPunct="1">
              <a:spcBef>
                <a:spcPct val="25000"/>
              </a:spcBef>
              <a:spcAft>
                <a:spcPct val="0"/>
              </a:spcAft>
              <a:buClr>
                <a:srgbClr val="B40000"/>
              </a:buClr>
              <a:buFont typeface="Wingdings" pitchFamily="2" charset="2"/>
              <a:buChar char="§"/>
              <a:defRPr sz="900">
                <a:solidFill>
                  <a:schemeClr val="tx1"/>
                </a:solidFill>
                <a:latin typeface="+mn-lt"/>
              </a:defRPr>
            </a:lvl9pPr>
          </a:lstStyle>
          <a:p>
            <a:pPr>
              <a:spcBef>
                <a:spcPts val="600"/>
              </a:spcBef>
              <a:buFont typeface="Arial" charset="0"/>
              <a:buChar char="•"/>
            </a:pPr>
            <a:r>
              <a:rPr lang="en-US" sz="1400" dirty="0">
                <a:solidFill>
                  <a:schemeClr val="tx1"/>
                </a:solidFill>
                <a:latin typeface="Calibri" charset="0"/>
                <a:ea typeface="Calibri" charset="0"/>
                <a:cs typeface="Calibri" charset="0"/>
              </a:rPr>
              <a:t>Customer Engagement Hub (Connected Data, In-line Analytics, Intelligent Orchestration)</a:t>
            </a:r>
          </a:p>
          <a:p>
            <a:pPr>
              <a:spcBef>
                <a:spcPts val="600"/>
              </a:spcBef>
              <a:buFont typeface="Arial" charset="0"/>
              <a:buChar char="•"/>
            </a:pPr>
            <a:r>
              <a:rPr lang="en-US" sz="1400" dirty="0">
                <a:solidFill>
                  <a:schemeClr val="tx1"/>
                </a:solidFill>
                <a:latin typeface="Calibri" charset="0"/>
                <a:ea typeface="Calibri" charset="0"/>
                <a:cs typeface="Calibri" charset="0"/>
              </a:rPr>
              <a:t>Consolidate all customer data sources and types (structured &amp; unstructured, batch and streaming) into a unified view of a customer via an always on, and always processing Golden Record</a:t>
            </a:r>
          </a:p>
          <a:p>
            <a:pPr>
              <a:spcBef>
                <a:spcPts val="600"/>
              </a:spcBef>
              <a:buFont typeface="Arial" charset="0"/>
              <a:buChar char="•"/>
            </a:pPr>
            <a:r>
              <a:rPr lang="en-US" sz="1400" dirty="0">
                <a:solidFill>
                  <a:schemeClr val="tx1"/>
                </a:solidFill>
                <a:latin typeface="Calibri" charset="0"/>
                <a:ea typeface="Calibri" charset="0"/>
                <a:cs typeface="Calibri" charset="0"/>
              </a:rPr>
              <a:t>Synthesize Identities (known and unknown) to allow marketing to engage prospects across channels and devices while keeping within compliance and preference guardrails</a:t>
            </a:r>
          </a:p>
          <a:p>
            <a:pPr>
              <a:spcBef>
                <a:spcPts val="600"/>
              </a:spcBef>
              <a:buFont typeface="Arial" charset="0"/>
              <a:buChar char="•"/>
            </a:pPr>
            <a:r>
              <a:rPr lang="en-US" sz="1400" dirty="0">
                <a:solidFill>
                  <a:schemeClr val="tx1"/>
                </a:solidFill>
                <a:latin typeface="Calibri" charset="0"/>
                <a:ea typeface="Calibri" charset="0"/>
                <a:cs typeface="Calibri" charset="0"/>
              </a:rPr>
              <a:t>Utilize real-time identity resolution, real-time analytics and optimization, as well as real-time decisions to deliver content, messages and offers to the customer, no matter their interaction touchpoint</a:t>
            </a:r>
          </a:p>
          <a:p>
            <a:pPr>
              <a:spcBef>
                <a:spcPts val="600"/>
              </a:spcBef>
              <a:buFont typeface="Arial" charset="0"/>
              <a:buChar char="•"/>
            </a:pPr>
            <a:r>
              <a:rPr lang="en-US" sz="1400" dirty="0">
                <a:solidFill>
                  <a:schemeClr val="tx1"/>
                </a:solidFill>
                <a:latin typeface="Calibri" charset="0"/>
                <a:ea typeface="Calibri" charset="0"/>
                <a:cs typeface="Calibri" charset="0"/>
              </a:rPr>
              <a:t>Leverage machine learning and real-time </a:t>
            </a:r>
            <a:r>
              <a:rPr lang="en-US" sz="1400" dirty="0" err="1">
                <a:solidFill>
                  <a:schemeClr val="tx1"/>
                </a:solidFill>
                <a:latin typeface="Calibri" charset="0"/>
                <a:ea typeface="Calibri" charset="0"/>
                <a:cs typeface="Calibri" charset="0"/>
              </a:rPr>
              <a:t>decisioning</a:t>
            </a:r>
            <a:r>
              <a:rPr lang="en-US" sz="1400" dirty="0">
                <a:solidFill>
                  <a:schemeClr val="tx1"/>
                </a:solidFill>
                <a:latin typeface="Calibri" charset="0"/>
                <a:ea typeface="Calibri" charset="0"/>
                <a:cs typeface="Calibri" charset="0"/>
              </a:rPr>
              <a:t> to hyper-personalize content (including sales and non-sales content) to activate execution of personalized interactions in an automated, always-on fashion across all channels and touchpoints</a:t>
            </a:r>
          </a:p>
        </p:txBody>
      </p:sp>
      <p:sp>
        <p:nvSpPr>
          <p:cNvPr id="16" name="Rectangle 15"/>
          <p:cNvSpPr/>
          <p:nvPr/>
        </p:nvSpPr>
        <p:spPr bwMode="auto">
          <a:xfrm>
            <a:off x="1588" y="505693"/>
            <a:ext cx="2331150" cy="18041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27" name="Title 6"/>
          <p:cNvSpPr txBox="1">
            <a:spLocks/>
          </p:cNvSpPr>
          <p:nvPr/>
        </p:nvSpPr>
        <p:spPr>
          <a:xfrm>
            <a:off x="336295" y="1085644"/>
            <a:ext cx="1939601" cy="919990"/>
          </a:xfrm>
          <a:prstGeom prst="rect">
            <a:avLst/>
          </a:prstGeom>
        </p:spPr>
        <p:txBody>
          <a:bodyPr/>
          <a:lstStyle>
            <a:lvl1pPr algn="l" rtl="0" eaLnBrk="1" fontAlgn="base" hangingPunct="1">
              <a:spcBef>
                <a:spcPct val="0"/>
              </a:spcBef>
              <a:spcAft>
                <a:spcPct val="0"/>
              </a:spcAft>
              <a:defRPr sz="2400" b="0">
                <a:solidFill>
                  <a:schemeClr val="bg1"/>
                </a:solidFill>
                <a:latin typeface="+mj-lt"/>
                <a:ea typeface="+mj-ea"/>
                <a:cs typeface="+mj-cs"/>
              </a:defRPr>
            </a:lvl1pPr>
            <a:lvl2pPr algn="l" rtl="0" eaLnBrk="1" fontAlgn="base" hangingPunct="1">
              <a:spcBef>
                <a:spcPct val="0"/>
              </a:spcBef>
              <a:spcAft>
                <a:spcPct val="0"/>
              </a:spcAft>
              <a:defRPr sz="1500">
                <a:solidFill>
                  <a:srgbClr val="595959"/>
                </a:solidFill>
                <a:latin typeface="Calibri" pitchFamily="34" charset="0"/>
              </a:defRPr>
            </a:lvl2pPr>
            <a:lvl3pPr algn="l" rtl="0" eaLnBrk="1" fontAlgn="base" hangingPunct="1">
              <a:spcBef>
                <a:spcPct val="0"/>
              </a:spcBef>
              <a:spcAft>
                <a:spcPct val="0"/>
              </a:spcAft>
              <a:defRPr sz="1500">
                <a:solidFill>
                  <a:srgbClr val="595959"/>
                </a:solidFill>
                <a:latin typeface="Calibri" pitchFamily="34" charset="0"/>
              </a:defRPr>
            </a:lvl3pPr>
            <a:lvl4pPr algn="l" rtl="0" eaLnBrk="1" fontAlgn="base" hangingPunct="1">
              <a:spcBef>
                <a:spcPct val="0"/>
              </a:spcBef>
              <a:spcAft>
                <a:spcPct val="0"/>
              </a:spcAft>
              <a:defRPr sz="1500">
                <a:solidFill>
                  <a:srgbClr val="595959"/>
                </a:solidFill>
                <a:latin typeface="Calibri" pitchFamily="34" charset="0"/>
              </a:defRPr>
            </a:lvl4pPr>
            <a:lvl5pPr algn="l" rtl="0" eaLnBrk="1" fontAlgn="base" hangingPunct="1">
              <a:spcBef>
                <a:spcPct val="0"/>
              </a:spcBef>
              <a:spcAft>
                <a:spcPct val="0"/>
              </a:spcAft>
              <a:defRPr sz="1500">
                <a:solidFill>
                  <a:srgbClr val="595959"/>
                </a:solidFill>
                <a:latin typeface="Calibri" pitchFamily="34" charset="0"/>
              </a:defRPr>
            </a:lvl5pPr>
            <a:lvl6pPr marL="342900" algn="l" rtl="0" eaLnBrk="1" fontAlgn="base" hangingPunct="1">
              <a:spcBef>
                <a:spcPct val="0"/>
              </a:spcBef>
              <a:spcAft>
                <a:spcPct val="0"/>
              </a:spcAft>
              <a:defRPr sz="1500">
                <a:solidFill>
                  <a:schemeClr val="tx2"/>
                </a:solidFill>
                <a:latin typeface="Verdana" pitchFamily="34" charset="0"/>
              </a:defRPr>
            </a:lvl6pPr>
            <a:lvl7pPr marL="685800" algn="l" rtl="0" eaLnBrk="1" fontAlgn="base" hangingPunct="1">
              <a:spcBef>
                <a:spcPct val="0"/>
              </a:spcBef>
              <a:spcAft>
                <a:spcPct val="0"/>
              </a:spcAft>
              <a:defRPr sz="1500">
                <a:solidFill>
                  <a:schemeClr val="tx2"/>
                </a:solidFill>
                <a:latin typeface="Verdana" pitchFamily="34" charset="0"/>
              </a:defRPr>
            </a:lvl7pPr>
            <a:lvl8pPr marL="1028700" algn="l" rtl="0" eaLnBrk="1" fontAlgn="base" hangingPunct="1">
              <a:spcBef>
                <a:spcPct val="0"/>
              </a:spcBef>
              <a:spcAft>
                <a:spcPct val="0"/>
              </a:spcAft>
              <a:defRPr sz="1500">
                <a:solidFill>
                  <a:schemeClr val="tx2"/>
                </a:solidFill>
                <a:latin typeface="Verdana" pitchFamily="34" charset="0"/>
              </a:defRPr>
            </a:lvl8pPr>
            <a:lvl9pPr marL="1371600" algn="l" rtl="0" eaLnBrk="1" fontAlgn="base" hangingPunct="1">
              <a:spcBef>
                <a:spcPct val="0"/>
              </a:spcBef>
              <a:spcAft>
                <a:spcPct val="0"/>
              </a:spcAft>
              <a:defRPr sz="1500">
                <a:solidFill>
                  <a:schemeClr val="tx2"/>
                </a:solidFill>
                <a:latin typeface="Verdana" pitchFamily="34" charset="0"/>
              </a:defRPr>
            </a:lvl9pPr>
          </a:lstStyle>
          <a:p>
            <a:r>
              <a:rPr lang="en-US" sz="1600" b="1" kern="0"/>
              <a:t>TECHNOLOGY </a:t>
            </a:r>
            <a:br>
              <a:rPr lang="en-US" sz="1600" b="1" kern="0"/>
            </a:br>
            <a:r>
              <a:rPr lang="en-US" sz="1600" b="1" kern="0"/>
              <a:t>&amp; </a:t>
            </a:r>
            <a:r>
              <a:rPr lang="en-US" sz="1600" b="1" kern="0" dirty="0"/>
              <a:t>BUSINESS SERVICES</a:t>
            </a:r>
          </a:p>
        </p:txBody>
      </p:sp>
      <p:grpSp>
        <p:nvGrpSpPr>
          <p:cNvPr id="25" name="Group 24"/>
          <p:cNvGrpSpPr/>
          <p:nvPr/>
        </p:nvGrpSpPr>
        <p:grpSpPr>
          <a:xfrm>
            <a:off x="224815" y="235900"/>
            <a:ext cx="563377" cy="563377"/>
            <a:chOff x="223285" y="2368402"/>
            <a:chExt cx="563524" cy="563524"/>
          </a:xfrm>
        </p:grpSpPr>
        <p:sp>
          <p:nvSpPr>
            <p:cNvPr id="28" name="Oval 27"/>
            <p:cNvSpPr/>
            <p:nvPr/>
          </p:nvSpPr>
          <p:spPr bwMode="auto">
            <a:xfrm>
              <a:off x="223285" y="2368402"/>
              <a:ext cx="563524" cy="563524"/>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pic>
          <p:nvPicPr>
            <p:cNvPr id="29" name="Picture 28"/>
            <p:cNvPicPr>
              <a:picLocks noChangeAspect="1"/>
            </p:cNvPicPr>
            <p:nvPr/>
          </p:nvPicPr>
          <p:blipFill>
            <a:blip r:embed="rId5"/>
            <a:stretch>
              <a:fillRect/>
            </a:stretch>
          </p:blipFill>
          <p:spPr>
            <a:xfrm>
              <a:off x="362999" y="2511505"/>
              <a:ext cx="308132" cy="277318"/>
            </a:xfrm>
            <a:prstGeom prst="rect">
              <a:avLst/>
            </a:prstGeom>
          </p:spPr>
        </p:pic>
      </p:grpSp>
    </p:spTree>
    <p:extLst>
      <p:ext uri="{BB962C8B-B14F-4D97-AF65-F5344CB8AC3E}">
        <p14:creationId xmlns:p14="http://schemas.microsoft.com/office/powerpoint/2010/main" val="29266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p:cNvGrpSpPr/>
          <p:nvPr/>
        </p:nvGrpSpPr>
        <p:grpSpPr>
          <a:xfrm>
            <a:off x="9081761" y="3733227"/>
            <a:ext cx="444144" cy="375151"/>
            <a:chOff x="4321834" y="2713008"/>
            <a:chExt cx="444260" cy="375249"/>
          </a:xfrm>
        </p:grpSpPr>
        <p:sp>
          <p:nvSpPr>
            <p:cNvPr id="117" name="Oval 80"/>
            <p:cNvSpPr/>
            <p:nvPr/>
          </p:nvSpPr>
          <p:spPr bwMode="auto">
            <a:xfrm>
              <a:off x="4428762" y="2713008"/>
              <a:ext cx="253040" cy="253040"/>
            </a:xfrm>
            <a:custGeom>
              <a:avLst/>
              <a:gdLst>
                <a:gd name="connsiteX0" fmla="*/ 0 w 461913"/>
                <a:gd name="connsiteY0" fmla="*/ 230957 h 461913"/>
                <a:gd name="connsiteX1" fmla="*/ 230957 w 461913"/>
                <a:gd name="connsiteY1" fmla="*/ 0 h 461913"/>
                <a:gd name="connsiteX2" fmla="*/ 461914 w 461913"/>
                <a:gd name="connsiteY2" fmla="*/ 230957 h 461913"/>
                <a:gd name="connsiteX3" fmla="*/ 230957 w 461913"/>
                <a:gd name="connsiteY3" fmla="*/ 461914 h 461913"/>
                <a:gd name="connsiteX4" fmla="*/ 0 w 461913"/>
                <a:gd name="connsiteY4" fmla="*/ 230957 h 461913"/>
                <a:gd name="connsiteX0" fmla="*/ 0 w 461914"/>
                <a:gd name="connsiteY0" fmla="*/ 230957 h 461914"/>
                <a:gd name="connsiteX1" fmla="*/ 230957 w 461914"/>
                <a:gd name="connsiteY1" fmla="*/ 0 h 461914"/>
                <a:gd name="connsiteX2" fmla="*/ 461914 w 461914"/>
                <a:gd name="connsiteY2" fmla="*/ 230957 h 461914"/>
                <a:gd name="connsiteX3" fmla="*/ 230957 w 461914"/>
                <a:gd name="connsiteY3" fmla="*/ 461914 h 461914"/>
                <a:gd name="connsiteX4" fmla="*/ 0 w 461914"/>
                <a:gd name="connsiteY4" fmla="*/ 230957 h 461914"/>
                <a:gd name="connsiteX0" fmla="*/ 0 w 461914"/>
                <a:gd name="connsiteY0" fmla="*/ 230957 h 461914"/>
                <a:gd name="connsiteX1" fmla="*/ 230957 w 461914"/>
                <a:gd name="connsiteY1" fmla="*/ 0 h 461914"/>
                <a:gd name="connsiteX2" fmla="*/ 461914 w 461914"/>
                <a:gd name="connsiteY2" fmla="*/ 230957 h 461914"/>
                <a:gd name="connsiteX3" fmla="*/ 230957 w 461914"/>
                <a:gd name="connsiteY3" fmla="*/ 461914 h 461914"/>
                <a:gd name="connsiteX4" fmla="*/ 0 w 461914"/>
                <a:gd name="connsiteY4" fmla="*/ 230957 h 461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14" h="461914">
                  <a:moveTo>
                    <a:pt x="0" y="230957"/>
                  </a:moveTo>
                  <a:cubicBezTo>
                    <a:pt x="0" y="103403"/>
                    <a:pt x="103403" y="0"/>
                    <a:pt x="230957" y="0"/>
                  </a:cubicBezTo>
                  <a:cubicBezTo>
                    <a:pt x="358511" y="0"/>
                    <a:pt x="461914" y="103403"/>
                    <a:pt x="461914" y="230957"/>
                  </a:cubicBezTo>
                  <a:cubicBezTo>
                    <a:pt x="461914" y="358511"/>
                    <a:pt x="358511" y="461914"/>
                    <a:pt x="230957" y="461914"/>
                  </a:cubicBezTo>
                  <a:cubicBezTo>
                    <a:pt x="103403" y="461914"/>
                    <a:pt x="0" y="358511"/>
                    <a:pt x="0" y="230957"/>
                  </a:cubicBezTo>
                  <a:close/>
                </a:path>
              </a:pathLst>
            </a:cu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0000" lnSpcReduction="20000"/>
            </a:bodyPr>
            <a:lstStyle/>
            <a:p>
              <a:pPr defTabSz="914126" eaLnBrk="0" hangingPunct="0"/>
              <a:endParaRPr lang="en-US" dirty="0" err="1">
                <a:latin typeface="Calibri" pitchFamily="34" charset="0"/>
              </a:endParaRPr>
            </a:p>
          </p:txBody>
        </p:sp>
        <p:sp>
          <p:nvSpPr>
            <p:cNvPr id="118" name="Rectangle 117"/>
            <p:cNvSpPr/>
            <p:nvPr/>
          </p:nvSpPr>
          <p:spPr bwMode="auto">
            <a:xfrm>
              <a:off x="4321834" y="2825151"/>
              <a:ext cx="444260" cy="2631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7500" lnSpcReduction="20000"/>
            </a:bodyPr>
            <a:lstStyle/>
            <a:p>
              <a:pPr defTabSz="914126" eaLnBrk="0" hangingPunct="0"/>
              <a:endParaRPr lang="en-US" dirty="0" err="1">
                <a:latin typeface="Calibri" pitchFamily="34" charset="0"/>
              </a:endParaRPr>
            </a:p>
          </p:txBody>
        </p:sp>
      </p:grpSp>
      <p:sp>
        <p:nvSpPr>
          <p:cNvPr id="2" name="Title 1"/>
          <p:cNvSpPr>
            <a:spLocks noGrp="1"/>
          </p:cNvSpPr>
          <p:nvPr>
            <p:ph type="title"/>
          </p:nvPr>
        </p:nvSpPr>
        <p:spPr/>
        <p:txBody>
          <a:bodyPr/>
          <a:lstStyle/>
          <a:p>
            <a:r>
              <a:rPr lang="en-US" sz="1999" dirty="0"/>
              <a:t>Sample CDP/Digital Architecture</a:t>
            </a:r>
          </a:p>
        </p:txBody>
      </p:sp>
      <p:grpSp>
        <p:nvGrpSpPr>
          <p:cNvPr id="84" name="Group 83"/>
          <p:cNvGrpSpPr/>
          <p:nvPr/>
        </p:nvGrpSpPr>
        <p:grpSpPr>
          <a:xfrm>
            <a:off x="4173745" y="2695633"/>
            <a:ext cx="444144" cy="375151"/>
            <a:chOff x="4321834" y="2713008"/>
            <a:chExt cx="444260" cy="375249"/>
          </a:xfrm>
        </p:grpSpPr>
        <p:sp>
          <p:nvSpPr>
            <p:cNvPr id="81" name="Oval 80"/>
            <p:cNvSpPr/>
            <p:nvPr/>
          </p:nvSpPr>
          <p:spPr bwMode="auto">
            <a:xfrm>
              <a:off x="4428762" y="2713008"/>
              <a:ext cx="253040" cy="253040"/>
            </a:xfrm>
            <a:custGeom>
              <a:avLst/>
              <a:gdLst>
                <a:gd name="connsiteX0" fmla="*/ 0 w 461913"/>
                <a:gd name="connsiteY0" fmla="*/ 230957 h 461913"/>
                <a:gd name="connsiteX1" fmla="*/ 230957 w 461913"/>
                <a:gd name="connsiteY1" fmla="*/ 0 h 461913"/>
                <a:gd name="connsiteX2" fmla="*/ 461914 w 461913"/>
                <a:gd name="connsiteY2" fmla="*/ 230957 h 461913"/>
                <a:gd name="connsiteX3" fmla="*/ 230957 w 461913"/>
                <a:gd name="connsiteY3" fmla="*/ 461914 h 461913"/>
                <a:gd name="connsiteX4" fmla="*/ 0 w 461913"/>
                <a:gd name="connsiteY4" fmla="*/ 230957 h 461913"/>
                <a:gd name="connsiteX0" fmla="*/ 0 w 461914"/>
                <a:gd name="connsiteY0" fmla="*/ 230957 h 461914"/>
                <a:gd name="connsiteX1" fmla="*/ 230957 w 461914"/>
                <a:gd name="connsiteY1" fmla="*/ 0 h 461914"/>
                <a:gd name="connsiteX2" fmla="*/ 461914 w 461914"/>
                <a:gd name="connsiteY2" fmla="*/ 230957 h 461914"/>
                <a:gd name="connsiteX3" fmla="*/ 230957 w 461914"/>
                <a:gd name="connsiteY3" fmla="*/ 461914 h 461914"/>
                <a:gd name="connsiteX4" fmla="*/ 0 w 461914"/>
                <a:gd name="connsiteY4" fmla="*/ 230957 h 461914"/>
                <a:gd name="connsiteX0" fmla="*/ 0 w 461914"/>
                <a:gd name="connsiteY0" fmla="*/ 230957 h 461914"/>
                <a:gd name="connsiteX1" fmla="*/ 230957 w 461914"/>
                <a:gd name="connsiteY1" fmla="*/ 0 h 461914"/>
                <a:gd name="connsiteX2" fmla="*/ 461914 w 461914"/>
                <a:gd name="connsiteY2" fmla="*/ 230957 h 461914"/>
                <a:gd name="connsiteX3" fmla="*/ 230957 w 461914"/>
                <a:gd name="connsiteY3" fmla="*/ 461914 h 461914"/>
                <a:gd name="connsiteX4" fmla="*/ 0 w 461914"/>
                <a:gd name="connsiteY4" fmla="*/ 230957 h 461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14" h="461914">
                  <a:moveTo>
                    <a:pt x="0" y="230957"/>
                  </a:moveTo>
                  <a:cubicBezTo>
                    <a:pt x="0" y="103403"/>
                    <a:pt x="103403" y="0"/>
                    <a:pt x="230957" y="0"/>
                  </a:cubicBezTo>
                  <a:cubicBezTo>
                    <a:pt x="358511" y="0"/>
                    <a:pt x="461914" y="103403"/>
                    <a:pt x="461914" y="230957"/>
                  </a:cubicBezTo>
                  <a:cubicBezTo>
                    <a:pt x="461914" y="358511"/>
                    <a:pt x="358511" y="461914"/>
                    <a:pt x="230957" y="461914"/>
                  </a:cubicBezTo>
                  <a:cubicBezTo>
                    <a:pt x="103403" y="461914"/>
                    <a:pt x="0" y="358511"/>
                    <a:pt x="0" y="230957"/>
                  </a:cubicBezTo>
                  <a:close/>
                </a:path>
              </a:pathLst>
            </a:cu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0000" lnSpcReduction="20000"/>
            </a:bodyPr>
            <a:lstStyle/>
            <a:p>
              <a:pPr defTabSz="914126" eaLnBrk="0" hangingPunct="0"/>
              <a:endParaRPr lang="en-US" dirty="0" err="1">
                <a:latin typeface="Calibri" pitchFamily="34" charset="0"/>
              </a:endParaRPr>
            </a:p>
          </p:txBody>
        </p:sp>
        <p:sp>
          <p:nvSpPr>
            <p:cNvPr id="82" name="Rectangle 81"/>
            <p:cNvSpPr/>
            <p:nvPr/>
          </p:nvSpPr>
          <p:spPr bwMode="auto">
            <a:xfrm>
              <a:off x="4321834" y="2825151"/>
              <a:ext cx="444260" cy="2631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7500" lnSpcReduction="20000"/>
            </a:bodyPr>
            <a:lstStyle/>
            <a:p>
              <a:pPr defTabSz="914126" eaLnBrk="0" hangingPunct="0"/>
              <a:endParaRPr lang="en-US" dirty="0" err="1">
                <a:latin typeface="Calibri" pitchFamily="34" charset="0"/>
              </a:endParaRPr>
            </a:p>
          </p:txBody>
        </p:sp>
      </p:gr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892149" y="4975285"/>
            <a:ext cx="562567" cy="39531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11263" y="5822796"/>
            <a:ext cx="489307" cy="218391"/>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75400" y="4617275"/>
            <a:ext cx="673147" cy="512808"/>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982232" y="5767474"/>
            <a:ext cx="561188" cy="338648"/>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99472" y="3539790"/>
            <a:ext cx="164630" cy="224407"/>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289141" y="1692865"/>
            <a:ext cx="406376" cy="450607"/>
          </a:xfrm>
          <a:prstGeom prst="rect">
            <a:avLst/>
          </a:prstGeom>
        </p:spPr>
      </p:pic>
      <p:pic>
        <p:nvPicPr>
          <p:cNvPr id="13" name="Picture 1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176182" y="4976846"/>
            <a:ext cx="414670" cy="399466"/>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82242" y="1807996"/>
            <a:ext cx="277828" cy="327589"/>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428855" y="1829692"/>
            <a:ext cx="281975" cy="317913"/>
          </a:xfrm>
          <a:prstGeom prst="rect">
            <a:avLst/>
          </a:prstGeom>
        </p:spPr>
      </p:pic>
      <p:pic>
        <p:nvPicPr>
          <p:cNvPr id="16" name="Picture 15"/>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946890" y="1431507"/>
            <a:ext cx="384260" cy="508660"/>
          </a:xfrm>
          <a:prstGeom prst="rect">
            <a:avLst/>
          </a:prstGeom>
        </p:spPr>
      </p:pic>
      <p:pic>
        <p:nvPicPr>
          <p:cNvPr id="17" name="Picture 16"/>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944809" y="3689309"/>
            <a:ext cx="359378" cy="266771"/>
          </a:xfrm>
          <a:prstGeom prst="rect">
            <a:avLst/>
          </a:prstGeom>
        </p:spPr>
      </p:pic>
      <p:pic>
        <p:nvPicPr>
          <p:cNvPr id="18" name="Picture 17"/>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7901670" y="3639881"/>
            <a:ext cx="378161" cy="378161"/>
          </a:xfrm>
          <a:prstGeom prst="rect">
            <a:avLst/>
          </a:prstGeom>
        </p:spPr>
      </p:pic>
      <p:pic>
        <p:nvPicPr>
          <p:cNvPr id="19" name="Picture 18"/>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10479851" y="3914827"/>
            <a:ext cx="402229" cy="403611"/>
          </a:xfrm>
          <a:prstGeom prst="rect">
            <a:avLst/>
          </a:prstGeom>
        </p:spPr>
      </p:pic>
      <p:pic>
        <p:nvPicPr>
          <p:cNvPr id="20" name="Picture 19"/>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10395308" y="4874819"/>
            <a:ext cx="518337" cy="664853"/>
          </a:xfrm>
          <a:prstGeom prst="rect">
            <a:avLst/>
          </a:prstGeom>
        </p:spPr>
      </p:pic>
      <p:sp>
        <p:nvSpPr>
          <p:cNvPr id="21" name="Rectangle 20"/>
          <p:cNvSpPr/>
          <p:nvPr/>
        </p:nvSpPr>
        <p:spPr>
          <a:xfrm>
            <a:off x="744652" y="3044367"/>
            <a:ext cx="1244708"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Campaign Interaction</a:t>
            </a:r>
          </a:p>
        </p:txBody>
      </p:sp>
      <p:sp>
        <p:nvSpPr>
          <p:cNvPr id="22" name="Rectangle 21"/>
          <p:cNvSpPr/>
          <p:nvPr/>
        </p:nvSpPr>
        <p:spPr>
          <a:xfrm>
            <a:off x="954102" y="2438698"/>
            <a:ext cx="2061035" cy="169277"/>
          </a:xfrm>
          <a:prstGeom prst="rect">
            <a:avLst/>
          </a:prstGeom>
        </p:spPr>
        <p:txBody>
          <a:bodyPr wrap="square" lIns="0" tIns="0" rIns="0" bIns="0" anchor="ctr">
            <a:spAutoFit/>
          </a:bodyPr>
          <a:lstStyle/>
          <a:p>
            <a:pPr algn="ctr"/>
            <a:r>
              <a:rPr lang="en-US" sz="1100" b="1" dirty="0">
                <a:latin typeface="Calibri" pitchFamily="34" charset="0"/>
              </a:rPr>
              <a:t>Availability Set (Scale Up &amp; Out)</a:t>
            </a:r>
          </a:p>
        </p:txBody>
      </p:sp>
      <p:sp>
        <p:nvSpPr>
          <p:cNvPr id="23" name="Rectangle 22"/>
          <p:cNvSpPr/>
          <p:nvPr/>
        </p:nvSpPr>
        <p:spPr>
          <a:xfrm>
            <a:off x="2073652" y="3044367"/>
            <a:ext cx="1244708"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Campaign Interaction</a:t>
            </a:r>
          </a:p>
        </p:txBody>
      </p:sp>
      <p:grpSp>
        <p:nvGrpSpPr>
          <p:cNvPr id="135" name="Group 134"/>
          <p:cNvGrpSpPr/>
          <p:nvPr/>
        </p:nvGrpSpPr>
        <p:grpSpPr>
          <a:xfrm>
            <a:off x="1058291" y="2645606"/>
            <a:ext cx="546026" cy="466079"/>
            <a:chOff x="768852" y="2657624"/>
            <a:chExt cx="706466" cy="603028"/>
          </a:xfrm>
        </p:grpSpPr>
        <p:pic>
          <p:nvPicPr>
            <p:cNvPr id="12" name="Picture 11"/>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24" name="Rectangle 23"/>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sp>
        <p:nvSpPr>
          <p:cNvPr id="25" name="Rectangle 24"/>
          <p:cNvSpPr/>
          <p:nvPr/>
        </p:nvSpPr>
        <p:spPr>
          <a:xfrm>
            <a:off x="448734" y="3880228"/>
            <a:ext cx="1237684" cy="507831"/>
          </a:xfrm>
          <a:prstGeom prst="rect">
            <a:avLst/>
          </a:prstGeom>
        </p:spPr>
        <p:txBody>
          <a:bodyPr wrap="square" lIns="0" tIns="0" rIns="0" bIns="0" anchor="ctr">
            <a:spAutoFit/>
          </a:bodyPr>
          <a:lstStyle/>
          <a:p>
            <a:pPr algn="ctr"/>
            <a:r>
              <a:rPr lang="en-US" sz="1100" dirty="0">
                <a:solidFill>
                  <a:schemeClr val="tx2"/>
                </a:solidFill>
                <a:latin typeface="Calibri" pitchFamily="34" charset="0"/>
              </a:rPr>
              <a:t>5 x Small</a:t>
            </a:r>
          </a:p>
          <a:p>
            <a:pPr algn="ctr"/>
            <a:r>
              <a:rPr lang="en-US" sz="1100" dirty="0">
                <a:solidFill>
                  <a:schemeClr val="tx2"/>
                </a:solidFill>
                <a:latin typeface="Calibri" pitchFamily="34" charset="0"/>
              </a:rPr>
              <a:t>SQL Meta-Data Databases</a:t>
            </a:r>
          </a:p>
        </p:txBody>
      </p:sp>
      <p:sp>
        <p:nvSpPr>
          <p:cNvPr id="26" name="Rectangle 25"/>
          <p:cNvSpPr/>
          <p:nvPr/>
        </p:nvSpPr>
        <p:spPr>
          <a:xfrm>
            <a:off x="2224046" y="4071318"/>
            <a:ext cx="1237684"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AD DC Replica</a:t>
            </a:r>
          </a:p>
        </p:txBody>
      </p:sp>
      <p:sp>
        <p:nvSpPr>
          <p:cNvPr id="27" name="Rectangle 26"/>
          <p:cNvSpPr/>
          <p:nvPr/>
        </p:nvSpPr>
        <p:spPr>
          <a:xfrm>
            <a:off x="3148562" y="4071318"/>
            <a:ext cx="1237684"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AD DC Replica</a:t>
            </a:r>
          </a:p>
        </p:txBody>
      </p:sp>
      <p:sp>
        <p:nvSpPr>
          <p:cNvPr id="28" name="Rectangle 27"/>
          <p:cNvSpPr/>
          <p:nvPr/>
        </p:nvSpPr>
        <p:spPr>
          <a:xfrm>
            <a:off x="2596958" y="3420209"/>
            <a:ext cx="1362951" cy="169277"/>
          </a:xfrm>
          <a:prstGeom prst="rect">
            <a:avLst/>
          </a:prstGeom>
        </p:spPr>
        <p:txBody>
          <a:bodyPr wrap="square" lIns="0" tIns="0" rIns="0" bIns="0" anchor="ctr">
            <a:spAutoFit/>
          </a:bodyPr>
          <a:lstStyle/>
          <a:p>
            <a:pPr algn="ctr"/>
            <a:r>
              <a:rPr lang="en-US" sz="1100" b="1" dirty="0">
                <a:latin typeface="Calibri" pitchFamily="34" charset="0"/>
              </a:rPr>
              <a:t>AD DC Availability Set</a:t>
            </a:r>
          </a:p>
        </p:txBody>
      </p:sp>
      <p:sp>
        <p:nvSpPr>
          <p:cNvPr id="29" name="Rectangle 28"/>
          <p:cNvSpPr/>
          <p:nvPr/>
        </p:nvSpPr>
        <p:spPr>
          <a:xfrm>
            <a:off x="3187375" y="4519079"/>
            <a:ext cx="2024937" cy="169277"/>
          </a:xfrm>
          <a:prstGeom prst="rect">
            <a:avLst/>
          </a:prstGeom>
        </p:spPr>
        <p:txBody>
          <a:bodyPr wrap="square" lIns="0" tIns="0" rIns="0" bIns="0" anchor="ctr">
            <a:spAutoFit/>
          </a:bodyPr>
          <a:lstStyle/>
          <a:p>
            <a:pPr algn="ctr"/>
            <a:r>
              <a:rPr lang="en-US" sz="1100" b="1" dirty="0">
                <a:latin typeface="Calibri" pitchFamily="34" charset="0"/>
              </a:rPr>
              <a:t>Data Ingestion Availability Set</a:t>
            </a:r>
          </a:p>
        </p:txBody>
      </p:sp>
      <p:sp>
        <p:nvSpPr>
          <p:cNvPr id="30" name="Rectangle 29"/>
          <p:cNvSpPr/>
          <p:nvPr/>
        </p:nvSpPr>
        <p:spPr>
          <a:xfrm>
            <a:off x="3050975" y="5289589"/>
            <a:ext cx="1201573"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Data Management </a:t>
            </a:r>
            <a:r>
              <a:rPr lang="en-US" sz="1100" dirty="0" err="1">
                <a:solidFill>
                  <a:schemeClr val="tx2"/>
                </a:solidFill>
                <a:latin typeface="Calibri" pitchFamily="34" charset="0"/>
              </a:rPr>
              <a:t>SiteServer</a:t>
            </a:r>
            <a:r>
              <a:rPr lang="en-US" sz="1100" dirty="0">
                <a:solidFill>
                  <a:schemeClr val="tx2"/>
                </a:solidFill>
                <a:latin typeface="Calibri" pitchFamily="34" charset="0"/>
              </a:rPr>
              <a:t>?</a:t>
            </a:r>
          </a:p>
        </p:txBody>
      </p:sp>
      <p:sp>
        <p:nvSpPr>
          <p:cNvPr id="31" name="Rectangle 30"/>
          <p:cNvSpPr/>
          <p:nvPr/>
        </p:nvSpPr>
        <p:spPr>
          <a:xfrm>
            <a:off x="4197750" y="5293938"/>
            <a:ext cx="1201573"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Data Management </a:t>
            </a:r>
            <a:r>
              <a:rPr lang="en-US" sz="1100" dirty="0" err="1">
                <a:solidFill>
                  <a:schemeClr val="tx2"/>
                </a:solidFill>
                <a:latin typeface="Calibri" pitchFamily="34" charset="0"/>
              </a:rPr>
              <a:t>SiteServer</a:t>
            </a:r>
            <a:r>
              <a:rPr lang="en-US" sz="1100" dirty="0">
                <a:solidFill>
                  <a:schemeClr val="tx2"/>
                </a:solidFill>
                <a:latin typeface="Calibri" pitchFamily="34" charset="0"/>
              </a:rPr>
              <a:t>?</a:t>
            </a:r>
          </a:p>
        </p:txBody>
      </p:sp>
      <p:sp>
        <p:nvSpPr>
          <p:cNvPr id="32" name="Rectangle 31"/>
          <p:cNvSpPr/>
          <p:nvPr/>
        </p:nvSpPr>
        <p:spPr>
          <a:xfrm>
            <a:off x="4596827" y="3955736"/>
            <a:ext cx="1724446" cy="169277"/>
          </a:xfrm>
          <a:prstGeom prst="rect">
            <a:avLst/>
          </a:prstGeom>
        </p:spPr>
        <p:txBody>
          <a:bodyPr wrap="square" lIns="0" tIns="0" rIns="0" bIns="0" anchor="ctr">
            <a:spAutoFit/>
          </a:bodyPr>
          <a:lstStyle/>
          <a:p>
            <a:pPr algn="ctr"/>
            <a:r>
              <a:rPr lang="en-US" sz="1100" dirty="0" err="1">
                <a:solidFill>
                  <a:schemeClr val="tx2"/>
                </a:solidFill>
                <a:latin typeface="Calibri" pitchFamily="34" charset="0"/>
              </a:rPr>
              <a:t>sFTP</a:t>
            </a:r>
            <a:r>
              <a:rPr lang="en-US" sz="1100" dirty="0">
                <a:solidFill>
                  <a:schemeClr val="tx2"/>
                </a:solidFill>
                <a:latin typeface="Calibri" pitchFamily="34" charset="0"/>
              </a:rPr>
              <a:t> Server</a:t>
            </a:r>
          </a:p>
        </p:txBody>
      </p:sp>
      <p:sp>
        <p:nvSpPr>
          <p:cNvPr id="33" name="Rectangle 32"/>
          <p:cNvSpPr/>
          <p:nvPr/>
        </p:nvSpPr>
        <p:spPr>
          <a:xfrm>
            <a:off x="5802368" y="3457415"/>
            <a:ext cx="518630"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Azure Files</a:t>
            </a:r>
          </a:p>
        </p:txBody>
      </p:sp>
      <p:sp>
        <p:nvSpPr>
          <p:cNvPr id="34" name="Rectangle 33"/>
          <p:cNvSpPr/>
          <p:nvPr/>
        </p:nvSpPr>
        <p:spPr>
          <a:xfrm>
            <a:off x="5390481" y="6160675"/>
            <a:ext cx="1230318"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Access and Endpoints Control</a:t>
            </a:r>
          </a:p>
        </p:txBody>
      </p:sp>
      <p:sp>
        <p:nvSpPr>
          <p:cNvPr id="36" name="Rectangle 35"/>
          <p:cNvSpPr/>
          <p:nvPr/>
        </p:nvSpPr>
        <p:spPr>
          <a:xfrm>
            <a:off x="6719088" y="6162968"/>
            <a:ext cx="1102689"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Virtual Network</a:t>
            </a:r>
            <a:endParaRPr lang="en-US" sz="1100" dirty="0">
              <a:solidFill>
                <a:schemeClr val="tx2"/>
              </a:solidFill>
              <a:latin typeface="Calibri" pitchFamily="34" charset="0"/>
            </a:endParaRPr>
          </a:p>
        </p:txBody>
      </p:sp>
      <p:sp>
        <p:nvSpPr>
          <p:cNvPr id="37" name="Rectangle 36"/>
          <p:cNvSpPr/>
          <p:nvPr/>
        </p:nvSpPr>
        <p:spPr>
          <a:xfrm>
            <a:off x="7728877" y="5422004"/>
            <a:ext cx="1102689"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Stream Analytics</a:t>
            </a:r>
          </a:p>
        </p:txBody>
      </p:sp>
      <p:sp>
        <p:nvSpPr>
          <p:cNvPr id="38" name="Rectangle 37"/>
          <p:cNvSpPr/>
          <p:nvPr/>
        </p:nvSpPr>
        <p:spPr>
          <a:xfrm>
            <a:off x="8819654" y="5420114"/>
            <a:ext cx="1102689"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Event Hub Krux</a:t>
            </a:r>
          </a:p>
        </p:txBody>
      </p:sp>
      <p:sp>
        <p:nvSpPr>
          <p:cNvPr id="39" name="Rectangle 38"/>
          <p:cNvSpPr/>
          <p:nvPr/>
        </p:nvSpPr>
        <p:spPr>
          <a:xfrm>
            <a:off x="10114008" y="5567598"/>
            <a:ext cx="1102689"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Device Data</a:t>
            </a:r>
            <a:endParaRPr lang="en-US" sz="1100" dirty="0">
              <a:solidFill>
                <a:schemeClr val="tx2"/>
              </a:solidFill>
              <a:latin typeface="Calibri" pitchFamily="34" charset="0"/>
            </a:endParaRPr>
          </a:p>
        </p:txBody>
      </p:sp>
      <p:sp>
        <p:nvSpPr>
          <p:cNvPr id="40" name="Rectangle 39"/>
          <p:cNvSpPr/>
          <p:nvPr/>
        </p:nvSpPr>
        <p:spPr>
          <a:xfrm>
            <a:off x="9779466" y="4373776"/>
            <a:ext cx="1887696"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Dynamic Lading Page Sites, Unique Operations (if needed)</a:t>
            </a:r>
          </a:p>
        </p:txBody>
      </p:sp>
      <p:sp>
        <p:nvSpPr>
          <p:cNvPr id="41" name="Rectangle 40"/>
          <p:cNvSpPr/>
          <p:nvPr/>
        </p:nvSpPr>
        <p:spPr>
          <a:xfrm>
            <a:off x="9727390" y="3642463"/>
            <a:ext cx="1887696"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Web Site(s)</a:t>
            </a:r>
          </a:p>
        </p:txBody>
      </p:sp>
      <p:sp>
        <p:nvSpPr>
          <p:cNvPr id="43" name="Rectangle 42"/>
          <p:cNvSpPr/>
          <p:nvPr/>
        </p:nvSpPr>
        <p:spPr>
          <a:xfrm>
            <a:off x="7155481" y="4378485"/>
            <a:ext cx="1887696"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Dynamic Lading Page Sites</a:t>
            </a:r>
            <a:r>
              <a:rPr lang="en-US" sz="1100">
                <a:solidFill>
                  <a:schemeClr val="tx2"/>
                </a:solidFill>
                <a:latin typeface="Calibri" pitchFamily="34" charset="0"/>
              </a:rPr>
              <a:t>, Unique Operations (if needed)</a:t>
            </a:r>
            <a:endParaRPr lang="en-US" sz="1100" dirty="0">
              <a:solidFill>
                <a:schemeClr val="tx2"/>
              </a:solidFill>
              <a:latin typeface="Calibri" pitchFamily="34" charset="0"/>
            </a:endParaRPr>
          </a:p>
        </p:txBody>
      </p:sp>
      <p:sp>
        <p:nvSpPr>
          <p:cNvPr id="44" name="Rectangle 43"/>
          <p:cNvSpPr/>
          <p:nvPr/>
        </p:nvSpPr>
        <p:spPr>
          <a:xfrm>
            <a:off x="9752785" y="2878155"/>
            <a:ext cx="1887696"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Hosted Web Sites</a:t>
            </a:r>
          </a:p>
        </p:txBody>
      </p:sp>
      <p:sp>
        <p:nvSpPr>
          <p:cNvPr id="45" name="Rectangle 44"/>
          <p:cNvSpPr/>
          <p:nvPr/>
        </p:nvSpPr>
        <p:spPr>
          <a:xfrm>
            <a:off x="9245085" y="1708072"/>
            <a:ext cx="1489440"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Session Data, Real Time Decision Support</a:t>
            </a:r>
          </a:p>
        </p:txBody>
      </p:sp>
      <p:sp>
        <p:nvSpPr>
          <p:cNvPr id="46" name="Rectangle 45"/>
          <p:cNvSpPr/>
          <p:nvPr/>
        </p:nvSpPr>
        <p:spPr>
          <a:xfrm>
            <a:off x="7247248" y="1980978"/>
            <a:ext cx="1887696"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Azure </a:t>
            </a:r>
            <a:r>
              <a:rPr lang="en-US" sz="1100" dirty="0" err="1">
                <a:solidFill>
                  <a:schemeClr val="tx2"/>
                </a:solidFill>
                <a:latin typeface="Calibri" pitchFamily="34" charset="0"/>
              </a:rPr>
              <a:t>Redis</a:t>
            </a:r>
            <a:r>
              <a:rPr lang="en-US" sz="1100" dirty="0">
                <a:solidFill>
                  <a:schemeClr val="tx2"/>
                </a:solidFill>
                <a:latin typeface="Calibri" pitchFamily="34" charset="0"/>
              </a:rPr>
              <a:t> Cache</a:t>
            </a:r>
          </a:p>
        </p:txBody>
      </p:sp>
      <p:sp>
        <p:nvSpPr>
          <p:cNvPr id="47" name="Rectangle 46"/>
          <p:cNvSpPr/>
          <p:nvPr/>
        </p:nvSpPr>
        <p:spPr>
          <a:xfrm>
            <a:off x="6698943" y="2999402"/>
            <a:ext cx="894831"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Firewall</a:t>
            </a:r>
          </a:p>
        </p:txBody>
      </p:sp>
      <p:sp>
        <p:nvSpPr>
          <p:cNvPr id="48" name="Rectangle 47"/>
          <p:cNvSpPr/>
          <p:nvPr/>
        </p:nvSpPr>
        <p:spPr>
          <a:xfrm>
            <a:off x="6676418" y="3980271"/>
            <a:ext cx="894831"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Firewall</a:t>
            </a:r>
            <a:endParaRPr lang="en-US" sz="1100" dirty="0">
              <a:solidFill>
                <a:schemeClr val="tx2"/>
              </a:solidFill>
              <a:latin typeface="Calibri" pitchFamily="34" charset="0"/>
            </a:endParaRPr>
          </a:p>
        </p:txBody>
      </p:sp>
      <p:pic>
        <p:nvPicPr>
          <p:cNvPr id="49" name="Picture 48"/>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959065" y="2713380"/>
            <a:ext cx="359378" cy="266771"/>
          </a:xfrm>
          <a:prstGeom prst="rect">
            <a:avLst/>
          </a:prstGeom>
        </p:spPr>
      </p:pic>
      <p:sp>
        <p:nvSpPr>
          <p:cNvPr id="50" name="Rectangle 49"/>
          <p:cNvSpPr/>
          <p:nvPr/>
        </p:nvSpPr>
        <p:spPr>
          <a:xfrm>
            <a:off x="6068500" y="2189149"/>
            <a:ext cx="993717" cy="169277"/>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DevOps Services</a:t>
            </a:r>
          </a:p>
        </p:txBody>
      </p:sp>
      <p:sp>
        <p:nvSpPr>
          <p:cNvPr id="51" name="Rectangle 50"/>
          <p:cNvSpPr/>
          <p:nvPr/>
        </p:nvSpPr>
        <p:spPr>
          <a:xfrm>
            <a:off x="5038432" y="2189125"/>
            <a:ext cx="993717"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Azure Active Directory</a:t>
            </a:r>
          </a:p>
        </p:txBody>
      </p:sp>
      <p:sp>
        <p:nvSpPr>
          <p:cNvPr id="52" name="Rectangle 51"/>
          <p:cNvSpPr/>
          <p:nvPr/>
        </p:nvSpPr>
        <p:spPr>
          <a:xfrm>
            <a:off x="4215959" y="2189125"/>
            <a:ext cx="993717"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Machine Learning</a:t>
            </a:r>
          </a:p>
        </p:txBody>
      </p:sp>
      <p:sp>
        <p:nvSpPr>
          <p:cNvPr id="53" name="Rectangle 52"/>
          <p:cNvSpPr/>
          <p:nvPr/>
        </p:nvSpPr>
        <p:spPr>
          <a:xfrm>
            <a:off x="7567001" y="3078336"/>
            <a:ext cx="1139329"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Decision Optimization (M/L)</a:t>
            </a:r>
          </a:p>
        </p:txBody>
      </p:sp>
      <p:sp>
        <p:nvSpPr>
          <p:cNvPr id="54" name="Rectangle 53"/>
          <p:cNvSpPr/>
          <p:nvPr/>
        </p:nvSpPr>
        <p:spPr>
          <a:xfrm>
            <a:off x="7501639" y="4083922"/>
            <a:ext cx="1139329"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RT Decisions</a:t>
            </a:r>
            <a:endParaRPr lang="en-US" sz="1100" dirty="0">
              <a:solidFill>
                <a:schemeClr val="tx2"/>
              </a:solidFill>
              <a:latin typeface="Calibri" pitchFamily="34" charset="0"/>
            </a:endParaRPr>
          </a:p>
        </p:txBody>
      </p:sp>
      <p:sp>
        <p:nvSpPr>
          <p:cNvPr id="55" name="Rectangle 54"/>
          <p:cNvSpPr/>
          <p:nvPr/>
        </p:nvSpPr>
        <p:spPr>
          <a:xfrm>
            <a:off x="6027479" y="5232970"/>
            <a:ext cx="1139329" cy="507831"/>
          </a:xfrm>
          <a:prstGeom prst="rect">
            <a:avLst/>
          </a:prstGeom>
        </p:spPr>
        <p:txBody>
          <a:bodyPr wrap="square" lIns="0" tIns="0" rIns="0" bIns="0" anchor="ctr">
            <a:spAutoFit/>
          </a:bodyPr>
          <a:lstStyle/>
          <a:p>
            <a:pPr algn="ctr"/>
            <a:r>
              <a:rPr lang="en-US" sz="1100">
                <a:solidFill>
                  <a:schemeClr val="tx2"/>
                </a:solidFill>
                <a:latin typeface="Calibri" pitchFamily="34" charset="0"/>
              </a:rPr>
              <a:t>Hadoop Cluster All Raw and Processed Data</a:t>
            </a:r>
            <a:endParaRPr lang="en-US" sz="1100" dirty="0">
              <a:solidFill>
                <a:schemeClr val="tx2"/>
              </a:solidFill>
              <a:latin typeface="Calibri" pitchFamily="34" charset="0"/>
            </a:endParaRPr>
          </a:p>
        </p:txBody>
      </p:sp>
      <p:sp>
        <p:nvSpPr>
          <p:cNvPr id="57" name="Rectangle 56"/>
          <p:cNvSpPr/>
          <p:nvPr/>
        </p:nvSpPr>
        <p:spPr>
          <a:xfrm>
            <a:off x="2886996" y="2024435"/>
            <a:ext cx="993717"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SQL DW</a:t>
            </a:r>
            <a:endParaRPr lang="en-US" sz="1100" dirty="0">
              <a:solidFill>
                <a:schemeClr val="tx2"/>
              </a:solidFill>
              <a:latin typeface="Calibri" pitchFamily="34" charset="0"/>
            </a:endParaRPr>
          </a:p>
        </p:txBody>
      </p:sp>
      <p:cxnSp>
        <p:nvCxnSpPr>
          <p:cNvPr id="62" name="Straight Arrow Connector 61"/>
          <p:cNvCxnSpPr/>
          <p:nvPr/>
        </p:nvCxnSpPr>
        <p:spPr bwMode="auto">
          <a:xfrm flipV="1">
            <a:off x="2036252" y="3300701"/>
            <a:ext cx="0" cy="1365846"/>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63" name="Straight Arrow Connector 62"/>
          <p:cNvCxnSpPr/>
          <p:nvPr/>
        </p:nvCxnSpPr>
        <p:spPr bwMode="auto">
          <a:xfrm flipH="1">
            <a:off x="3847299" y="1865058"/>
            <a:ext cx="559177"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67" name="Straight Arrow Connector 66"/>
          <p:cNvCxnSpPr/>
          <p:nvPr/>
        </p:nvCxnSpPr>
        <p:spPr bwMode="auto">
          <a:xfrm>
            <a:off x="1587026" y="4661233"/>
            <a:ext cx="0" cy="178518"/>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69" name="Straight Arrow Connector 68"/>
          <p:cNvCxnSpPr/>
          <p:nvPr/>
        </p:nvCxnSpPr>
        <p:spPr bwMode="auto">
          <a:xfrm>
            <a:off x="1585217" y="4665716"/>
            <a:ext cx="940946"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72" name="Straight Arrow Connector 71"/>
          <p:cNvCxnSpPr/>
          <p:nvPr/>
        </p:nvCxnSpPr>
        <p:spPr bwMode="auto">
          <a:xfrm>
            <a:off x="4406221" y="1858062"/>
            <a:ext cx="0" cy="248803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74" name="Straight Arrow Connector 73"/>
          <p:cNvCxnSpPr/>
          <p:nvPr/>
        </p:nvCxnSpPr>
        <p:spPr bwMode="auto">
          <a:xfrm>
            <a:off x="4235540" y="3773690"/>
            <a:ext cx="896884"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77" name="Straight Arrow Connector 76"/>
          <p:cNvCxnSpPr/>
          <p:nvPr/>
        </p:nvCxnSpPr>
        <p:spPr bwMode="auto">
          <a:xfrm flipH="1" flipV="1">
            <a:off x="1420666" y="3646262"/>
            <a:ext cx="615589" cy="1"/>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79" name="Straight Arrow Connector 78"/>
          <p:cNvCxnSpPr/>
          <p:nvPr/>
        </p:nvCxnSpPr>
        <p:spPr bwMode="auto">
          <a:xfrm flipH="1">
            <a:off x="3509419" y="2809063"/>
            <a:ext cx="3144931"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85" name="Straight Arrow Connector 84"/>
          <p:cNvCxnSpPr/>
          <p:nvPr/>
        </p:nvCxnSpPr>
        <p:spPr bwMode="auto">
          <a:xfrm>
            <a:off x="4718432" y="1562863"/>
            <a:ext cx="0" cy="164548"/>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87" name="Straight Arrow Connector 86"/>
          <p:cNvCxnSpPr/>
          <p:nvPr/>
        </p:nvCxnSpPr>
        <p:spPr bwMode="auto">
          <a:xfrm flipH="1">
            <a:off x="3456894" y="1560294"/>
            <a:ext cx="1259007"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sp>
        <p:nvSpPr>
          <p:cNvPr id="91" name="Freeform 90"/>
          <p:cNvSpPr/>
          <p:nvPr/>
        </p:nvSpPr>
        <p:spPr bwMode="auto">
          <a:xfrm>
            <a:off x="2042509" y="1753986"/>
            <a:ext cx="1025775" cy="637788"/>
          </a:xfrm>
          <a:custGeom>
            <a:avLst/>
            <a:gdLst>
              <a:gd name="connsiteX0" fmla="*/ 0 w 983848"/>
              <a:gd name="connsiteY0" fmla="*/ 544011 h 544011"/>
              <a:gd name="connsiteX1" fmla="*/ 0 w 983848"/>
              <a:gd name="connsiteY1" fmla="*/ 0 h 544011"/>
              <a:gd name="connsiteX2" fmla="*/ 983848 w 983848"/>
              <a:gd name="connsiteY2" fmla="*/ 0 h 544011"/>
            </a:gdLst>
            <a:ahLst/>
            <a:cxnLst>
              <a:cxn ang="0">
                <a:pos x="connsiteX0" y="connsiteY0"/>
              </a:cxn>
              <a:cxn ang="0">
                <a:pos x="connsiteX1" y="connsiteY1"/>
              </a:cxn>
              <a:cxn ang="0">
                <a:pos x="connsiteX2" y="connsiteY2"/>
              </a:cxn>
            </a:cxnLst>
            <a:rect l="l" t="t" r="r" b="b"/>
            <a:pathLst>
              <a:path w="983848" h="544011">
                <a:moveTo>
                  <a:pt x="0" y="544011"/>
                </a:moveTo>
                <a:lnTo>
                  <a:pt x="0" y="0"/>
                </a:lnTo>
                <a:lnTo>
                  <a:pt x="983848" y="0"/>
                </a:lnTo>
              </a:path>
            </a:pathLst>
          </a:cu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16" tIns="45708" rIns="91416" bIns="45708" numCol="1" rtlCol="0" anchor="t" anchorCtr="0" compatLnSpc="1">
            <a:prstTxWarp prst="textNoShape">
              <a:avLst/>
            </a:prstTxWarp>
          </a:bodyPr>
          <a:lstStyle/>
          <a:p>
            <a:pPr defTabSz="914126" eaLnBrk="0" hangingPunct="0">
              <a:spcBef>
                <a:spcPct val="0"/>
              </a:spcBef>
            </a:pPr>
            <a:r>
              <a:rPr lang="en-US" sz="1799" dirty="0">
                <a:solidFill>
                  <a:schemeClr val="tx1"/>
                </a:solidFill>
                <a:latin typeface="Verdana" pitchFamily="34" charset="0"/>
              </a:rPr>
              <a:t> </a:t>
            </a:r>
          </a:p>
        </p:txBody>
      </p:sp>
      <p:cxnSp>
        <p:nvCxnSpPr>
          <p:cNvPr id="92" name="Straight Arrow Connector 91"/>
          <p:cNvCxnSpPr/>
          <p:nvPr/>
        </p:nvCxnSpPr>
        <p:spPr bwMode="auto">
          <a:xfrm flipV="1">
            <a:off x="1573384" y="5694513"/>
            <a:ext cx="0" cy="278672"/>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94" name="Straight Arrow Connector 93"/>
          <p:cNvCxnSpPr/>
          <p:nvPr/>
        </p:nvCxnSpPr>
        <p:spPr bwMode="auto">
          <a:xfrm flipH="1">
            <a:off x="5504251" y="4919143"/>
            <a:ext cx="761979" cy="0"/>
          </a:xfrm>
          <a:prstGeom prst="straightConnector1">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00" name="Elbow Connector 99"/>
          <p:cNvCxnSpPr/>
          <p:nvPr/>
        </p:nvCxnSpPr>
        <p:spPr bwMode="auto">
          <a:xfrm rot="10800000">
            <a:off x="7077879" y="4926979"/>
            <a:ext cx="762098" cy="257818"/>
          </a:xfrm>
          <a:prstGeom prst="bentConnector3">
            <a:avLst>
              <a:gd name="adj1" fmla="val 50000"/>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sp>
        <p:nvSpPr>
          <p:cNvPr id="102" name="Freeform 101"/>
          <p:cNvSpPr/>
          <p:nvPr/>
        </p:nvSpPr>
        <p:spPr bwMode="auto">
          <a:xfrm>
            <a:off x="6641344" y="2818389"/>
            <a:ext cx="261754" cy="1018308"/>
          </a:xfrm>
          <a:custGeom>
            <a:avLst/>
            <a:gdLst>
              <a:gd name="connsiteX0" fmla="*/ 0 w 353028"/>
              <a:gd name="connsiteY0" fmla="*/ 0 h 1018573"/>
              <a:gd name="connsiteX1" fmla="*/ 0 w 353028"/>
              <a:gd name="connsiteY1" fmla="*/ 1018573 h 1018573"/>
              <a:gd name="connsiteX2" fmla="*/ 353028 w 353028"/>
              <a:gd name="connsiteY2" fmla="*/ 1018573 h 1018573"/>
            </a:gdLst>
            <a:ahLst/>
            <a:cxnLst>
              <a:cxn ang="0">
                <a:pos x="connsiteX0" y="connsiteY0"/>
              </a:cxn>
              <a:cxn ang="0">
                <a:pos x="connsiteX1" y="connsiteY1"/>
              </a:cxn>
              <a:cxn ang="0">
                <a:pos x="connsiteX2" y="connsiteY2"/>
              </a:cxn>
            </a:cxnLst>
            <a:rect l="l" t="t" r="r" b="b"/>
            <a:pathLst>
              <a:path w="353028" h="1018573">
                <a:moveTo>
                  <a:pt x="0" y="0"/>
                </a:moveTo>
                <a:lnTo>
                  <a:pt x="0" y="1018573"/>
                </a:lnTo>
                <a:lnTo>
                  <a:pt x="353028" y="1018573"/>
                </a:lnTo>
              </a:path>
            </a:pathLst>
          </a:custGeom>
          <a:noFill/>
          <a:ln w="12700">
            <a:solidFill>
              <a:schemeClr val="tx1">
                <a:lumMod val="60000"/>
                <a:lumOff val="40000"/>
              </a:schemeClr>
            </a:solidFill>
            <a:headEnd type="none" w="med" len="med"/>
            <a:tailEnd type="arrow" w="lg"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6" tIns="45708" rIns="91416" bIns="45708" numCol="1" rtlCol="0" anchor="t" anchorCtr="0" compatLnSpc="1">
            <a:prstTxWarp prst="textNoShape">
              <a:avLst/>
            </a:prstTxWarp>
          </a:bodyPr>
          <a:lstStyle/>
          <a:p>
            <a:pPr defTabSz="914126" eaLnBrk="0" hangingPunct="0">
              <a:spcBef>
                <a:spcPct val="0"/>
              </a:spcBef>
            </a:pPr>
            <a:endParaRPr lang="en-US" sz="1799">
              <a:solidFill>
                <a:schemeClr val="tx1"/>
              </a:solidFill>
              <a:latin typeface="Verdana" pitchFamily="34" charset="0"/>
            </a:endParaRPr>
          </a:p>
        </p:txBody>
      </p:sp>
      <p:cxnSp>
        <p:nvCxnSpPr>
          <p:cNvPr id="103" name="Straight Arrow Connector 102"/>
          <p:cNvCxnSpPr/>
          <p:nvPr/>
        </p:nvCxnSpPr>
        <p:spPr bwMode="auto">
          <a:xfrm>
            <a:off x="6628859" y="2809620"/>
            <a:ext cx="284421"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106" name="Straight Arrow Connector 105"/>
          <p:cNvCxnSpPr/>
          <p:nvPr/>
        </p:nvCxnSpPr>
        <p:spPr bwMode="auto">
          <a:xfrm flipH="1">
            <a:off x="8526923" y="5185292"/>
            <a:ext cx="559473"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108" name="Straight Arrow Connector 107"/>
          <p:cNvCxnSpPr/>
          <p:nvPr/>
        </p:nvCxnSpPr>
        <p:spPr bwMode="auto">
          <a:xfrm flipH="1">
            <a:off x="9713125" y="5185292"/>
            <a:ext cx="538926" cy="0"/>
          </a:xfrm>
          <a:prstGeom prst="straightConnector1">
            <a:avLst/>
          </a:prstGeom>
          <a:solidFill>
            <a:schemeClr val="accent1"/>
          </a:solidFill>
          <a:ln w="12700" cap="flat" cmpd="sng" algn="ctr">
            <a:solidFill>
              <a:schemeClr val="tx1">
                <a:lumMod val="60000"/>
                <a:lumOff val="40000"/>
              </a:schemeClr>
            </a:solidFill>
            <a:prstDash val="solid"/>
            <a:round/>
            <a:headEnd type="none" w="med" len="med"/>
            <a:tailEnd type="arrow" w="lg" len="med"/>
          </a:ln>
          <a:effectLst/>
        </p:spPr>
      </p:cxnSp>
      <p:cxnSp>
        <p:nvCxnSpPr>
          <p:cNvPr id="110" name="Elbow Connector 109"/>
          <p:cNvCxnSpPr/>
          <p:nvPr/>
        </p:nvCxnSpPr>
        <p:spPr bwMode="auto">
          <a:xfrm rot="10800000">
            <a:off x="8393760" y="2810407"/>
            <a:ext cx="1976801" cy="1312451"/>
          </a:xfrm>
          <a:prstGeom prst="bentConnector3">
            <a:avLst>
              <a:gd name="adj1" fmla="val 53333"/>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13" name="Elbow Connector 112"/>
          <p:cNvCxnSpPr/>
          <p:nvPr/>
        </p:nvCxnSpPr>
        <p:spPr bwMode="auto">
          <a:xfrm rot="10800000" flipV="1">
            <a:off x="8372942" y="3434410"/>
            <a:ext cx="1989149" cy="406295"/>
          </a:xfrm>
          <a:prstGeom prst="bentConnector3">
            <a:avLst>
              <a:gd name="adj1" fmla="val 39787"/>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19" name="Straight Arrow Connector 118"/>
          <p:cNvCxnSpPr/>
          <p:nvPr/>
        </p:nvCxnSpPr>
        <p:spPr bwMode="auto">
          <a:xfrm>
            <a:off x="7370360" y="3833634"/>
            <a:ext cx="480225" cy="0"/>
          </a:xfrm>
          <a:prstGeom prst="straightConnector1">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21" name="Straight Arrow Connector 120"/>
          <p:cNvCxnSpPr/>
          <p:nvPr/>
        </p:nvCxnSpPr>
        <p:spPr bwMode="auto">
          <a:xfrm>
            <a:off x="7370360" y="2807477"/>
            <a:ext cx="480225" cy="0"/>
          </a:xfrm>
          <a:prstGeom prst="straightConnector1">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cxnSp>
        <p:nvCxnSpPr>
          <p:cNvPr id="123" name="Straight Arrow Connector 122"/>
          <p:cNvCxnSpPr/>
          <p:nvPr/>
        </p:nvCxnSpPr>
        <p:spPr bwMode="auto">
          <a:xfrm>
            <a:off x="8103659" y="2165854"/>
            <a:ext cx="0" cy="341195"/>
          </a:xfrm>
          <a:prstGeom prst="straightConnector1">
            <a:avLst/>
          </a:prstGeom>
          <a:solidFill>
            <a:schemeClr val="accent1"/>
          </a:solidFill>
          <a:ln w="12700" cap="flat" cmpd="sng" algn="ctr">
            <a:solidFill>
              <a:schemeClr val="tx1">
                <a:lumMod val="60000"/>
                <a:lumOff val="40000"/>
              </a:schemeClr>
            </a:solidFill>
            <a:prstDash val="solid"/>
            <a:round/>
            <a:headEnd type="arrow" w="lg" len="med"/>
            <a:tailEnd type="arrow" w="lg" len="med"/>
          </a:ln>
          <a:effectLst/>
        </p:spPr>
      </p:cxnSp>
      <p:sp>
        <p:nvSpPr>
          <p:cNvPr id="126" name="Freeform 125"/>
          <p:cNvSpPr/>
          <p:nvPr/>
        </p:nvSpPr>
        <p:spPr bwMode="auto">
          <a:xfrm>
            <a:off x="7544775" y="1744341"/>
            <a:ext cx="277977" cy="2087901"/>
          </a:xfrm>
          <a:custGeom>
            <a:avLst/>
            <a:gdLst>
              <a:gd name="connsiteX0" fmla="*/ 0 w 983848"/>
              <a:gd name="connsiteY0" fmla="*/ 544011 h 544011"/>
              <a:gd name="connsiteX1" fmla="*/ 0 w 983848"/>
              <a:gd name="connsiteY1" fmla="*/ 0 h 544011"/>
              <a:gd name="connsiteX2" fmla="*/ 983848 w 983848"/>
              <a:gd name="connsiteY2" fmla="*/ 0 h 544011"/>
              <a:gd name="connsiteX0" fmla="*/ 0 w 300942"/>
              <a:gd name="connsiteY0" fmla="*/ 544011 h 544011"/>
              <a:gd name="connsiteX1" fmla="*/ 0 w 300942"/>
              <a:gd name="connsiteY1" fmla="*/ 0 h 544011"/>
              <a:gd name="connsiteX2" fmla="*/ 300942 w 300942"/>
              <a:gd name="connsiteY2" fmla="*/ 0 h 544011"/>
              <a:gd name="connsiteX0" fmla="*/ 0 w 307817"/>
              <a:gd name="connsiteY0" fmla="*/ 1341533 h 1341533"/>
              <a:gd name="connsiteX1" fmla="*/ 6875 w 307817"/>
              <a:gd name="connsiteY1" fmla="*/ 0 h 1341533"/>
              <a:gd name="connsiteX2" fmla="*/ 307817 w 307817"/>
              <a:gd name="connsiteY2" fmla="*/ 0 h 1341533"/>
            </a:gdLst>
            <a:ahLst/>
            <a:cxnLst>
              <a:cxn ang="0">
                <a:pos x="connsiteX0" y="connsiteY0"/>
              </a:cxn>
              <a:cxn ang="0">
                <a:pos x="connsiteX1" y="connsiteY1"/>
              </a:cxn>
              <a:cxn ang="0">
                <a:pos x="connsiteX2" y="connsiteY2"/>
              </a:cxn>
            </a:cxnLst>
            <a:rect l="l" t="t" r="r" b="b"/>
            <a:pathLst>
              <a:path w="307817" h="1341533">
                <a:moveTo>
                  <a:pt x="0" y="1341533"/>
                </a:moveTo>
                <a:cubicBezTo>
                  <a:pt x="2292" y="894355"/>
                  <a:pt x="4583" y="447178"/>
                  <a:pt x="6875" y="0"/>
                </a:cubicBezTo>
                <a:lnTo>
                  <a:pt x="307817" y="0"/>
                </a:lnTo>
              </a:path>
            </a:pathLst>
          </a:custGeom>
          <a:noFill/>
          <a:ln w="12700">
            <a:solidFill>
              <a:schemeClr val="tx1">
                <a:lumMod val="60000"/>
                <a:lumOff val="40000"/>
              </a:schemeClr>
            </a:solidFill>
            <a:headEnd type="none" w="med" len="med"/>
            <a:tailEnd type="arrow" w="lg"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6" tIns="45708" rIns="91416" bIns="45708" numCol="1" rtlCol="0" anchor="t" anchorCtr="0" compatLnSpc="1">
            <a:prstTxWarp prst="textNoShape">
              <a:avLst/>
            </a:prstTxWarp>
          </a:bodyPr>
          <a:lstStyle/>
          <a:p>
            <a:pPr defTabSz="914126" eaLnBrk="0" hangingPunct="0">
              <a:spcBef>
                <a:spcPct val="0"/>
              </a:spcBef>
            </a:pPr>
            <a:r>
              <a:rPr lang="en-US" sz="1799" dirty="0">
                <a:solidFill>
                  <a:schemeClr val="tx1"/>
                </a:solidFill>
                <a:latin typeface="Verdana" pitchFamily="34" charset="0"/>
              </a:rPr>
              <a:t> </a:t>
            </a:r>
          </a:p>
        </p:txBody>
      </p:sp>
      <p:sp>
        <p:nvSpPr>
          <p:cNvPr id="127" name="Rectangle 126"/>
          <p:cNvSpPr/>
          <p:nvPr/>
        </p:nvSpPr>
        <p:spPr bwMode="auto">
          <a:xfrm>
            <a:off x="3018324" y="4438839"/>
            <a:ext cx="2393827" cy="1285372"/>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28" name="Rectangle 127"/>
          <p:cNvSpPr/>
          <p:nvPr/>
        </p:nvSpPr>
        <p:spPr>
          <a:xfrm>
            <a:off x="1107190" y="5343124"/>
            <a:ext cx="978901"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Remote App Session Host</a:t>
            </a:r>
          </a:p>
        </p:txBody>
      </p:sp>
      <p:sp>
        <p:nvSpPr>
          <p:cNvPr id="129" name="Rectangle 128"/>
          <p:cNvSpPr/>
          <p:nvPr/>
        </p:nvSpPr>
        <p:spPr>
          <a:xfrm>
            <a:off x="997387" y="6519794"/>
            <a:ext cx="1201573" cy="169277"/>
          </a:xfrm>
          <a:prstGeom prst="rect">
            <a:avLst/>
          </a:prstGeom>
        </p:spPr>
        <p:txBody>
          <a:bodyPr wrap="square" lIns="0" tIns="0" rIns="0" bIns="0" anchor="ctr">
            <a:spAutoFit/>
          </a:bodyPr>
          <a:lstStyle/>
          <a:p>
            <a:pPr algn="ctr"/>
            <a:r>
              <a:rPr lang="en-US" sz="1100">
                <a:solidFill>
                  <a:schemeClr val="tx2"/>
                </a:solidFill>
                <a:latin typeface="Calibri" pitchFamily="34" charset="0"/>
              </a:rPr>
              <a:t>CDP Users</a:t>
            </a:r>
            <a:endParaRPr lang="en-US" sz="1100" dirty="0">
              <a:solidFill>
                <a:schemeClr val="tx2"/>
              </a:solidFill>
              <a:latin typeface="Calibri" pitchFamily="34" charset="0"/>
            </a:endParaRPr>
          </a:p>
        </p:txBody>
      </p:sp>
      <p:pic>
        <p:nvPicPr>
          <p:cNvPr id="130" name="Picture 129"/>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10461568" y="3231913"/>
            <a:ext cx="402229" cy="403611"/>
          </a:xfrm>
          <a:prstGeom prst="rect">
            <a:avLst/>
          </a:prstGeom>
        </p:spPr>
      </p:pic>
      <p:cxnSp>
        <p:nvCxnSpPr>
          <p:cNvPr id="132" name="Straight Connector 131"/>
          <p:cNvCxnSpPr/>
          <p:nvPr/>
        </p:nvCxnSpPr>
        <p:spPr bwMode="auto">
          <a:xfrm>
            <a:off x="8440657" y="1788995"/>
            <a:ext cx="796895" cy="0"/>
          </a:xfrm>
          <a:prstGeom prst="line">
            <a:avLst/>
          </a:prstGeom>
          <a:solidFill>
            <a:schemeClr val="accent1"/>
          </a:solidFill>
          <a:ln w="12700" cap="flat" cmpd="sng" algn="ctr">
            <a:solidFill>
              <a:srgbClr val="92D050"/>
            </a:solidFill>
            <a:prstDash val="solid"/>
            <a:round/>
            <a:headEnd type="none" w="med" len="med"/>
            <a:tailEnd type="none" w="med" len="med"/>
          </a:ln>
          <a:effectLst/>
        </p:spPr>
      </p:cxnSp>
      <p:pic>
        <p:nvPicPr>
          <p:cNvPr id="133" name="Picture 132"/>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3157813" y="1568954"/>
            <a:ext cx="416939" cy="406282"/>
          </a:xfrm>
          <a:prstGeom prst="rect">
            <a:avLst/>
          </a:prstGeom>
        </p:spPr>
      </p:pic>
      <p:pic>
        <p:nvPicPr>
          <p:cNvPr id="134" name="Picture 133"/>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900546" y="3425728"/>
            <a:ext cx="416939" cy="406282"/>
          </a:xfrm>
          <a:prstGeom prst="rect">
            <a:avLst/>
          </a:prstGeom>
        </p:spPr>
      </p:pic>
      <p:grpSp>
        <p:nvGrpSpPr>
          <p:cNvPr id="136" name="Group 135"/>
          <p:cNvGrpSpPr/>
          <p:nvPr/>
        </p:nvGrpSpPr>
        <p:grpSpPr>
          <a:xfrm>
            <a:off x="2294920" y="2645606"/>
            <a:ext cx="546026" cy="466079"/>
            <a:chOff x="768852" y="2657624"/>
            <a:chExt cx="706466" cy="603028"/>
          </a:xfrm>
        </p:grpSpPr>
        <p:pic>
          <p:nvPicPr>
            <p:cNvPr id="137" name="Picture 136"/>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38" name="Rectangle 137"/>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39" name="Group 138"/>
          <p:cNvGrpSpPr/>
          <p:nvPr/>
        </p:nvGrpSpPr>
        <p:grpSpPr>
          <a:xfrm>
            <a:off x="2558919" y="3640349"/>
            <a:ext cx="546026" cy="466079"/>
            <a:chOff x="768852" y="2657624"/>
            <a:chExt cx="706466" cy="603028"/>
          </a:xfrm>
        </p:grpSpPr>
        <p:pic>
          <p:nvPicPr>
            <p:cNvPr id="140" name="Picture 139"/>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41" name="Rectangle 140"/>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42" name="Group 141"/>
          <p:cNvGrpSpPr/>
          <p:nvPr/>
        </p:nvGrpSpPr>
        <p:grpSpPr>
          <a:xfrm>
            <a:off x="3488928" y="3632856"/>
            <a:ext cx="546026" cy="466079"/>
            <a:chOff x="768852" y="2657624"/>
            <a:chExt cx="706466" cy="603028"/>
          </a:xfrm>
        </p:grpSpPr>
        <p:pic>
          <p:nvPicPr>
            <p:cNvPr id="143" name="Picture 142"/>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44" name="Rectangle 143"/>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45" name="Group 144"/>
          <p:cNvGrpSpPr/>
          <p:nvPr/>
        </p:nvGrpSpPr>
        <p:grpSpPr>
          <a:xfrm>
            <a:off x="5158589" y="3502336"/>
            <a:ext cx="546026" cy="466079"/>
            <a:chOff x="768852" y="2657624"/>
            <a:chExt cx="706466" cy="603028"/>
          </a:xfrm>
        </p:grpSpPr>
        <p:pic>
          <p:nvPicPr>
            <p:cNvPr id="146" name="Picture 145"/>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47" name="Rectangle 146"/>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48" name="Group 147"/>
          <p:cNvGrpSpPr/>
          <p:nvPr/>
        </p:nvGrpSpPr>
        <p:grpSpPr>
          <a:xfrm>
            <a:off x="3377316" y="4802483"/>
            <a:ext cx="546026" cy="466079"/>
            <a:chOff x="768852" y="2657624"/>
            <a:chExt cx="706466" cy="603028"/>
          </a:xfrm>
        </p:grpSpPr>
        <p:pic>
          <p:nvPicPr>
            <p:cNvPr id="149" name="Picture 148"/>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50" name="Rectangle 149"/>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51" name="Group 150"/>
          <p:cNvGrpSpPr/>
          <p:nvPr/>
        </p:nvGrpSpPr>
        <p:grpSpPr>
          <a:xfrm>
            <a:off x="4566284" y="4833151"/>
            <a:ext cx="546026" cy="466079"/>
            <a:chOff x="768852" y="2657624"/>
            <a:chExt cx="706466" cy="603028"/>
          </a:xfrm>
        </p:grpSpPr>
        <p:pic>
          <p:nvPicPr>
            <p:cNvPr id="152" name="Picture 151"/>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53" name="Rectangle 152"/>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54" name="Group 153"/>
          <p:cNvGrpSpPr/>
          <p:nvPr/>
        </p:nvGrpSpPr>
        <p:grpSpPr>
          <a:xfrm>
            <a:off x="1308776" y="4893207"/>
            <a:ext cx="546026" cy="466079"/>
            <a:chOff x="768852" y="2657624"/>
            <a:chExt cx="706466" cy="603028"/>
          </a:xfrm>
        </p:grpSpPr>
        <p:pic>
          <p:nvPicPr>
            <p:cNvPr id="155" name="Picture 154"/>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56" name="Rectangle 155"/>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57" name="Group 156"/>
          <p:cNvGrpSpPr/>
          <p:nvPr/>
        </p:nvGrpSpPr>
        <p:grpSpPr>
          <a:xfrm>
            <a:off x="1316269" y="6002729"/>
            <a:ext cx="546026" cy="466079"/>
            <a:chOff x="768852" y="2657624"/>
            <a:chExt cx="706466" cy="603028"/>
          </a:xfrm>
        </p:grpSpPr>
        <p:pic>
          <p:nvPicPr>
            <p:cNvPr id="158" name="Picture 157"/>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59" name="Rectangle 158"/>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grpSp>
        <p:nvGrpSpPr>
          <p:cNvPr id="160" name="Group 159"/>
          <p:cNvGrpSpPr/>
          <p:nvPr/>
        </p:nvGrpSpPr>
        <p:grpSpPr>
          <a:xfrm>
            <a:off x="7835379" y="2585559"/>
            <a:ext cx="546026" cy="466079"/>
            <a:chOff x="768852" y="2657624"/>
            <a:chExt cx="706466" cy="603028"/>
          </a:xfrm>
        </p:grpSpPr>
        <p:pic>
          <p:nvPicPr>
            <p:cNvPr id="161" name="Picture 160"/>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62" name="Rectangle 161"/>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sp>
        <p:nvSpPr>
          <p:cNvPr id="164" name="Rectangle 163"/>
          <p:cNvSpPr/>
          <p:nvPr/>
        </p:nvSpPr>
        <p:spPr bwMode="auto">
          <a:xfrm>
            <a:off x="2356088" y="3374814"/>
            <a:ext cx="1876157" cy="95158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165" name="Rectangle 164"/>
          <p:cNvSpPr/>
          <p:nvPr/>
        </p:nvSpPr>
        <p:spPr bwMode="auto">
          <a:xfrm>
            <a:off x="655321" y="2393214"/>
            <a:ext cx="2742486" cy="86461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grpSp>
        <p:nvGrpSpPr>
          <p:cNvPr id="124" name="Group 123">
            <a:extLst>
              <a:ext uri="{FF2B5EF4-FFF2-40B4-BE49-F238E27FC236}">
                <a16:creationId xmlns:a16="http://schemas.microsoft.com/office/drawing/2014/main" id="{5D992C12-050F-468F-8A3C-9CDCC29ED98B}"/>
              </a:ext>
            </a:extLst>
          </p:cNvPr>
          <p:cNvGrpSpPr/>
          <p:nvPr/>
        </p:nvGrpSpPr>
        <p:grpSpPr>
          <a:xfrm>
            <a:off x="7798290" y="844254"/>
            <a:ext cx="546026" cy="466079"/>
            <a:chOff x="768852" y="2657624"/>
            <a:chExt cx="706466" cy="603028"/>
          </a:xfrm>
        </p:grpSpPr>
        <p:pic>
          <p:nvPicPr>
            <p:cNvPr id="125" name="Picture 124">
              <a:extLst>
                <a:ext uri="{FF2B5EF4-FFF2-40B4-BE49-F238E27FC236}">
                  <a16:creationId xmlns:a16="http://schemas.microsoft.com/office/drawing/2014/main" id="{3B587FE5-435A-4C18-B5E1-DF613204068A}"/>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862873" y="2657624"/>
              <a:ext cx="518472" cy="452108"/>
            </a:xfrm>
            <a:prstGeom prst="rect">
              <a:avLst/>
            </a:prstGeom>
          </p:spPr>
        </p:pic>
        <p:sp>
          <p:nvSpPr>
            <p:cNvPr id="131" name="Rectangle 130">
              <a:extLst>
                <a:ext uri="{FF2B5EF4-FFF2-40B4-BE49-F238E27FC236}">
                  <a16:creationId xmlns:a16="http://schemas.microsoft.com/office/drawing/2014/main" id="{D69A61A2-5223-4DB2-8DCC-646DE5903ACC}"/>
                </a:ext>
              </a:extLst>
            </p:cNvPr>
            <p:cNvSpPr/>
            <p:nvPr/>
          </p:nvSpPr>
          <p:spPr>
            <a:xfrm>
              <a:off x="768852" y="3121278"/>
              <a:ext cx="706466" cy="139374"/>
            </a:xfrm>
            <a:prstGeom prst="rect">
              <a:avLst/>
            </a:prstGeom>
          </p:spPr>
          <p:txBody>
            <a:bodyPr wrap="square" lIns="0" tIns="0" rIns="0" bIns="0" anchor="ctr">
              <a:spAutoFit/>
            </a:bodyPr>
            <a:lstStyle/>
            <a:p>
              <a:pPr algn="ctr"/>
              <a:r>
                <a:rPr lang="en-US" sz="700" b="1">
                  <a:solidFill>
                    <a:schemeClr val="accent2"/>
                  </a:solidFill>
                  <a:latin typeface="Calibri" pitchFamily="34" charset="0"/>
                </a:rPr>
                <a:t>VM</a:t>
              </a:r>
              <a:endParaRPr lang="en-US" sz="700" b="1" dirty="0">
                <a:solidFill>
                  <a:schemeClr val="accent2"/>
                </a:solidFill>
                <a:latin typeface="Calibri" pitchFamily="34" charset="0"/>
              </a:endParaRPr>
            </a:p>
          </p:txBody>
        </p:sp>
      </p:grpSp>
      <p:sp>
        <p:nvSpPr>
          <p:cNvPr id="163" name="Rectangle 162">
            <a:extLst>
              <a:ext uri="{FF2B5EF4-FFF2-40B4-BE49-F238E27FC236}">
                <a16:creationId xmlns:a16="http://schemas.microsoft.com/office/drawing/2014/main" id="{4259D7D8-B65C-4681-93C7-D39FAA32E33B}"/>
              </a:ext>
            </a:extLst>
          </p:cNvPr>
          <p:cNvSpPr/>
          <p:nvPr/>
        </p:nvSpPr>
        <p:spPr>
          <a:xfrm>
            <a:off x="9245085" y="979774"/>
            <a:ext cx="1489440" cy="338554"/>
          </a:xfrm>
          <a:prstGeom prst="rect">
            <a:avLst/>
          </a:prstGeom>
        </p:spPr>
        <p:txBody>
          <a:bodyPr wrap="square" lIns="0" tIns="0" rIns="0" bIns="0" anchor="ctr">
            <a:spAutoFit/>
          </a:bodyPr>
          <a:lstStyle/>
          <a:p>
            <a:pPr algn="ctr"/>
            <a:r>
              <a:rPr lang="en-US" sz="1100" dirty="0">
                <a:solidFill>
                  <a:schemeClr val="tx2"/>
                </a:solidFill>
                <a:latin typeface="Calibri" pitchFamily="34" charset="0"/>
              </a:rPr>
              <a:t>Persistent Data stored in high speed Cassandra</a:t>
            </a:r>
          </a:p>
        </p:txBody>
      </p:sp>
      <p:cxnSp>
        <p:nvCxnSpPr>
          <p:cNvPr id="166" name="Straight Connector 165">
            <a:extLst>
              <a:ext uri="{FF2B5EF4-FFF2-40B4-BE49-F238E27FC236}">
                <a16:creationId xmlns:a16="http://schemas.microsoft.com/office/drawing/2014/main" id="{2136DD9D-47A1-4D0D-BADF-3232B7E9469A}"/>
              </a:ext>
            </a:extLst>
          </p:cNvPr>
          <p:cNvCxnSpPr/>
          <p:nvPr/>
        </p:nvCxnSpPr>
        <p:spPr bwMode="auto">
          <a:xfrm>
            <a:off x="8440657" y="1060697"/>
            <a:ext cx="796895" cy="0"/>
          </a:xfrm>
          <a:prstGeom prst="line">
            <a:avLst/>
          </a:prstGeom>
          <a:solidFill>
            <a:schemeClr val="accent1"/>
          </a:solidFill>
          <a:ln w="12700" cap="flat" cmpd="sng" algn="ctr">
            <a:solidFill>
              <a:srgbClr val="92D050"/>
            </a:solidFill>
            <a:prstDash val="solid"/>
            <a:round/>
            <a:headEnd type="none" w="med" len="med"/>
            <a:tailEnd type="none" w="med" len="med"/>
          </a:ln>
          <a:effectLst/>
        </p:spPr>
      </p:cxnSp>
      <p:cxnSp>
        <p:nvCxnSpPr>
          <p:cNvPr id="8" name="Connector: Elbow 7">
            <a:extLst>
              <a:ext uri="{FF2B5EF4-FFF2-40B4-BE49-F238E27FC236}">
                <a16:creationId xmlns:a16="http://schemas.microsoft.com/office/drawing/2014/main" id="{411023A8-C5AF-4C44-B457-7C84D444FC81}"/>
              </a:ext>
            </a:extLst>
          </p:cNvPr>
          <p:cNvCxnSpPr>
            <a:cxnSpLocks/>
            <a:stCxn id="126" idx="1"/>
            <a:endCxn id="125" idx="1"/>
          </p:cNvCxnSpPr>
          <p:nvPr/>
        </p:nvCxnSpPr>
        <p:spPr bwMode="auto">
          <a:xfrm flipV="1">
            <a:off x="7550984" y="1018971"/>
            <a:ext cx="319975" cy="725370"/>
          </a:xfrm>
          <a:prstGeom prst="bentConnector3">
            <a:avLst>
              <a:gd name="adj1" fmla="val 854"/>
            </a:avLst>
          </a:prstGeom>
          <a:solidFill>
            <a:schemeClr val="accent2"/>
          </a:solidFill>
          <a:ln w="9525" cap="sq"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372741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66F93-C900-441A-AB4A-884618A44059}"/>
              </a:ext>
            </a:extLst>
          </p:cNvPr>
          <p:cNvPicPr>
            <a:picLocks noChangeAspect="1"/>
          </p:cNvPicPr>
          <p:nvPr/>
        </p:nvPicPr>
        <p:blipFill>
          <a:blip r:embed="rId3"/>
          <a:stretch>
            <a:fillRect/>
          </a:stretch>
        </p:blipFill>
        <p:spPr>
          <a:xfrm>
            <a:off x="93187" y="53633"/>
            <a:ext cx="11783334" cy="6335519"/>
          </a:xfrm>
          <a:prstGeom prst="rect">
            <a:avLst/>
          </a:prstGeom>
        </p:spPr>
      </p:pic>
    </p:spTree>
    <p:extLst>
      <p:ext uri="{BB962C8B-B14F-4D97-AF65-F5344CB8AC3E}">
        <p14:creationId xmlns:p14="http://schemas.microsoft.com/office/powerpoint/2010/main" val="7130928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62F6-90BC-4743-B49A-86B297995D2B}"/>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C58D04F2-BDC9-407C-80AD-362FAB756DAE}"/>
              </a:ext>
            </a:extLst>
          </p:cNvPr>
          <p:cNvSpPr/>
          <p:nvPr/>
        </p:nvSpPr>
        <p:spPr>
          <a:xfrm>
            <a:off x="3461753" y="3244334"/>
            <a:ext cx="5268494" cy="369332"/>
          </a:xfrm>
          <a:prstGeom prst="rect">
            <a:avLst/>
          </a:prstGeom>
        </p:spPr>
        <p:txBody>
          <a:bodyPr wrap="none">
            <a:spAutoFit/>
          </a:bodyPr>
          <a:lstStyle/>
          <a:p>
            <a:r>
              <a:rPr lang="en-US" dirty="0"/>
              <a:t>https://docs.microsoft.com/en-us/azure/architecture/</a:t>
            </a:r>
          </a:p>
        </p:txBody>
      </p:sp>
    </p:spTree>
    <p:extLst>
      <p:ext uri="{BB962C8B-B14F-4D97-AF65-F5344CB8AC3E}">
        <p14:creationId xmlns:p14="http://schemas.microsoft.com/office/powerpoint/2010/main" val="4158619364"/>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p:cNvSpPr/>
          <p:nvPr/>
        </p:nvSpPr>
        <p:spPr bwMode="auto">
          <a:xfrm>
            <a:off x="4921067" y="966391"/>
            <a:ext cx="7166795" cy="1005665"/>
          </a:xfrm>
          <a:prstGeom prst="round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3" name="Rectangle: Rounded Corners 2"/>
          <p:cNvSpPr/>
          <p:nvPr/>
        </p:nvSpPr>
        <p:spPr bwMode="auto">
          <a:xfrm>
            <a:off x="2383683" y="2184862"/>
            <a:ext cx="4670238" cy="2297018"/>
          </a:xfrm>
          <a:prstGeom prst="roundRect">
            <a:avLst>
              <a:gd name="adj" fmla="val 13837"/>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a:bodyPr>
          <a:lstStyle/>
          <a:p>
            <a:pPr defTabSz="914126" eaLnBrk="0" hangingPunct="0"/>
            <a:endParaRPr lang="en-US" dirty="0" err="1">
              <a:latin typeface="Calibri" pitchFamily="34" charset="0"/>
            </a:endParaRPr>
          </a:p>
        </p:txBody>
      </p:sp>
      <p:sp>
        <p:nvSpPr>
          <p:cNvPr id="2" name="Title 1"/>
          <p:cNvSpPr>
            <a:spLocks noGrp="1"/>
          </p:cNvSpPr>
          <p:nvPr>
            <p:ph type="title"/>
          </p:nvPr>
        </p:nvSpPr>
        <p:spPr/>
        <p:txBody>
          <a:bodyPr/>
          <a:lstStyle/>
          <a:p>
            <a:r>
              <a:rPr lang="en-US" dirty="0"/>
              <a:t>RedPoint MDM – What we are delivering</a:t>
            </a:r>
          </a:p>
        </p:txBody>
      </p:sp>
      <p:sp>
        <p:nvSpPr>
          <p:cNvPr id="4" name="TextBox 3"/>
          <p:cNvSpPr txBox="1"/>
          <p:nvPr/>
        </p:nvSpPr>
        <p:spPr>
          <a:xfrm>
            <a:off x="857071" y="2380784"/>
            <a:ext cx="694763" cy="1753870"/>
          </a:xfrm>
          <a:prstGeom prst="rect">
            <a:avLst/>
          </a:prstGeom>
          <a:solidFill>
            <a:schemeClr val="accent2">
              <a:lumMod val="60000"/>
              <a:lumOff val="40000"/>
            </a:schemeClr>
          </a:solidFill>
        </p:spPr>
        <p:txBody>
          <a:bodyPr wrap="none" rtlCol="0">
            <a:noAutofit/>
          </a:bodyPr>
          <a:lstStyle/>
          <a:p>
            <a:pPr algn="ctr"/>
            <a:r>
              <a:rPr lang="en-US" b="1" dirty="0">
                <a:solidFill>
                  <a:schemeClr val="bg1"/>
                </a:solidFill>
                <a:latin typeface="Calibri" pitchFamily="34" charset="0"/>
              </a:rPr>
              <a:t>SS1</a:t>
            </a:r>
          </a:p>
          <a:p>
            <a:pPr algn="ctr"/>
            <a:r>
              <a:rPr lang="en-US" b="1" dirty="0">
                <a:solidFill>
                  <a:schemeClr val="bg1"/>
                </a:solidFill>
                <a:latin typeface="Calibri" pitchFamily="34" charset="0"/>
              </a:rPr>
              <a:t>|</a:t>
            </a:r>
          </a:p>
          <a:p>
            <a:pPr algn="ctr"/>
            <a:r>
              <a:rPr lang="en-US" b="1" dirty="0">
                <a:solidFill>
                  <a:schemeClr val="bg1"/>
                </a:solidFill>
                <a:latin typeface="Calibri" pitchFamily="34" charset="0"/>
              </a:rPr>
              <a:t>|</a:t>
            </a:r>
          </a:p>
          <a:p>
            <a:pPr algn="ctr"/>
            <a:r>
              <a:rPr lang="en-US" b="1" dirty="0">
                <a:solidFill>
                  <a:schemeClr val="bg1"/>
                </a:solidFill>
                <a:latin typeface="Calibri" pitchFamily="34" charset="0"/>
              </a:rPr>
              <a:t>|</a:t>
            </a:r>
          </a:p>
          <a:p>
            <a:pPr algn="ctr"/>
            <a:r>
              <a:rPr lang="en-US" b="1" dirty="0">
                <a:solidFill>
                  <a:schemeClr val="bg1"/>
                </a:solidFill>
                <a:latin typeface="Calibri" pitchFamily="34" charset="0"/>
              </a:rPr>
              <a:t>|</a:t>
            </a:r>
          </a:p>
          <a:p>
            <a:pPr algn="ctr"/>
            <a:r>
              <a:rPr lang="en-US" b="1" dirty="0" err="1">
                <a:solidFill>
                  <a:schemeClr val="bg1"/>
                </a:solidFill>
                <a:latin typeface="Calibri" pitchFamily="34" charset="0"/>
              </a:rPr>
              <a:t>SSn</a:t>
            </a:r>
            <a:endParaRPr lang="en-US" b="1" dirty="0">
              <a:solidFill>
                <a:schemeClr val="bg1"/>
              </a:solidFill>
              <a:latin typeface="Calibri" pitchFamily="34" charset="0"/>
            </a:endParaRPr>
          </a:p>
        </p:txBody>
      </p:sp>
      <p:sp>
        <p:nvSpPr>
          <p:cNvPr id="6" name="TextBox 5"/>
          <p:cNvSpPr txBox="1"/>
          <p:nvPr/>
        </p:nvSpPr>
        <p:spPr>
          <a:xfrm>
            <a:off x="272385" y="2020254"/>
            <a:ext cx="1864132" cy="369332"/>
          </a:xfrm>
          <a:prstGeom prst="rect">
            <a:avLst/>
          </a:prstGeom>
          <a:noFill/>
        </p:spPr>
        <p:txBody>
          <a:bodyPr wrap="square" rtlCol="0">
            <a:spAutoFit/>
          </a:bodyPr>
          <a:lstStyle/>
          <a:p>
            <a:pPr algn="ctr"/>
            <a:r>
              <a:rPr lang="en-US" b="1" dirty="0">
                <a:solidFill>
                  <a:schemeClr val="accent2"/>
                </a:solidFill>
                <a:latin typeface="Calibri" pitchFamily="34" charset="0"/>
              </a:rPr>
              <a:t>SOURCE SYSTEMS</a:t>
            </a:r>
          </a:p>
        </p:txBody>
      </p:sp>
      <p:sp>
        <p:nvSpPr>
          <p:cNvPr id="10" name="TextBox 9"/>
          <p:cNvSpPr txBox="1"/>
          <p:nvPr/>
        </p:nvSpPr>
        <p:spPr>
          <a:xfrm>
            <a:off x="2757365" y="2505310"/>
            <a:ext cx="1599493" cy="1481894"/>
          </a:xfrm>
          <a:prstGeom prst="rect">
            <a:avLst/>
          </a:prstGeom>
          <a:solidFill>
            <a:schemeClr val="accent1"/>
          </a:solidFill>
        </p:spPr>
        <p:txBody>
          <a:bodyPr wrap="square" rtlCol="0">
            <a:noAutofit/>
          </a:bodyPr>
          <a:lstStyle/>
          <a:p>
            <a:pPr algn="ctr"/>
            <a:r>
              <a:rPr lang="en-US" sz="1400" b="1" dirty="0">
                <a:solidFill>
                  <a:schemeClr val="bg1"/>
                </a:solidFill>
                <a:latin typeface="Calibri" pitchFamily="34" charset="0"/>
              </a:rPr>
              <a:t>Automated</a:t>
            </a:r>
          </a:p>
          <a:p>
            <a:pPr algn="ctr"/>
            <a:r>
              <a:rPr lang="en-US" sz="1400" b="1" dirty="0">
                <a:solidFill>
                  <a:schemeClr val="bg1"/>
                </a:solidFill>
                <a:latin typeface="Calibri" pitchFamily="34" charset="0"/>
              </a:rPr>
              <a:t>Data Quality,</a:t>
            </a:r>
          </a:p>
          <a:p>
            <a:pPr algn="ctr"/>
            <a:r>
              <a:rPr lang="en-US" sz="1400" b="1" dirty="0">
                <a:solidFill>
                  <a:schemeClr val="bg1"/>
                </a:solidFill>
                <a:latin typeface="Calibri" pitchFamily="34" charset="0"/>
              </a:rPr>
              <a:t> Match and Merge,</a:t>
            </a:r>
          </a:p>
          <a:p>
            <a:pPr algn="ctr"/>
            <a:r>
              <a:rPr lang="en-US" sz="1400" b="1" dirty="0">
                <a:solidFill>
                  <a:schemeClr val="bg1"/>
                </a:solidFill>
                <a:latin typeface="Calibri" pitchFamily="34" charset="0"/>
              </a:rPr>
              <a:t>3</a:t>
            </a:r>
            <a:r>
              <a:rPr lang="en-US" sz="1400" b="1" baseline="30000" dirty="0">
                <a:solidFill>
                  <a:schemeClr val="bg1"/>
                </a:solidFill>
                <a:latin typeface="Calibri" pitchFamily="34" charset="0"/>
              </a:rPr>
              <a:t>rd</a:t>
            </a:r>
            <a:r>
              <a:rPr lang="en-US" sz="1400" b="1" dirty="0">
                <a:solidFill>
                  <a:schemeClr val="bg1"/>
                </a:solidFill>
                <a:latin typeface="Calibri" pitchFamily="34" charset="0"/>
              </a:rPr>
              <a:t> Party Data Enrichment, and</a:t>
            </a:r>
          </a:p>
          <a:p>
            <a:pPr algn="ctr"/>
            <a:r>
              <a:rPr lang="en-US" sz="1400" b="1" dirty="0">
                <a:solidFill>
                  <a:schemeClr val="bg1"/>
                </a:solidFill>
                <a:latin typeface="Calibri" pitchFamily="34" charset="0"/>
              </a:rPr>
              <a:t>ETL</a:t>
            </a:r>
          </a:p>
        </p:txBody>
      </p:sp>
      <p:sp>
        <p:nvSpPr>
          <p:cNvPr id="11" name="TextBox 10"/>
          <p:cNvSpPr txBox="1"/>
          <p:nvPr/>
        </p:nvSpPr>
        <p:spPr>
          <a:xfrm>
            <a:off x="4848191" y="3441715"/>
            <a:ext cx="2061122" cy="914438"/>
          </a:xfrm>
          <a:prstGeom prst="roundRect">
            <a:avLst>
              <a:gd name="adj" fmla="val 24998"/>
            </a:avLst>
          </a:prstGeom>
          <a:solidFill>
            <a:schemeClr val="accent2"/>
          </a:solidFill>
        </p:spPr>
        <p:txBody>
          <a:bodyPr wrap="square" rtlCol="0" anchor="ctr" anchorCtr="0">
            <a:noAutofit/>
          </a:bodyPr>
          <a:lstStyle/>
          <a:p>
            <a:pPr algn="ctr"/>
            <a:r>
              <a:rPr lang="en-US" b="1" dirty="0">
                <a:solidFill>
                  <a:schemeClr val="bg1"/>
                </a:solidFill>
                <a:latin typeface="Calibri" pitchFamily="34" charset="0"/>
              </a:rPr>
              <a:t>Master Data Hub</a:t>
            </a:r>
          </a:p>
        </p:txBody>
      </p:sp>
      <p:sp>
        <p:nvSpPr>
          <p:cNvPr id="8" name="TextBox 7"/>
          <p:cNvSpPr txBox="1"/>
          <p:nvPr/>
        </p:nvSpPr>
        <p:spPr>
          <a:xfrm>
            <a:off x="1381695" y="2433329"/>
            <a:ext cx="1188410" cy="461665"/>
          </a:xfrm>
          <a:prstGeom prst="rect">
            <a:avLst/>
          </a:prstGeom>
          <a:noFill/>
        </p:spPr>
        <p:txBody>
          <a:bodyPr wrap="square" rtlCol="0">
            <a:spAutoFit/>
          </a:bodyPr>
          <a:lstStyle/>
          <a:p>
            <a:pPr algn="ctr"/>
            <a:r>
              <a:rPr lang="en-US" sz="1200" dirty="0">
                <a:solidFill>
                  <a:srgbClr val="292929"/>
                </a:solidFill>
                <a:latin typeface="Calibri" pitchFamily="34" charset="0"/>
              </a:rPr>
              <a:t>“Customer”</a:t>
            </a:r>
          </a:p>
          <a:p>
            <a:pPr algn="ctr"/>
            <a:r>
              <a:rPr lang="en-US" sz="1200" dirty="0">
                <a:solidFill>
                  <a:srgbClr val="292929"/>
                </a:solidFill>
                <a:latin typeface="Calibri" pitchFamily="34" charset="0"/>
              </a:rPr>
              <a:t>Party Data</a:t>
            </a:r>
          </a:p>
        </p:txBody>
      </p:sp>
      <p:cxnSp>
        <p:nvCxnSpPr>
          <p:cNvPr id="14" name="Straight Arrow Connector 13"/>
          <p:cNvCxnSpPr/>
          <p:nvPr/>
        </p:nvCxnSpPr>
        <p:spPr bwMode="auto">
          <a:xfrm>
            <a:off x="1551854" y="2665576"/>
            <a:ext cx="1188410" cy="0"/>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402" y="2471663"/>
            <a:ext cx="403658" cy="669223"/>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923" y="2471663"/>
            <a:ext cx="403658" cy="669223"/>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449" y="2471663"/>
            <a:ext cx="403658" cy="669223"/>
          </a:xfrm>
          <a:prstGeom prst="rect">
            <a:avLst/>
          </a:prstGeom>
        </p:spPr>
      </p:pic>
      <p:cxnSp>
        <p:nvCxnSpPr>
          <p:cNvPr id="21" name="Straight Arrow Connector 20"/>
          <p:cNvCxnSpPr>
            <a:endCxn id="18" idx="2"/>
          </p:cNvCxnSpPr>
          <p:nvPr/>
        </p:nvCxnSpPr>
        <p:spPr bwMode="auto">
          <a:xfrm flipH="1" flipV="1">
            <a:off x="5433231" y="3140884"/>
            <a:ext cx="0" cy="304634"/>
          </a:xfrm>
          <a:prstGeom prst="straightConnector1">
            <a:avLst/>
          </a:prstGeom>
          <a:solidFill>
            <a:schemeClr val="accent1"/>
          </a:solidFill>
          <a:ln w="12700" cap="flat" cmpd="sng" algn="ctr">
            <a:solidFill>
              <a:schemeClr val="accent1"/>
            </a:solidFill>
            <a:prstDash val="solid"/>
            <a:round/>
            <a:headEnd type="triangle" w="med" len="med"/>
            <a:tailEnd type="triangle" w="med" len="med"/>
          </a:ln>
          <a:effectLst/>
        </p:spPr>
      </p:cxnSp>
      <p:sp>
        <p:nvSpPr>
          <p:cNvPr id="25" name="TextBox 24"/>
          <p:cNvSpPr txBox="1"/>
          <p:nvPr/>
        </p:nvSpPr>
        <p:spPr>
          <a:xfrm>
            <a:off x="5217987" y="2222454"/>
            <a:ext cx="1244133" cy="276999"/>
          </a:xfrm>
          <a:prstGeom prst="rect">
            <a:avLst/>
          </a:prstGeom>
          <a:noFill/>
        </p:spPr>
        <p:txBody>
          <a:bodyPr wrap="square" rtlCol="0">
            <a:spAutoFit/>
          </a:bodyPr>
          <a:lstStyle/>
          <a:p>
            <a:pPr algn="ctr"/>
            <a:r>
              <a:rPr lang="en-US" sz="1200" dirty="0">
                <a:solidFill>
                  <a:srgbClr val="292929"/>
                </a:solidFill>
                <a:latin typeface="Calibri" pitchFamily="34" charset="0"/>
              </a:rPr>
              <a:t>Data Stewards</a:t>
            </a:r>
          </a:p>
        </p:txBody>
      </p:sp>
      <p:cxnSp>
        <p:nvCxnSpPr>
          <p:cNvPr id="40" name="Straight Arrow Connector 39"/>
          <p:cNvCxnSpPr>
            <a:stCxn id="19" idx="2"/>
            <a:endCxn id="11" idx="0"/>
          </p:cNvCxnSpPr>
          <p:nvPr/>
        </p:nvCxnSpPr>
        <p:spPr bwMode="auto">
          <a:xfrm>
            <a:off x="5878752" y="3140885"/>
            <a:ext cx="0" cy="300831"/>
          </a:xfrm>
          <a:prstGeom prst="straightConnector1">
            <a:avLst/>
          </a:prstGeom>
          <a:solidFill>
            <a:schemeClr val="accent1"/>
          </a:solidFill>
          <a:ln w="12700" cap="flat" cmpd="sng" algn="ctr">
            <a:solidFill>
              <a:schemeClr val="accent1"/>
            </a:solidFill>
            <a:prstDash val="solid"/>
            <a:round/>
            <a:headEnd type="triangle" w="med" len="med"/>
            <a:tailEnd type="triangle" w="med" len="med"/>
          </a:ln>
          <a:effectLst/>
        </p:spPr>
      </p:cxnSp>
      <p:sp>
        <p:nvSpPr>
          <p:cNvPr id="46" name="TextBox 45"/>
          <p:cNvSpPr txBox="1"/>
          <p:nvPr/>
        </p:nvSpPr>
        <p:spPr>
          <a:xfrm>
            <a:off x="9957990" y="4741093"/>
            <a:ext cx="695843" cy="1753869"/>
          </a:xfrm>
          <a:prstGeom prst="rect">
            <a:avLst/>
          </a:prstGeom>
          <a:solidFill>
            <a:schemeClr val="accent2">
              <a:lumMod val="60000"/>
              <a:lumOff val="40000"/>
            </a:schemeClr>
          </a:solidFill>
        </p:spPr>
        <p:txBody>
          <a:bodyPr wrap="none" rtlCol="0">
            <a:noAutofit/>
          </a:bodyPr>
          <a:lstStyle>
            <a:defPPr>
              <a:defRPr lang="en-US"/>
            </a:defPPr>
            <a:lvl1pPr algn="ctr">
              <a:defRPr b="1">
                <a:solidFill>
                  <a:schemeClr val="bg1"/>
                </a:solidFill>
                <a:latin typeface="Calibri" pitchFamily="34" charset="0"/>
              </a:defRPr>
            </a:lvl1pPr>
          </a:lstStyle>
          <a:p>
            <a:r>
              <a:rPr lang="en-US" dirty="0"/>
              <a:t>OBS1</a:t>
            </a:r>
          </a:p>
          <a:p>
            <a:r>
              <a:rPr lang="en-US" dirty="0"/>
              <a:t>|</a:t>
            </a:r>
          </a:p>
          <a:p>
            <a:r>
              <a:rPr lang="en-US" dirty="0"/>
              <a:t>|</a:t>
            </a:r>
          </a:p>
          <a:p>
            <a:r>
              <a:rPr lang="en-US" dirty="0"/>
              <a:t>|</a:t>
            </a:r>
          </a:p>
          <a:p>
            <a:r>
              <a:rPr lang="en-US" dirty="0"/>
              <a:t>|</a:t>
            </a:r>
          </a:p>
          <a:p>
            <a:r>
              <a:rPr lang="en-US" dirty="0" err="1"/>
              <a:t>OBSn</a:t>
            </a:r>
            <a:endParaRPr lang="en-US" dirty="0"/>
          </a:p>
        </p:txBody>
      </p:sp>
      <p:sp>
        <p:nvSpPr>
          <p:cNvPr id="47" name="TextBox 46"/>
          <p:cNvSpPr txBox="1"/>
          <p:nvPr/>
        </p:nvSpPr>
        <p:spPr>
          <a:xfrm>
            <a:off x="9171501" y="4372106"/>
            <a:ext cx="2268821" cy="369332"/>
          </a:xfrm>
          <a:prstGeom prst="rect">
            <a:avLst/>
          </a:prstGeom>
          <a:noFill/>
        </p:spPr>
        <p:txBody>
          <a:bodyPr wrap="square" rtlCol="0">
            <a:spAutoFit/>
          </a:bodyPr>
          <a:lstStyle/>
          <a:p>
            <a:pPr algn="ctr"/>
            <a:r>
              <a:rPr lang="en-US" b="1" dirty="0">
                <a:solidFill>
                  <a:schemeClr val="accent2"/>
                </a:solidFill>
                <a:latin typeface="Calibri" pitchFamily="34" charset="0"/>
              </a:rPr>
              <a:t>OUTBOUND SYSTEMS</a:t>
            </a:r>
          </a:p>
        </p:txBody>
      </p:sp>
      <p:grpSp>
        <p:nvGrpSpPr>
          <p:cNvPr id="64" name="Group 63"/>
          <p:cNvGrpSpPr/>
          <p:nvPr/>
        </p:nvGrpSpPr>
        <p:grpSpPr>
          <a:xfrm>
            <a:off x="5056020" y="1117902"/>
            <a:ext cx="822746" cy="810669"/>
            <a:chOff x="5099709" y="1117297"/>
            <a:chExt cx="822960" cy="810880"/>
          </a:xfrm>
        </p:grpSpPr>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9850" y="1117297"/>
              <a:ext cx="462678" cy="589440"/>
            </a:xfrm>
            <a:prstGeom prst="rect">
              <a:avLst/>
            </a:prstGeom>
          </p:spPr>
        </p:pic>
        <p:sp>
          <p:nvSpPr>
            <p:cNvPr id="49" name="TextBox 48"/>
            <p:cNvSpPr txBox="1"/>
            <p:nvPr/>
          </p:nvSpPr>
          <p:spPr>
            <a:xfrm>
              <a:off x="5099709" y="1651106"/>
              <a:ext cx="822960" cy="277071"/>
            </a:xfrm>
            <a:prstGeom prst="rect">
              <a:avLst/>
            </a:prstGeom>
            <a:noFill/>
          </p:spPr>
          <p:txBody>
            <a:bodyPr wrap="square" lIns="0" rIns="0" rtlCol="0" anchor="ctr">
              <a:spAutoFit/>
            </a:bodyPr>
            <a:lstStyle/>
            <a:p>
              <a:pPr algn="ctr"/>
              <a:r>
                <a:rPr lang="en-US" sz="1200" dirty="0">
                  <a:solidFill>
                    <a:srgbClr val="292929"/>
                  </a:solidFill>
                  <a:latin typeface="Calibri" pitchFamily="34" charset="0"/>
                </a:rPr>
                <a:t>Call Center</a:t>
              </a:r>
            </a:p>
          </p:txBody>
        </p:sp>
      </p:grpSp>
      <p:sp>
        <p:nvSpPr>
          <p:cNvPr id="38" name="TextBox 37"/>
          <p:cNvSpPr txBox="1"/>
          <p:nvPr/>
        </p:nvSpPr>
        <p:spPr>
          <a:xfrm>
            <a:off x="5169450" y="4949601"/>
            <a:ext cx="1423473" cy="1354433"/>
          </a:xfrm>
          <a:prstGeom prst="rect">
            <a:avLst/>
          </a:prstGeom>
          <a:solidFill>
            <a:schemeClr val="bg1"/>
          </a:solidFill>
          <a:ln w="12700">
            <a:solidFill>
              <a:schemeClr val="accent2"/>
            </a:solidFill>
          </a:ln>
        </p:spPr>
        <p:txBody>
          <a:bodyPr wrap="square" rtlCol="0">
            <a:noAutofit/>
          </a:bodyPr>
          <a:lstStyle/>
          <a:p>
            <a:pPr algn="ctr"/>
            <a:r>
              <a:rPr lang="en-US" sz="1600" b="1" dirty="0">
                <a:latin typeface="Calibri" pitchFamily="34" charset="0"/>
              </a:rPr>
              <a:t>ODS</a:t>
            </a:r>
          </a:p>
          <a:p>
            <a:pPr algn="ctr"/>
            <a:r>
              <a:rPr lang="en-US" sz="1600" b="1" dirty="0">
                <a:latin typeface="Calibri" pitchFamily="34" charset="0"/>
              </a:rPr>
              <a:t>Master data and transactional data linkage</a:t>
            </a:r>
          </a:p>
        </p:txBody>
      </p:sp>
      <p:sp>
        <p:nvSpPr>
          <p:cNvPr id="39" name="TextBox 38"/>
          <p:cNvSpPr txBox="1"/>
          <p:nvPr/>
        </p:nvSpPr>
        <p:spPr>
          <a:xfrm>
            <a:off x="9399001" y="3641942"/>
            <a:ext cx="1802946" cy="638564"/>
          </a:xfrm>
          <a:prstGeom prst="rect">
            <a:avLst/>
          </a:prstGeom>
          <a:solidFill>
            <a:srgbClr val="E6E1C4"/>
          </a:solidFill>
        </p:spPr>
        <p:txBody>
          <a:bodyPr wrap="square" rtlCol="0" anchor="ctr" anchorCtr="0">
            <a:noAutofit/>
          </a:bodyPr>
          <a:lstStyle/>
          <a:p>
            <a:pPr algn="ctr"/>
            <a:r>
              <a:rPr lang="en-US" b="1" dirty="0">
                <a:latin typeface="Calibri" pitchFamily="34" charset="0"/>
              </a:rPr>
              <a:t>Engagement Management</a:t>
            </a:r>
          </a:p>
        </p:txBody>
      </p:sp>
      <p:cxnSp>
        <p:nvCxnSpPr>
          <p:cNvPr id="15" name="Elbow Connector 14"/>
          <p:cNvCxnSpPr>
            <a:stCxn id="11" idx="2"/>
            <a:endCxn id="38" idx="0"/>
          </p:cNvCxnSpPr>
          <p:nvPr/>
        </p:nvCxnSpPr>
        <p:spPr bwMode="auto">
          <a:xfrm rot="16200000" flipH="1">
            <a:off x="5583246" y="4651659"/>
            <a:ext cx="593447" cy="2434"/>
          </a:xfrm>
          <a:prstGeom prst="bentConnector3">
            <a:avLst>
              <a:gd name="adj1" fmla="val 50000"/>
            </a:avLst>
          </a:prstGeom>
          <a:solidFill>
            <a:schemeClr val="accent1"/>
          </a:solidFill>
          <a:ln w="12700" cap="flat" cmpd="sng" algn="ctr">
            <a:solidFill>
              <a:schemeClr val="accent1"/>
            </a:solidFill>
            <a:prstDash val="solid"/>
            <a:round/>
            <a:headEnd type="none" w="med" len="med"/>
            <a:tailEnd type="triangle"/>
          </a:ln>
          <a:effectLst/>
        </p:spPr>
      </p:cxnSp>
      <p:cxnSp>
        <p:nvCxnSpPr>
          <p:cNvPr id="32" name="Elbow Connector 31"/>
          <p:cNvCxnSpPr>
            <a:stCxn id="10" idx="3"/>
            <a:endCxn id="11" idx="1"/>
          </p:cNvCxnSpPr>
          <p:nvPr/>
        </p:nvCxnSpPr>
        <p:spPr bwMode="auto">
          <a:xfrm>
            <a:off x="4356859" y="3246258"/>
            <a:ext cx="491333" cy="652677"/>
          </a:xfrm>
          <a:prstGeom prst="bentConnector3">
            <a:avLst>
              <a:gd name="adj1" fmla="val 50000"/>
            </a:avLst>
          </a:prstGeom>
          <a:solidFill>
            <a:schemeClr val="accent1"/>
          </a:solidFill>
          <a:ln w="12700" cap="flat" cmpd="sng" algn="ctr">
            <a:solidFill>
              <a:schemeClr val="accent1"/>
            </a:solidFill>
            <a:prstDash val="solid"/>
            <a:round/>
            <a:headEnd type="none" w="med" len="med"/>
            <a:tailEnd type="triangle"/>
          </a:ln>
          <a:effectLst/>
        </p:spPr>
      </p:cxnSp>
      <p:sp>
        <p:nvSpPr>
          <p:cNvPr id="54" name="TextBox 53"/>
          <p:cNvSpPr txBox="1"/>
          <p:nvPr/>
        </p:nvSpPr>
        <p:spPr>
          <a:xfrm>
            <a:off x="2900511" y="5771871"/>
            <a:ext cx="1725021" cy="562504"/>
          </a:xfrm>
          <a:prstGeom prst="rect">
            <a:avLst/>
          </a:prstGeom>
          <a:solidFill>
            <a:schemeClr val="bg1"/>
          </a:solidFill>
          <a:ln w="12700">
            <a:solidFill>
              <a:schemeClr val="accent2"/>
            </a:solidFill>
          </a:ln>
        </p:spPr>
        <p:txBody>
          <a:bodyPr wrap="square" rtlCol="0">
            <a:noAutofit/>
          </a:bodyPr>
          <a:lstStyle>
            <a:defPPr>
              <a:defRPr lang="en-US"/>
            </a:defPPr>
            <a:lvl1pPr algn="ctr">
              <a:defRPr sz="1600" b="1">
                <a:latin typeface="Calibri" pitchFamily="34" charset="0"/>
              </a:defRPr>
            </a:lvl1pPr>
          </a:lstStyle>
          <a:p>
            <a:r>
              <a:rPr lang="en-US" dirty="0"/>
              <a:t>Transaction Data</a:t>
            </a:r>
          </a:p>
          <a:p>
            <a:r>
              <a:rPr lang="en-US" dirty="0"/>
              <a:t>Purchase History</a:t>
            </a:r>
          </a:p>
        </p:txBody>
      </p:sp>
      <p:cxnSp>
        <p:nvCxnSpPr>
          <p:cNvPr id="37" name="Elbow Connector 36"/>
          <p:cNvCxnSpPr>
            <a:stCxn id="9" idx="4"/>
            <a:endCxn id="38" idx="1"/>
          </p:cNvCxnSpPr>
          <p:nvPr/>
        </p:nvCxnSpPr>
        <p:spPr bwMode="auto">
          <a:xfrm>
            <a:off x="4255689" y="4983947"/>
            <a:ext cx="913760" cy="642871"/>
          </a:xfrm>
          <a:prstGeom prst="bentConnector3">
            <a:avLst>
              <a:gd name="adj1" fmla="val 50000"/>
            </a:avLst>
          </a:prstGeom>
          <a:solidFill>
            <a:schemeClr val="accent1"/>
          </a:solidFill>
          <a:ln w="12700" cap="flat" cmpd="sng" algn="ctr">
            <a:solidFill>
              <a:schemeClr val="accent1"/>
            </a:solidFill>
            <a:prstDash val="solid"/>
            <a:round/>
            <a:headEnd type="none" w="med" len="med"/>
            <a:tailEnd type="triangle"/>
          </a:ln>
          <a:effectLst/>
        </p:spPr>
      </p:cxnSp>
      <p:cxnSp>
        <p:nvCxnSpPr>
          <p:cNvPr id="59" name="Straight Arrow Connector 58"/>
          <p:cNvCxnSpPr>
            <a:stCxn id="54" idx="0"/>
            <a:endCxn id="9" idx="3"/>
          </p:cNvCxnSpPr>
          <p:nvPr/>
        </p:nvCxnSpPr>
        <p:spPr bwMode="auto">
          <a:xfrm flipH="1" flipV="1">
            <a:off x="3759737" y="5296085"/>
            <a:ext cx="3284" cy="475786"/>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cxnSp>
        <p:nvCxnSpPr>
          <p:cNvPr id="22" name="Elbow Connector 21"/>
          <p:cNvCxnSpPr>
            <a:stCxn id="50" idx="3"/>
            <a:endCxn id="39" idx="1"/>
          </p:cNvCxnSpPr>
          <p:nvPr/>
        </p:nvCxnSpPr>
        <p:spPr bwMode="auto">
          <a:xfrm flipV="1">
            <a:off x="8863559" y="3961226"/>
            <a:ext cx="535443" cy="1"/>
          </a:xfrm>
          <a:prstGeom prst="bentConnector3">
            <a:avLst>
              <a:gd name="adj1" fmla="val 50000"/>
            </a:avLst>
          </a:prstGeom>
          <a:solidFill>
            <a:schemeClr val="accent1"/>
          </a:solidFill>
          <a:ln w="12700" cap="flat" cmpd="sng" algn="ctr">
            <a:solidFill>
              <a:schemeClr val="accent1"/>
            </a:solidFill>
            <a:prstDash val="solid"/>
            <a:round/>
            <a:headEnd type="none" w="med" len="med"/>
            <a:tailEnd type="triangle"/>
          </a:ln>
          <a:effectLst/>
        </p:spPr>
      </p:cxnSp>
      <p:sp>
        <p:nvSpPr>
          <p:cNvPr id="42" name="TextBox 41"/>
          <p:cNvSpPr txBox="1"/>
          <p:nvPr/>
        </p:nvSpPr>
        <p:spPr>
          <a:xfrm>
            <a:off x="1381695" y="3013978"/>
            <a:ext cx="1188410" cy="461665"/>
          </a:xfrm>
          <a:prstGeom prst="rect">
            <a:avLst/>
          </a:prstGeom>
          <a:noFill/>
        </p:spPr>
        <p:txBody>
          <a:bodyPr wrap="square" rtlCol="0">
            <a:spAutoFit/>
          </a:bodyPr>
          <a:lstStyle/>
          <a:p>
            <a:pPr algn="ctr"/>
            <a:r>
              <a:rPr lang="en-US" sz="1200" dirty="0">
                <a:solidFill>
                  <a:srgbClr val="292929"/>
                </a:solidFill>
                <a:latin typeface="Calibri" pitchFamily="34" charset="0"/>
              </a:rPr>
              <a:t>“Product”</a:t>
            </a:r>
          </a:p>
          <a:p>
            <a:pPr algn="ctr"/>
            <a:r>
              <a:rPr lang="en-US" sz="1200" dirty="0">
                <a:solidFill>
                  <a:srgbClr val="292929"/>
                </a:solidFill>
                <a:latin typeface="Calibri" pitchFamily="34" charset="0"/>
              </a:rPr>
              <a:t>Product Data</a:t>
            </a:r>
          </a:p>
        </p:txBody>
      </p:sp>
      <p:cxnSp>
        <p:nvCxnSpPr>
          <p:cNvPr id="43" name="Straight Arrow Connector 42"/>
          <p:cNvCxnSpPr/>
          <p:nvPr/>
        </p:nvCxnSpPr>
        <p:spPr bwMode="auto">
          <a:xfrm>
            <a:off x="1551854" y="3246225"/>
            <a:ext cx="1188410" cy="0"/>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sp>
        <p:nvSpPr>
          <p:cNvPr id="44" name="TextBox 43"/>
          <p:cNvSpPr txBox="1"/>
          <p:nvPr/>
        </p:nvSpPr>
        <p:spPr>
          <a:xfrm>
            <a:off x="1381695" y="3594627"/>
            <a:ext cx="1188410" cy="461665"/>
          </a:xfrm>
          <a:prstGeom prst="rect">
            <a:avLst/>
          </a:prstGeom>
          <a:noFill/>
        </p:spPr>
        <p:txBody>
          <a:bodyPr wrap="square" rtlCol="0">
            <a:spAutoFit/>
          </a:bodyPr>
          <a:lstStyle/>
          <a:p>
            <a:pPr algn="ctr"/>
            <a:r>
              <a:rPr lang="en-US" sz="1200" dirty="0">
                <a:solidFill>
                  <a:srgbClr val="292929"/>
                </a:solidFill>
                <a:latin typeface="Calibri" pitchFamily="34" charset="0"/>
              </a:rPr>
              <a:t>“Device”</a:t>
            </a:r>
          </a:p>
          <a:p>
            <a:pPr algn="ctr"/>
            <a:r>
              <a:rPr lang="en-US" sz="1200" dirty="0">
                <a:solidFill>
                  <a:srgbClr val="292929"/>
                </a:solidFill>
                <a:latin typeface="Calibri" pitchFamily="34" charset="0"/>
              </a:rPr>
              <a:t>Thing Data</a:t>
            </a:r>
          </a:p>
        </p:txBody>
      </p:sp>
      <p:cxnSp>
        <p:nvCxnSpPr>
          <p:cNvPr id="45" name="Straight Arrow Connector 44"/>
          <p:cNvCxnSpPr/>
          <p:nvPr/>
        </p:nvCxnSpPr>
        <p:spPr bwMode="auto">
          <a:xfrm>
            <a:off x="1551854" y="3826873"/>
            <a:ext cx="1188410" cy="0"/>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sp>
        <p:nvSpPr>
          <p:cNvPr id="51" name="TextBox 50"/>
          <p:cNvSpPr txBox="1"/>
          <p:nvPr/>
        </p:nvSpPr>
        <p:spPr>
          <a:xfrm>
            <a:off x="857071" y="4749883"/>
            <a:ext cx="694763" cy="1753870"/>
          </a:xfrm>
          <a:prstGeom prst="rect">
            <a:avLst/>
          </a:prstGeom>
          <a:solidFill>
            <a:schemeClr val="accent2">
              <a:lumMod val="60000"/>
              <a:lumOff val="40000"/>
            </a:schemeClr>
          </a:solidFill>
        </p:spPr>
        <p:txBody>
          <a:bodyPr wrap="none" rtlCol="0">
            <a:noAutofit/>
          </a:bodyPr>
          <a:lstStyle>
            <a:defPPr>
              <a:defRPr lang="en-US"/>
            </a:defPPr>
            <a:lvl1pPr algn="ctr">
              <a:defRPr b="1">
                <a:solidFill>
                  <a:schemeClr val="bg1"/>
                </a:solidFill>
                <a:latin typeface="Calibri" pitchFamily="34" charset="0"/>
              </a:defRPr>
            </a:lvl1pPr>
          </a:lstStyle>
          <a:p>
            <a:r>
              <a:rPr lang="en-US" dirty="0"/>
              <a:t>RD1</a:t>
            </a:r>
          </a:p>
          <a:p>
            <a:r>
              <a:rPr lang="en-US" dirty="0"/>
              <a:t>|</a:t>
            </a:r>
          </a:p>
          <a:p>
            <a:r>
              <a:rPr lang="en-US" dirty="0"/>
              <a:t>|</a:t>
            </a:r>
          </a:p>
          <a:p>
            <a:r>
              <a:rPr lang="en-US" dirty="0"/>
              <a:t>|</a:t>
            </a:r>
          </a:p>
          <a:p>
            <a:r>
              <a:rPr lang="en-US" dirty="0"/>
              <a:t>|</a:t>
            </a:r>
          </a:p>
          <a:p>
            <a:r>
              <a:rPr lang="en-US" dirty="0" err="1"/>
              <a:t>RDn</a:t>
            </a:r>
            <a:endParaRPr lang="en-US" dirty="0"/>
          </a:p>
        </p:txBody>
      </p:sp>
      <p:sp>
        <p:nvSpPr>
          <p:cNvPr id="52" name="TextBox 51"/>
          <p:cNvSpPr txBox="1"/>
          <p:nvPr/>
        </p:nvSpPr>
        <p:spPr>
          <a:xfrm>
            <a:off x="272385" y="4380522"/>
            <a:ext cx="1864132" cy="369332"/>
          </a:xfrm>
          <a:prstGeom prst="rect">
            <a:avLst/>
          </a:prstGeom>
          <a:noFill/>
        </p:spPr>
        <p:txBody>
          <a:bodyPr wrap="square" rtlCol="0">
            <a:spAutoFit/>
          </a:bodyPr>
          <a:lstStyle/>
          <a:p>
            <a:pPr algn="ctr"/>
            <a:r>
              <a:rPr lang="en-US" b="1" dirty="0">
                <a:solidFill>
                  <a:schemeClr val="accent2"/>
                </a:solidFill>
                <a:latin typeface="Calibri" pitchFamily="34" charset="0"/>
              </a:rPr>
              <a:t>REFERENCE DATA</a:t>
            </a:r>
          </a:p>
        </p:txBody>
      </p:sp>
      <p:cxnSp>
        <p:nvCxnSpPr>
          <p:cNvPr id="7" name="Elbow Connector 6"/>
          <p:cNvCxnSpPr>
            <a:stCxn id="51" idx="3"/>
          </p:cNvCxnSpPr>
          <p:nvPr/>
        </p:nvCxnSpPr>
        <p:spPr bwMode="auto">
          <a:xfrm flipV="1">
            <a:off x="1551833" y="4164798"/>
            <a:ext cx="3287028" cy="1462020"/>
          </a:xfrm>
          <a:prstGeom prst="bentConnector3">
            <a:avLst>
              <a:gd name="adj1" fmla="val 35805"/>
            </a:avLst>
          </a:prstGeom>
          <a:solidFill>
            <a:schemeClr val="accent1"/>
          </a:solidFill>
          <a:ln w="12700" cap="flat" cmpd="sng" algn="ctr">
            <a:solidFill>
              <a:schemeClr val="accent1"/>
            </a:solidFill>
            <a:prstDash val="solid"/>
            <a:round/>
            <a:headEnd type="none" w="med" len="med"/>
            <a:tailEnd type="triangle"/>
          </a:ln>
          <a:effectLst/>
        </p:spPr>
      </p:cxnSp>
      <p:sp>
        <p:nvSpPr>
          <p:cNvPr id="50" name="TextBox 49"/>
          <p:cNvSpPr txBox="1"/>
          <p:nvPr/>
        </p:nvSpPr>
        <p:spPr>
          <a:xfrm>
            <a:off x="7598232" y="3513801"/>
            <a:ext cx="1265326" cy="894848"/>
          </a:xfrm>
          <a:prstGeom prst="rect">
            <a:avLst/>
          </a:prstGeom>
          <a:solidFill>
            <a:schemeClr val="bg1"/>
          </a:solidFill>
          <a:ln w="12700">
            <a:solidFill>
              <a:schemeClr val="accent2"/>
            </a:solidFill>
          </a:ln>
        </p:spPr>
        <p:txBody>
          <a:bodyPr wrap="square" rtlCol="0">
            <a:noAutofit/>
          </a:bodyPr>
          <a:lstStyle>
            <a:defPPr>
              <a:defRPr lang="en-US"/>
            </a:defPPr>
            <a:lvl1pPr algn="ctr">
              <a:defRPr sz="1600" b="1">
                <a:latin typeface="Calibri" pitchFamily="34" charset="0"/>
              </a:defRPr>
            </a:lvl1pPr>
          </a:lstStyle>
          <a:p>
            <a:r>
              <a:rPr lang="en-US" dirty="0"/>
              <a:t>Marketing Operational Database</a:t>
            </a:r>
          </a:p>
        </p:txBody>
      </p:sp>
      <p:cxnSp>
        <p:nvCxnSpPr>
          <p:cNvPr id="73" name="Straight Arrow Connector 72"/>
          <p:cNvCxnSpPr>
            <a:stCxn id="38" idx="3"/>
            <a:endCxn id="46" idx="1"/>
          </p:cNvCxnSpPr>
          <p:nvPr/>
        </p:nvCxnSpPr>
        <p:spPr bwMode="auto">
          <a:xfrm flipV="1">
            <a:off x="6592923" y="5618027"/>
            <a:ext cx="3365066" cy="8790"/>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cxnSp>
        <p:nvCxnSpPr>
          <p:cNvPr id="75" name="Straight Arrow Connector 74"/>
          <p:cNvCxnSpPr>
            <a:endCxn id="50" idx="1"/>
          </p:cNvCxnSpPr>
          <p:nvPr/>
        </p:nvCxnSpPr>
        <p:spPr bwMode="auto">
          <a:xfrm>
            <a:off x="6909312" y="3961225"/>
            <a:ext cx="688920" cy="0"/>
          </a:xfrm>
          <a:prstGeom prst="straightConnector1">
            <a:avLst/>
          </a:prstGeom>
          <a:solidFill>
            <a:schemeClr val="accent1"/>
          </a:solidFill>
          <a:ln w="12700" cap="flat" cmpd="sng" algn="ctr">
            <a:solidFill>
              <a:schemeClr val="accent1"/>
            </a:solidFill>
            <a:prstDash val="solid"/>
            <a:round/>
            <a:headEnd type="none" w="med" len="med"/>
            <a:tailEnd type="triangle"/>
          </a:ln>
          <a:effectLst/>
        </p:spPr>
      </p:cxnSp>
      <p:cxnSp>
        <p:nvCxnSpPr>
          <p:cNvPr id="97" name="Straight Arrow Connector 96"/>
          <p:cNvCxnSpPr>
            <a:endCxn id="20" idx="2"/>
          </p:cNvCxnSpPr>
          <p:nvPr/>
        </p:nvCxnSpPr>
        <p:spPr bwMode="auto">
          <a:xfrm flipH="1" flipV="1">
            <a:off x="6303278" y="3140885"/>
            <a:ext cx="0" cy="300829"/>
          </a:xfrm>
          <a:prstGeom prst="straightConnector1">
            <a:avLst/>
          </a:prstGeom>
          <a:solidFill>
            <a:schemeClr val="accent1"/>
          </a:solidFill>
          <a:ln w="12700" cap="flat" cmpd="sng" algn="ctr">
            <a:solidFill>
              <a:schemeClr val="accent1"/>
            </a:solidFill>
            <a:prstDash val="solid"/>
            <a:round/>
            <a:headEnd type="triangle" w="med" len="med"/>
            <a:tailEnd type="triangle" w="med" len="med"/>
          </a:ln>
          <a:effectLst/>
        </p:spPr>
      </p:cxnSp>
      <p:grpSp>
        <p:nvGrpSpPr>
          <p:cNvPr id="62" name="Group 61"/>
          <p:cNvGrpSpPr/>
          <p:nvPr/>
        </p:nvGrpSpPr>
        <p:grpSpPr>
          <a:xfrm>
            <a:off x="6909765" y="1266067"/>
            <a:ext cx="822746" cy="662503"/>
            <a:chOff x="7409700" y="1265502"/>
            <a:chExt cx="822960" cy="662675"/>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8348" y="1265502"/>
              <a:ext cx="365665" cy="365760"/>
            </a:xfrm>
            <a:prstGeom prst="rect">
              <a:avLst/>
            </a:prstGeom>
          </p:spPr>
        </p:pic>
        <p:sp>
          <p:nvSpPr>
            <p:cNvPr id="99" name="TextBox 98"/>
            <p:cNvSpPr txBox="1"/>
            <p:nvPr/>
          </p:nvSpPr>
          <p:spPr>
            <a:xfrm>
              <a:off x="7409700" y="1651106"/>
              <a:ext cx="822960" cy="277071"/>
            </a:xfrm>
            <a:prstGeom prst="rect">
              <a:avLst/>
            </a:prstGeom>
            <a:noFill/>
          </p:spPr>
          <p:txBody>
            <a:bodyPr wrap="square" lIns="0" rIns="0" rtlCol="0" anchor="ctr">
              <a:spAutoFit/>
            </a:bodyPr>
            <a:lstStyle/>
            <a:p>
              <a:pPr algn="ctr"/>
              <a:r>
                <a:rPr lang="en-US" sz="1200" dirty="0">
                  <a:solidFill>
                    <a:srgbClr val="292929"/>
                  </a:solidFill>
                  <a:latin typeface="Calibri" pitchFamily="34" charset="0"/>
                </a:rPr>
                <a:t>Email</a:t>
              </a:r>
            </a:p>
          </p:txBody>
        </p:sp>
      </p:grpSp>
      <p:grpSp>
        <p:nvGrpSpPr>
          <p:cNvPr id="61" name="Group 60"/>
          <p:cNvGrpSpPr/>
          <p:nvPr/>
        </p:nvGrpSpPr>
        <p:grpSpPr>
          <a:xfrm>
            <a:off x="7836637" y="1261797"/>
            <a:ext cx="822746" cy="666772"/>
            <a:chOff x="8303826" y="1261232"/>
            <a:chExt cx="822960" cy="666945"/>
          </a:xfrm>
        </p:grpSpPr>
        <p:pic>
          <p:nvPicPr>
            <p:cNvPr id="106" name="Picture 4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2688" y="1261232"/>
              <a:ext cx="485237" cy="374300"/>
            </a:xfrm>
            <a:prstGeom prst="rect">
              <a:avLst/>
            </a:prstGeom>
            <a:solidFill>
              <a:schemeClr val="bg1"/>
            </a:solidFill>
            <a:ln>
              <a:noFill/>
            </a:ln>
            <a:effectLst/>
            <a:extLst/>
          </p:spPr>
        </p:pic>
        <p:sp>
          <p:nvSpPr>
            <p:cNvPr id="107" name="TextBox 106"/>
            <p:cNvSpPr txBox="1"/>
            <p:nvPr/>
          </p:nvSpPr>
          <p:spPr>
            <a:xfrm>
              <a:off x="8303826" y="1651106"/>
              <a:ext cx="822960" cy="277071"/>
            </a:xfrm>
            <a:prstGeom prst="rect">
              <a:avLst/>
            </a:prstGeom>
            <a:noFill/>
          </p:spPr>
          <p:txBody>
            <a:bodyPr wrap="square" lIns="0" rIns="0" rtlCol="0" anchor="ctr">
              <a:spAutoFit/>
            </a:bodyPr>
            <a:lstStyle/>
            <a:p>
              <a:pPr algn="ctr"/>
              <a:r>
                <a:rPr lang="en-US" sz="1200" dirty="0">
                  <a:solidFill>
                    <a:srgbClr val="292929"/>
                  </a:solidFill>
                  <a:latin typeface="Calibri" pitchFamily="34" charset="0"/>
                </a:rPr>
                <a:t>Web</a:t>
              </a:r>
            </a:p>
          </p:txBody>
        </p:sp>
      </p:grpSp>
      <p:grpSp>
        <p:nvGrpSpPr>
          <p:cNvPr id="60" name="Group 59"/>
          <p:cNvGrpSpPr/>
          <p:nvPr/>
        </p:nvGrpSpPr>
        <p:grpSpPr>
          <a:xfrm>
            <a:off x="8728351" y="1240335"/>
            <a:ext cx="822746" cy="688234"/>
            <a:chOff x="9197952" y="1239764"/>
            <a:chExt cx="822960" cy="688413"/>
          </a:xfrm>
        </p:grpSpPr>
        <p:pic>
          <p:nvPicPr>
            <p:cNvPr id="103" name="Picture 59"/>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9482208" y="1239764"/>
              <a:ext cx="254448" cy="417236"/>
            </a:xfrm>
            <a:prstGeom prst="rect">
              <a:avLst/>
            </a:prstGeom>
            <a:noFill/>
            <a:ln w="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TextBox 107"/>
            <p:cNvSpPr txBox="1"/>
            <p:nvPr/>
          </p:nvSpPr>
          <p:spPr>
            <a:xfrm>
              <a:off x="9197952" y="1651106"/>
              <a:ext cx="822960" cy="277071"/>
            </a:xfrm>
            <a:prstGeom prst="rect">
              <a:avLst/>
            </a:prstGeom>
            <a:noFill/>
          </p:spPr>
          <p:txBody>
            <a:bodyPr wrap="square" lIns="0" rIns="0" rtlCol="0" anchor="ctr">
              <a:spAutoFit/>
            </a:bodyPr>
            <a:lstStyle/>
            <a:p>
              <a:pPr algn="ctr"/>
              <a:r>
                <a:rPr lang="en-US" sz="1200" dirty="0">
                  <a:solidFill>
                    <a:srgbClr val="292929"/>
                  </a:solidFill>
                  <a:latin typeface="Calibri" pitchFamily="34" charset="0"/>
                </a:rPr>
                <a:t>Mobile</a:t>
              </a:r>
            </a:p>
          </p:txBody>
        </p:sp>
      </p:grpSp>
      <p:grpSp>
        <p:nvGrpSpPr>
          <p:cNvPr id="33" name="Group 32"/>
          <p:cNvGrpSpPr/>
          <p:nvPr/>
        </p:nvGrpSpPr>
        <p:grpSpPr>
          <a:xfrm>
            <a:off x="9602485" y="1169377"/>
            <a:ext cx="822746" cy="759192"/>
            <a:chOff x="10092080" y="1168788"/>
            <a:chExt cx="822960" cy="759389"/>
          </a:xfrm>
        </p:grpSpPr>
        <p:grpSp>
          <p:nvGrpSpPr>
            <p:cNvPr id="100" name="Group 99"/>
            <p:cNvGrpSpPr/>
            <p:nvPr/>
          </p:nvGrpSpPr>
          <p:grpSpPr>
            <a:xfrm>
              <a:off x="10229162" y="1168788"/>
              <a:ext cx="548797" cy="559201"/>
              <a:chOff x="6864773" y="3953318"/>
              <a:chExt cx="498420" cy="507736"/>
            </a:xfrm>
          </p:grpSpPr>
          <p:pic>
            <p:nvPicPr>
              <p:cNvPr id="101" name="Picture 100"/>
              <p:cNvPicPr>
                <a:picLocks noChangeAspect="1"/>
              </p:cNvPicPr>
              <p:nvPr/>
            </p:nvPicPr>
            <p:blipFill>
              <a:blip r:embed="rId8"/>
              <a:stretch>
                <a:fillRect/>
              </a:stretch>
            </p:blipFill>
            <p:spPr>
              <a:xfrm>
                <a:off x="6864773" y="3953318"/>
                <a:ext cx="498420" cy="507736"/>
              </a:xfrm>
              <a:prstGeom prst="rect">
                <a:avLst/>
              </a:prstGeom>
            </p:spPr>
          </p:pic>
          <p:pic>
            <p:nvPicPr>
              <p:cNvPr id="102" name="Picture 101"/>
              <p:cNvPicPr>
                <a:picLocks noChangeAspect="1"/>
              </p:cNvPicPr>
              <p:nvPr/>
            </p:nvPicPr>
            <p:blipFill rotWithShape="1">
              <a:blip r:embed="rId8"/>
              <a:srcRect l="28522" t="28068" r="27222" b="28522"/>
              <a:stretch/>
            </p:blipFill>
            <p:spPr>
              <a:xfrm>
                <a:off x="6973975" y="4066801"/>
                <a:ext cx="278075" cy="277855"/>
              </a:xfrm>
              <a:prstGeom prst="ellipse">
                <a:avLst/>
              </a:prstGeom>
              <a:solidFill>
                <a:schemeClr val="bg1">
                  <a:lumMod val="95000"/>
                </a:schemeClr>
              </a:solidFill>
              <a:ln w="12700">
                <a:solidFill>
                  <a:schemeClr val="bg1">
                    <a:lumMod val="75000"/>
                  </a:schemeClr>
                </a:solidFill>
              </a:ln>
            </p:spPr>
          </p:pic>
        </p:grpSp>
        <p:sp>
          <p:nvSpPr>
            <p:cNvPr id="109" name="TextBox 108"/>
            <p:cNvSpPr txBox="1"/>
            <p:nvPr/>
          </p:nvSpPr>
          <p:spPr>
            <a:xfrm>
              <a:off x="10092080" y="1651106"/>
              <a:ext cx="822960" cy="277071"/>
            </a:xfrm>
            <a:prstGeom prst="rect">
              <a:avLst/>
            </a:prstGeom>
            <a:noFill/>
          </p:spPr>
          <p:txBody>
            <a:bodyPr wrap="square" lIns="0" rIns="0" rtlCol="0" anchor="ctr">
              <a:spAutoFit/>
            </a:bodyPr>
            <a:lstStyle/>
            <a:p>
              <a:pPr algn="ctr"/>
              <a:r>
                <a:rPr lang="en-US" sz="1200" dirty="0">
                  <a:solidFill>
                    <a:srgbClr val="292929"/>
                  </a:solidFill>
                  <a:latin typeface="Calibri" pitchFamily="34" charset="0"/>
                </a:rPr>
                <a:t>Social</a:t>
              </a:r>
            </a:p>
          </p:txBody>
        </p:sp>
      </p:grpSp>
      <p:sp>
        <p:nvSpPr>
          <p:cNvPr id="9" name="Flowchart: Magnetic Disk 8"/>
          <p:cNvSpPr/>
          <p:nvPr/>
        </p:nvSpPr>
        <p:spPr bwMode="auto">
          <a:xfrm>
            <a:off x="3263784" y="4671807"/>
            <a:ext cx="991907" cy="624278"/>
          </a:xfrm>
          <a:prstGeom prst="flowChartMagneticDisk">
            <a:avLst/>
          </a:prstGeom>
          <a:solidFill>
            <a:schemeClr val="accent4">
              <a:lumMod val="50000"/>
            </a:schemeClr>
          </a:solidFill>
          <a:ln w="952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92500" lnSpcReduction="20000"/>
          </a:bodyPr>
          <a:lstStyle/>
          <a:p>
            <a:pPr defTabSz="914126" eaLnBrk="0" hangingPunct="0"/>
            <a:r>
              <a:rPr lang="en-US" dirty="0">
                <a:latin typeface="Calibri" pitchFamily="34" charset="0"/>
              </a:rPr>
              <a:t>EDW</a:t>
            </a:r>
          </a:p>
        </p:txBody>
      </p:sp>
      <p:cxnSp>
        <p:nvCxnSpPr>
          <p:cNvPr id="23" name="Connector: Elbow 22"/>
          <p:cNvCxnSpPr>
            <a:endCxn id="50" idx="2"/>
          </p:cNvCxnSpPr>
          <p:nvPr/>
        </p:nvCxnSpPr>
        <p:spPr bwMode="auto">
          <a:xfrm flipV="1">
            <a:off x="6591523" y="4408649"/>
            <a:ext cx="1639372" cy="1062586"/>
          </a:xfrm>
          <a:prstGeom prst="bentConnector2">
            <a:avLst/>
          </a:prstGeom>
          <a:solidFill>
            <a:schemeClr val="accent1"/>
          </a:solidFill>
          <a:ln w="12700" cap="flat" cmpd="sng" algn="ctr">
            <a:solidFill>
              <a:schemeClr val="accent1"/>
            </a:solidFill>
            <a:prstDash val="solid"/>
            <a:round/>
            <a:headEnd type="none" w="med" len="med"/>
            <a:tailEnd type="triangle"/>
          </a:ln>
          <a:effectLst/>
        </p:spPr>
      </p:cxnSp>
      <p:sp>
        <p:nvSpPr>
          <p:cNvPr id="88" name="TextBox 87"/>
          <p:cNvSpPr txBox="1"/>
          <p:nvPr/>
        </p:nvSpPr>
        <p:spPr>
          <a:xfrm>
            <a:off x="3063028" y="1061364"/>
            <a:ext cx="1679076" cy="646331"/>
          </a:xfrm>
          <a:prstGeom prst="rect">
            <a:avLst/>
          </a:prstGeom>
          <a:noFill/>
        </p:spPr>
        <p:txBody>
          <a:bodyPr wrap="square" rtlCol="0">
            <a:spAutoFit/>
          </a:bodyPr>
          <a:lstStyle/>
          <a:p>
            <a:pPr algn="ctr"/>
            <a:r>
              <a:rPr lang="en-US" b="1" dirty="0">
                <a:solidFill>
                  <a:schemeClr val="accent2"/>
                </a:solidFill>
                <a:latin typeface="Calibri" pitchFamily="34" charset="0"/>
              </a:rPr>
              <a:t>POINTS OF ENGAGEMENT</a:t>
            </a:r>
          </a:p>
        </p:txBody>
      </p:sp>
      <p:cxnSp>
        <p:nvCxnSpPr>
          <p:cNvPr id="68" name="Connector: Elbow 67"/>
          <p:cNvCxnSpPr>
            <a:stCxn id="39" idx="0"/>
            <a:endCxn id="58" idx="2"/>
          </p:cNvCxnSpPr>
          <p:nvPr/>
        </p:nvCxnSpPr>
        <p:spPr bwMode="auto">
          <a:xfrm rot="16200000" flipV="1">
            <a:off x="8567526" y="1908994"/>
            <a:ext cx="1669888" cy="1796010"/>
          </a:xfrm>
          <a:prstGeom prst="bentConnector3">
            <a:avLst>
              <a:gd name="adj1" fmla="val 50000"/>
            </a:avLst>
          </a:prstGeom>
          <a:solidFill>
            <a:schemeClr val="accent1"/>
          </a:solidFill>
          <a:ln w="12700" cap="flat" cmpd="sng" algn="ctr">
            <a:solidFill>
              <a:schemeClr val="accent1"/>
            </a:solidFill>
            <a:prstDash val="solid"/>
            <a:round/>
            <a:headEnd type="triangle" w="med" len="med"/>
            <a:tailEnd type="triangle" w="med" len="med"/>
          </a:ln>
          <a:effectLst/>
        </p:spPr>
      </p:cxnSp>
      <p:cxnSp>
        <p:nvCxnSpPr>
          <p:cNvPr id="70" name="Connector: Elbow 69"/>
          <p:cNvCxnSpPr>
            <a:stCxn id="3" idx="0"/>
            <a:endCxn id="58" idx="1"/>
          </p:cNvCxnSpPr>
          <p:nvPr/>
        </p:nvCxnSpPr>
        <p:spPr bwMode="auto">
          <a:xfrm rot="5400000" flipH="1" flipV="1">
            <a:off x="4462113" y="1725911"/>
            <a:ext cx="715640" cy="202264"/>
          </a:xfrm>
          <a:prstGeom prst="bentConnector2">
            <a:avLst/>
          </a:prstGeom>
          <a:solidFill>
            <a:schemeClr val="accent1"/>
          </a:solidFill>
          <a:ln w="12700" cap="flat" cmpd="sng" algn="ctr">
            <a:solidFill>
              <a:schemeClr val="accent1"/>
            </a:solidFill>
            <a:prstDash val="solid"/>
            <a:round/>
            <a:headEnd type="triangle" w="med" len="med"/>
            <a:tailEnd type="triangle" w="med" len="med"/>
          </a:ln>
          <a:effectLst/>
        </p:spPr>
      </p:cxnSp>
      <p:grpSp>
        <p:nvGrpSpPr>
          <p:cNvPr id="31" name="Group 30"/>
          <p:cNvGrpSpPr/>
          <p:nvPr/>
        </p:nvGrpSpPr>
        <p:grpSpPr>
          <a:xfrm>
            <a:off x="10494200" y="1324179"/>
            <a:ext cx="822746" cy="605692"/>
            <a:chOff x="10934955" y="1323631"/>
            <a:chExt cx="822960" cy="605850"/>
          </a:xfrm>
        </p:grpSpPr>
        <p:sp>
          <p:nvSpPr>
            <p:cNvPr id="71" name="Rectangle 70"/>
            <p:cNvSpPr/>
            <p:nvPr/>
          </p:nvSpPr>
          <p:spPr>
            <a:xfrm>
              <a:off x="10934955" y="1655161"/>
              <a:ext cx="822960" cy="274320"/>
            </a:xfrm>
            <a:prstGeom prst="rect">
              <a:avLst/>
            </a:prstGeom>
          </p:spPr>
          <p:txBody>
            <a:bodyPr wrap="none" lIns="0" rIns="0" anchor="ctr" anchorCtr="0">
              <a:noAutofit/>
            </a:bodyPr>
            <a:lstStyle/>
            <a:p>
              <a:pPr>
                <a:spcBef>
                  <a:spcPts val="1200"/>
                </a:spcBef>
                <a:buClr>
                  <a:srgbClr val="B40000"/>
                </a:buClr>
                <a:defRPr/>
              </a:pPr>
              <a:r>
                <a:rPr lang="fr-FR" sz="1200" kern="0" dirty="0" err="1">
                  <a:solidFill>
                    <a:srgbClr val="000000"/>
                  </a:solidFill>
                  <a:latin typeface="Calibri" pitchFamily="34" charset="0"/>
                </a:rPr>
                <a:t>iOT</a:t>
              </a:r>
              <a:endParaRPr lang="fr-FR" sz="1200" kern="0" dirty="0">
                <a:solidFill>
                  <a:srgbClr val="000000"/>
                </a:solidFill>
                <a:latin typeface="Calibri" pitchFamily="34" charset="0"/>
              </a:endParaRPr>
            </a:p>
          </p:txBody>
        </p:sp>
        <p:grpSp>
          <p:nvGrpSpPr>
            <p:cNvPr id="72" name="Group 71"/>
            <p:cNvGrpSpPr/>
            <p:nvPr/>
          </p:nvGrpSpPr>
          <p:grpSpPr>
            <a:xfrm>
              <a:off x="11101739" y="1323631"/>
              <a:ext cx="489393" cy="304159"/>
              <a:chOff x="395748" y="2519839"/>
              <a:chExt cx="1001925" cy="630936"/>
            </a:xfrm>
          </p:grpSpPr>
          <p:sp>
            <p:nvSpPr>
              <p:cNvPr id="74" name="Rectangle 73"/>
              <p:cNvSpPr/>
              <p:nvPr/>
            </p:nvSpPr>
            <p:spPr bwMode="auto">
              <a:xfrm>
                <a:off x="474977" y="2555181"/>
                <a:ext cx="852868" cy="51405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77500" lnSpcReduction="20000"/>
              </a:bodyPr>
              <a:lstStyle/>
              <a:p>
                <a:pPr algn="ctr" eaLnBrk="0" hangingPunct="0"/>
                <a:endParaRPr lang="en-US" sz="1600" dirty="0" err="1">
                  <a:latin typeface="Calibri" pitchFamily="34" charset="0"/>
                </a:endParaRPr>
              </a:p>
            </p:txBody>
          </p:sp>
          <p:grpSp>
            <p:nvGrpSpPr>
              <p:cNvPr id="77" name="Group 76"/>
              <p:cNvGrpSpPr/>
              <p:nvPr/>
            </p:nvGrpSpPr>
            <p:grpSpPr>
              <a:xfrm>
                <a:off x="395748" y="2519839"/>
                <a:ext cx="1001925" cy="630936"/>
                <a:chOff x="8320090" y="5345113"/>
                <a:chExt cx="809625" cy="506413"/>
              </a:xfrm>
            </p:grpSpPr>
            <p:sp>
              <p:nvSpPr>
                <p:cNvPr id="78" name="Freeform 12"/>
                <p:cNvSpPr>
                  <a:spLocks noEditPoints="1"/>
                </p:cNvSpPr>
                <p:nvPr/>
              </p:nvSpPr>
              <p:spPr bwMode="auto">
                <a:xfrm>
                  <a:off x="8320090" y="5345113"/>
                  <a:ext cx="809625" cy="506413"/>
                </a:xfrm>
                <a:custGeom>
                  <a:avLst/>
                  <a:gdLst>
                    <a:gd name="T0" fmla="*/ 56 w 616"/>
                    <a:gd name="T1" fmla="*/ 339 h 384"/>
                    <a:gd name="T2" fmla="*/ 560 w 616"/>
                    <a:gd name="T3" fmla="*/ 339 h 384"/>
                    <a:gd name="T4" fmla="*/ 584 w 616"/>
                    <a:gd name="T5" fmla="*/ 316 h 384"/>
                    <a:gd name="T6" fmla="*/ 584 w 616"/>
                    <a:gd name="T7" fmla="*/ 23 h 384"/>
                    <a:gd name="T8" fmla="*/ 560 w 616"/>
                    <a:gd name="T9" fmla="*/ 0 h 384"/>
                    <a:gd name="T10" fmla="*/ 56 w 616"/>
                    <a:gd name="T11" fmla="*/ 0 h 384"/>
                    <a:gd name="T12" fmla="*/ 32 w 616"/>
                    <a:gd name="T13" fmla="*/ 23 h 384"/>
                    <a:gd name="T14" fmla="*/ 32 w 616"/>
                    <a:gd name="T15" fmla="*/ 316 h 384"/>
                    <a:gd name="T16" fmla="*/ 56 w 616"/>
                    <a:gd name="T17" fmla="*/ 339 h 384"/>
                    <a:gd name="T18" fmla="*/ 56 w 616"/>
                    <a:gd name="T19" fmla="*/ 23 h 384"/>
                    <a:gd name="T20" fmla="*/ 560 w 616"/>
                    <a:gd name="T21" fmla="*/ 23 h 384"/>
                    <a:gd name="T22" fmla="*/ 560 w 616"/>
                    <a:gd name="T23" fmla="*/ 316 h 384"/>
                    <a:gd name="T24" fmla="*/ 56 w 616"/>
                    <a:gd name="T25" fmla="*/ 316 h 384"/>
                    <a:gd name="T26" fmla="*/ 56 w 616"/>
                    <a:gd name="T27" fmla="*/ 23 h 384"/>
                    <a:gd name="T28" fmla="*/ 616 w 616"/>
                    <a:gd name="T29" fmla="*/ 359 h 384"/>
                    <a:gd name="T30" fmla="*/ 614 w 616"/>
                    <a:gd name="T31" fmla="*/ 365 h 384"/>
                    <a:gd name="T32" fmla="*/ 305 w 616"/>
                    <a:gd name="T33" fmla="*/ 384 h 384"/>
                    <a:gd name="T34" fmla="*/ 104 w 616"/>
                    <a:gd name="T35" fmla="*/ 380 h 384"/>
                    <a:gd name="T36" fmla="*/ 2 w 616"/>
                    <a:gd name="T37" fmla="*/ 364 h 384"/>
                    <a:gd name="T38" fmla="*/ 1 w 616"/>
                    <a:gd name="T39" fmla="*/ 357 h 384"/>
                    <a:gd name="T40" fmla="*/ 7 w 616"/>
                    <a:gd name="T41" fmla="*/ 354 h 384"/>
                    <a:gd name="T42" fmla="*/ 610 w 616"/>
                    <a:gd name="T43" fmla="*/ 354 h 384"/>
                    <a:gd name="T44" fmla="*/ 616 w 616"/>
                    <a:gd name="T45" fmla="*/ 359 h 384"/>
                    <a:gd name="T46" fmla="*/ 106 w 616"/>
                    <a:gd name="T47" fmla="*/ 179 h 384"/>
                    <a:gd name="T48" fmla="*/ 278 w 616"/>
                    <a:gd name="T49" fmla="*/ 179 h 384"/>
                    <a:gd name="T50" fmla="*/ 278 w 616"/>
                    <a:gd name="T51" fmla="*/ 189 h 384"/>
                    <a:gd name="T52" fmla="*/ 97 w 616"/>
                    <a:gd name="T53" fmla="*/ 189 h 384"/>
                    <a:gd name="T54" fmla="*/ 97 w 616"/>
                    <a:gd name="T55" fmla="*/ 44 h 384"/>
                    <a:gd name="T56" fmla="*/ 106 w 616"/>
                    <a:gd name="T57" fmla="*/ 44 h 384"/>
                    <a:gd name="T58" fmla="*/ 106 w 616"/>
                    <a:gd name="T59" fmla="*/ 17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6" h="384">
                      <a:moveTo>
                        <a:pt x="56" y="339"/>
                      </a:moveTo>
                      <a:cubicBezTo>
                        <a:pt x="560" y="339"/>
                        <a:pt x="560" y="339"/>
                        <a:pt x="560" y="339"/>
                      </a:cubicBezTo>
                      <a:cubicBezTo>
                        <a:pt x="573" y="339"/>
                        <a:pt x="584" y="329"/>
                        <a:pt x="584" y="316"/>
                      </a:cubicBezTo>
                      <a:cubicBezTo>
                        <a:pt x="584" y="23"/>
                        <a:pt x="584" y="23"/>
                        <a:pt x="584" y="23"/>
                      </a:cubicBezTo>
                      <a:cubicBezTo>
                        <a:pt x="584" y="10"/>
                        <a:pt x="573" y="0"/>
                        <a:pt x="560" y="0"/>
                      </a:cubicBezTo>
                      <a:cubicBezTo>
                        <a:pt x="56" y="0"/>
                        <a:pt x="56" y="0"/>
                        <a:pt x="56" y="0"/>
                      </a:cubicBezTo>
                      <a:cubicBezTo>
                        <a:pt x="43" y="0"/>
                        <a:pt x="32" y="10"/>
                        <a:pt x="32" y="23"/>
                      </a:cubicBezTo>
                      <a:cubicBezTo>
                        <a:pt x="32" y="316"/>
                        <a:pt x="32" y="316"/>
                        <a:pt x="32" y="316"/>
                      </a:cubicBezTo>
                      <a:cubicBezTo>
                        <a:pt x="32" y="329"/>
                        <a:pt x="43" y="339"/>
                        <a:pt x="56" y="339"/>
                      </a:cubicBezTo>
                      <a:close/>
                      <a:moveTo>
                        <a:pt x="56" y="23"/>
                      </a:moveTo>
                      <a:cubicBezTo>
                        <a:pt x="560" y="23"/>
                        <a:pt x="560" y="23"/>
                        <a:pt x="560" y="23"/>
                      </a:cubicBezTo>
                      <a:cubicBezTo>
                        <a:pt x="560" y="316"/>
                        <a:pt x="560" y="316"/>
                        <a:pt x="560" y="316"/>
                      </a:cubicBezTo>
                      <a:cubicBezTo>
                        <a:pt x="56" y="316"/>
                        <a:pt x="56" y="316"/>
                        <a:pt x="56" y="316"/>
                      </a:cubicBezTo>
                      <a:lnTo>
                        <a:pt x="56" y="23"/>
                      </a:lnTo>
                      <a:close/>
                      <a:moveTo>
                        <a:pt x="616" y="359"/>
                      </a:moveTo>
                      <a:cubicBezTo>
                        <a:pt x="616" y="361"/>
                        <a:pt x="615" y="363"/>
                        <a:pt x="614" y="365"/>
                      </a:cubicBezTo>
                      <a:cubicBezTo>
                        <a:pt x="598" y="382"/>
                        <a:pt x="373" y="384"/>
                        <a:pt x="305" y="384"/>
                      </a:cubicBezTo>
                      <a:cubicBezTo>
                        <a:pt x="229" y="384"/>
                        <a:pt x="157" y="382"/>
                        <a:pt x="104" y="380"/>
                      </a:cubicBezTo>
                      <a:cubicBezTo>
                        <a:pt x="9" y="375"/>
                        <a:pt x="4" y="368"/>
                        <a:pt x="2" y="364"/>
                      </a:cubicBezTo>
                      <a:cubicBezTo>
                        <a:pt x="0" y="362"/>
                        <a:pt x="0" y="360"/>
                        <a:pt x="1" y="357"/>
                      </a:cubicBezTo>
                      <a:cubicBezTo>
                        <a:pt x="2" y="355"/>
                        <a:pt x="4" y="354"/>
                        <a:pt x="7" y="354"/>
                      </a:cubicBezTo>
                      <a:cubicBezTo>
                        <a:pt x="610" y="354"/>
                        <a:pt x="610" y="354"/>
                        <a:pt x="610" y="354"/>
                      </a:cubicBezTo>
                      <a:cubicBezTo>
                        <a:pt x="613" y="354"/>
                        <a:pt x="615" y="356"/>
                        <a:pt x="616" y="359"/>
                      </a:cubicBezTo>
                      <a:close/>
                      <a:moveTo>
                        <a:pt x="106" y="179"/>
                      </a:moveTo>
                      <a:cubicBezTo>
                        <a:pt x="278" y="179"/>
                        <a:pt x="278" y="179"/>
                        <a:pt x="278" y="179"/>
                      </a:cubicBezTo>
                      <a:cubicBezTo>
                        <a:pt x="278" y="189"/>
                        <a:pt x="278" y="189"/>
                        <a:pt x="278" y="189"/>
                      </a:cubicBezTo>
                      <a:cubicBezTo>
                        <a:pt x="97" y="189"/>
                        <a:pt x="97" y="189"/>
                        <a:pt x="97" y="189"/>
                      </a:cubicBezTo>
                      <a:cubicBezTo>
                        <a:pt x="97" y="44"/>
                        <a:pt x="97" y="44"/>
                        <a:pt x="97" y="44"/>
                      </a:cubicBezTo>
                      <a:cubicBezTo>
                        <a:pt x="106" y="44"/>
                        <a:pt x="106" y="44"/>
                        <a:pt x="106" y="44"/>
                      </a:cubicBezTo>
                      <a:lnTo>
                        <a:pt x="106" y="179"/>
                      </a:lnTo>
                      <a:close/>
                    </a:path>
                  </a:pathLst>
                </a:custGeom>
                <a:solidFill>
                  <a:srgbClr val="6364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p>
              </p:txBody>
            </p:sp>
            <p:sp>
              <p:nvSpPr>
                <p:cNvPr id="79" name="Freeform 13"/>
                <p:cNvSpPr>
                  <a:spLocks noEditPoints="1"/>
                </p:cNvSpPr>
                <p:nvPr/>
              </p:nvSpPr>
              <p:spPr bwMode="auto">
                <a:xfrm>
                  <a:off x="8472488" y="5419725"/>
                  <a:ext cx="468312" cy="300038"/>
                </a:xfrm>
                <a:custGeom>
                  <a:avLst/>
                  <a:gdLst>
                    <a:gd name="T0" fmla="*/ 0 w 356"/>
                    <a:gd name="T1" fmla="*/ 28 h 227"/>
                    <a:gd name="T2" fmla="*/ 12 w 356"/>
                    <a:gd name="T3" fmla="*/ 16 h 227"/>
                    <a:gd name="T4" fmla="*/ 23 w 356"/>
                    <a:gd name="T5" fmla="*/ 28 h 227"/>
                    <a:gd name="T6" fmla="*/ 20 w 356"/>
                    <a:gd name="T7" fmla="*/ 36 h 227"/>
                    <a:gd name="T8" fmla="*/ 38 w 356"/>
                    <a:gd name="T9" fmla="*/ 65 h 227"/>
                    <a:gd name="T10" fmla="*/ 43 w 356"/>
                    <a:gd name="T11" fmla="*/ 64 h 227"/>
                    <a:gd name="T12" fmla="*/ 52 w 356"/>
                    <a:gd name="T13" fmla="*/ 67 h 227"/>
                    <a:gd name="T14" fmla="*/ 76 w 356"/>
                    <a:gd name="T15" fmla="*/ 50 h 227"/>
                    <a:gd name="T16" fmla="*/ 75 w 356"/>
                    <a:gd name="T17" fmla="*/ 46 h 227"/>
                    <a:gd name="T18" fmla="*/ 86 w 356"/>
                    <a:gd name="T19" fmla="*/ 35 h 227"/>
                    <a:gd name="T20" fmla="*/ 97 w 356"/>
                    <a:gd name="T21" fmla="*/ 46 h 227"/>
                    <a:gd name="T22" fmla="*/ 96 w 356"/>
                    <a:gd name="T23" fmla="*/ 49 h 227"/>
                    <a:gd name="T24" fmla="*/ 121 w 356"/>
                    <a:gd name="T25" fmla="*/ 65 h 227"/>
                    <a:gd name="T26" fmla="*/ 131 w 356"/>
                    <a:gd name="T27" fmla="*/ 61 h 227"/>
                    <a:gd name="T28" fmla="*/ 146 w 356"/>
                    <a:gd name="T29" fmla="*/ 76 h 227"/>
                    <a:gd name="T30" fmla="*/ 131 w 356"/>
                    <a:gd name="T31" fmla="*/ 91 h 227"/>
                    <a:gd name="T32" fmla="*/ 116 w 356"/>
                    <a:gd name="T33" fmla="*/ 76 h 227"/>
                    <a:gd name="T34" fmla="*/ 118 w 356"/>
                    <a:gd name="T35" fmla="*/ 69 h 227"/>
                    <a:gd name="T36" fmla="*/ 94 w 356"/>
                    <a:gd name="T37" fmla="*/ 53 h 227"/>
                    <a:gd name="T38" fmla="*/ 86 w 356"/>
                    <a:gd name="T39" fmla="*/ 56 h 227"/>
                    <a:gd name="T40" fmla="*/ 79 w 356"/>
                    <a:gd name="T41" fmla="*/ 54 h 227"/>
                    <a:gd name="T42" fmla="*/ 55 w 356"/>
                    <a:gd name="T43" fmla="*/ 71 h 227"/>
                    <a:gd name="T44" fmla="*/ 56 w 356"/>
                    <a:gd name="T45" fmla="*/ 77 h 227"/>
                    <a:gd name="T46" fmla="*/ 43 w 356"/>
                    <a:gd name="T47" fmla="*/ 90 h 227"/>
                    <a:gd name="T48" fmla="*/ 30 w 356"/>
                    <a:gd name="T49" fmla="*/ 77 h 227"/>
                    <a:gd name="T50" fmla="*/ 34 w 356"/>
                    <a:gd name="T51" fmla="*/ 67 h 227"/>
                    <a:gd name="T52" fmla="*/ 16 w 356"/>
                    <a:gd name="T53" fmla="*/ 39 h 227"/>
                    <a:gd name="T54" fmla="*/ 12 w 356"/>
                    <a:gd name="T55" fmla="*/ 39 h 227"/>
                    <a:gd name="T56" fmla="*/ 0 w 356"/>
                    <a:gd name="T57" fmla="*/ 28 h 227"/>
                    <a:gd name="T58" fmla="*/ 299 w 356"/>
                    <a:gd name="T59" fmla="*/ 113 h 227"/>
                    <a:gd name="T60" fmla="*/ 299 w 356"/>
                    <a:gd name="T61" fmla="*/ 0 h 227"/>
                    <a:gd name="T62" fmla="*/ 192 w 356"/>
                    <a:gd name="T63" fmla="*/ 113 h 227"/>
                    <a:gd name="T64" fmla="*/ 306 w 356"/>
                    <a:gd name="T65" fmla="*/ 227 h 227"/>
                    <a:gd name="T66" fmla="*/ 356 w 356"/>
                    <a:gd name="T67" fmla="*/ 215 h 227"/>
                    <a:gd name="T68" fmla="*/ 300 w 356"/>
                    <a:gd name="T69" fmla="*/ 117 h 227"/>
                    <a:gd name="T70" fmla="*/ 299 w 356"/>
                    <a:gd name="T71" fmla="*/ 1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6" h="227">
                      <a:moveTo>
                        <a:pt x="0" y="28"/>
                      </a:moveTo>
                      <a:cubicBezTo>
                        <a:pt x="0" y="21"/>
                        <a:pt x="5" y="16"/>
                        <a:pt x="12" y="16"/>
                      </a:cubicBezTo>
                      <a:cubicBezTo>
                        <a:pt x="18" y="16"/>
                        <a:pt x="23" y="21"/>
                        <a:pt x="23" y="28"/>
                      </a:cubicBezTo>
                      <a:cubicBezTo>
                        <a:pt x="23" y="31"/>
                        <a:pt x="22" y="34"/>
                        <a:pt x="20" y="36"/>
                      </a:cubicBezTo>
                      <a:cubicBezTo>
                        <a:pt x="38" y="65"/>
                        <a:pt x="38" y="65"/>
                        <a:pt x="38" y="65"/>
                      </a:cubicBezTo>
                      <a:cubicBezTo>
                        <a:pt x="40" y="64"/>
                        <a:pt x="41" y="64"/>
                        <a:pt x="43" y="64"/>
                      </a:cubicBezTo>
                      <a:cubicBezTo>
                        <a:pt x="47" y="64"/>
                        <a:pt x="50" y="65"/>
                        <a:pt x="52" y="67"/>
                      </a:cubicBezTo>
                      <a:cubicBezTo>
                        <a:pt x="76" y="50"/>
                        <a:pt x="76" y="50"/>
                        <a:pt x="76" y="50"/>
                      </a:cubicBezTo>
                      <a:cubicBezTo>
                        <a:pt x="76" y="48"/>
                        <a:pt x="75" y="47"/>
                        <a:pt x="75" y="46"/>
                      </a:cubicBezTo>
                      <a:cubicBezTo>
                        <a:pt x="75" y="40"/>
                        <a:pt x="80" y="35"/>
                        <a:pt x="86" y="35"/>
                      </a:cubicBezTo>
                      <a:cubicBezTo>
                        <a:pt x="92" y="35"/>
                        <a:pt x="97" y="40"/>
                        <a:pt x="97" y="46"/>
                      </a:cubicBezTo>
                      <a:cubicBezTo>
                        <a:pt x="97" y="47"/>
                        <a:pt x="96" y="48"/>
                        <a:pt x="96" y="49"/>
                      </a:cubicBezTo>
                      <a:cubicBezTo>
                        <a:pt x="121" y="65"/>
                        <a:pt x="121" y="65"/>
                        <a:pt x="121" y="65"/>
                      </a:cubicBezTo>
                      <a:cubicBezTo>
                        <a:pt x="124" y="62"/>
                        <a:pt x="127" y="61"/>
                        <a:pt x="131" y="61"/>
                      </a:cubicBezTo>
                      <a:cubicBezTo>
                        <a:pt x="139" y="61"/>
                        <a:pt x="146" y="68"/>
                        <a:pt x="146" y="76"/>
                      </a:cubicBezTo>
                      <a:cubicBezTo>
                        <a:pt x="146" y="84"/>
                        <a:pt x="139" y="91"/>
                        <a:pt x="131" y="91"/>
                      </a:cubicBezTo>
                      <a:cubicBezTo>
                        <a:pt x="123" y="91"/>
                        <a:pt x="116" y="84"/>
                        <a:pt x="116" y="76"/>
                      </a:cubicBezTo>
                      <a:cubicBezTo>
                        <a:pt x="116" y="73"/>
                        <a:pt x="117" y="71"/>
                        <a:pt x="118" y="69"/>
                      </a:cubicBezTo>
                      <a:cubicBezTo>
                        <a:pt x="94" y="53"/>
                        <a:pt x="94" y="53"/>
                        <a:pt x="94" y="53"/>
                      </a:cubicBezTo>
                      <a:cubicBezTo>
                        <a:pt x="92" y="55"/>
                        <a:pt x="89" y="56"/>
                        <a:pt x="86" y="56"/>
                      </a:cubicBezTo>
                      <a:cubicBezTo>
                        <a:pt x="83" y="56"/>
                        <a:pt x="81" y="55"/>
                        <a:pt x="79" y="54"/>
                      </a:cubicBezTo>
                      <a:cubicBezTo>
                        <a:pt x="55" y="71"/>
                        <a:pt x="55" y="71"/>
                        <a:pt x="55" y="71"/>
                      </a:cubicBezTo>
                      <a:cubicBezTo>
                        <a:pt x="56" y="73"/>
                        <a:pt x="56" y="75"/>
                        <a:pt x="56" y="77"/>
                      </a:cubicBezTo>
                      <a:cubicBezTo>
                        <a:pt x="56" y="84"/>
                        <a:pt x="50" y="90"/>
                        <a:pt x="43" y="90"/>
                      </a:cubicBezTo>
                      <a:cubicBezTo>
                        <a:pt x="36" y="90"/>
                        <a:pt x="30" y="84"/>
                        <a:pt x="30" y="77"/>
                      </a:cubicBezTo>
                      <a:cubicBezTo>
                        <a:pt x="30" y="73"/>
                        <a:pt x="32" y="70"/>
                        <a:pt x="34" y="67"/>
                      </a:cubicBezTo>
                      <a:cubicBezTo>
                        <a:pt x="16" y="39"/>
                        <a:pt x="16" y="39"/>
                        <a:pt x="16" y="39"/>
                      </a:cubicBezTo>
                      <a:cubicBezTo>
                        <a:pt x="14" y="39"/>
                        <a:pt x="13" y="39"/>
                        <a:pt x="12" y="39"/>
                      </a:cubicBezTo>
                      <a:cubicBezTo>
                        <a:pt x="5" y="39"/>
                        <a:pt x="0" y="34"/>
                        <a:pt x="0" y="28"/>
                      </a:cubicBezTo>
                      <a:close/>
                      <a:moveTo>
                        <a:pt x="299" y="113"/>
                      </a:moveTo>
                      <a:cubicBezTo>
                        <a:pt x="299" y="0"/>
                        <a:pt x="299" y="0"/>
                        <a:pt x="299" y="0"/>
                      </a:cubicBezTo>
                      <a:cubicBezTo>
                        <a:pt x="239" y="4"/>
                        <a:pt x="192" y="53"/>
                        <a:pt x="192" y="113"/>
                      </a:cubicBezTo>
                      <a:cubicBezTo>
                        <a:pt x="192" y="176"/>
                        <a:pt x="243" y="227"/>
                        <a:pt x="306" y="227"/>
                      </a:cubicBezTo>
                      <a:cubicBezTo>
                        <a:pt x="324" y="227"/>
                        <a:pt x="341" y="223"/>
                        <a:pt x="356" y="215"/>
                      </a:cubicBezTo>
                      <a:cubicBezTo>
                        <a:pt x="300" y="117"/>
                        <a:pt x="300" y="117"/>
                        <a:pt x="300" y="117"/>
                      </a:cubicBezTo>
                      <a:cubicBezTo>
                        <a:pt x="299" y="116"/>
                        <a:pt x="299" y="115"/>
                        <a:pt x="299" y="113"/>
                      </a:cubicBezTo>
                      <a:close/>
                    </a:path>
                  </a:pathLst>
                </a:custGeom>
                <a:solidFill>
                  <a:srgbClr val="A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p>
              </p:txBody>
            </p:sp>
            <p:sp>
              <p:nvSpPr>
                <p:cNvPr id="80" name="Freeform 14"/>
                <p:cNvSpPr>
                  <a:spLocks noEditPoints="1"/>
                </p:cNvSpPr>
                <p:nvPr/>
              </p:nvSpPr>
              <p:spPr bwMode="auto">
                <a:xfrm>
                  <a:off x="8478838" y="5419725"/>
                  <a:ext cx="544512" cy="311150"/>
                </a:xfrm>
                <a:custGeom>
                  <a:avLst/>
                  <a:gdLst>
                    <a:gd name="T0" fmla="*/ 308 w 414"/>
                    <a:gd name="T1" fmla="*/ 0 h 235"/>
                    <a:gd name="T2" fmla="*/ 308 w 414"/>
                    <a:gd name="T3" fmla="*/ 106 h 235"/>
                    <a:gd name="T4" fmla="*/ 414 w 414"/>
                    <a:gd name="T5" fmla="*/ 106 h 235"/>
                    <a:gd name="T6" fmla="*/ 308 w 414"/>
                    <a:gd name="T7" fmla="*/ 0 h 235"/>
                    <a:gd name="T8" fmla="*/ 322 w 414"/>
                    <a:gd name="T9" fmla="*/ 16 h 235"/>
                    <a:gd name="T10" fmla="*/ 398 w 414"/>
                    <a:gd name="T11" fmla="*/ 92 h 235"/>
                    <a:gd name="T12" fmla="*/ 322 w 414"/>
                    <a:gd name="T13" fmla="*/ 92 h 235"/>
                    <a:gd name="T14" fmla="*/ 322 w 414"/>
                    <a:gd name="T15" fmla="*/ 16 h 235"/>
                    <a:gd name="T16" fmla="*/ 147 w 414"/>
                    <a:gd name="T17" fmla="*/ 235 h 235"/>
                    <a:gd name="T18" fmla="*/ 147 w 414"/>
                    <a:gd name="T19" fmla="*/ 159 h 235"/>
                    <a:gd name="T20" fmla="*/ 159 w 414"/>
                    <a:gd name="T21" fmla="*/ 159 h 235"/>
                    <a:gd name="T22" fmla="*/ 159 w 414"/>
                    <a:gd name="T23" fmla="*/ 235 h 235"/>
                    <a:gd name="T24" fmla="*/ 147 w 414"/>
                    <a:gd name="T25" fmla="*/ 235 h 235"/>
                    <a:gd name="T26" fmla="*/ 98 w 414"/>
                    <a:gd name="T27" fmla="*/ 235 h 235"/>
                    <a:gd name="T28" fmla="*/ 98 w 414"/>
                    <a:gd name="T29" fmla="*/ 172 h 235"/>
                    <a:gd name="T30" fmla="*/ 110 w 414"/>
                    <a:gd name="T31" fmla="*/ 172 h 235"/>
                    <a:gd name="T32" fmla="*/ 110 w 414"/>
                    <a:gd name="T33" fmla="*/ 235 h 235"/>
                    <a:gd name="T34" fmla="*/ 98 w 414"/>
                    <a:gd name="T35" fmla="*/ 235 h 235"/>
                    <a:gd name="T36" fmla="*/ 49 w 414"/>
                    <a:gd name="T37" fmla="*/ 235 h 235"/>
                    <a:gd name="T38" fmla="*/ 49 w 414"/>
                    <a:gd name="T39" fmla="*/ 191 h 235"/>
                    <a:gd name="T40" fmla="*/ 61 w 414"/>
                    <a:gd name="T41" fmla="*/ 191 h 235"/>
                    <a:gd name="T42" fmla="*/ 61 w 414"/>
                    <a:gd name="T43" fmla="*/ 235 h 235"/>
                    <a:gd name="T44" fmla="*/ 49 w 414"/>
                    <a:gd name="T45" fmla="*/ 235 h 235"/>
                    <a:gd name="T46" fmla="*/ 0 w 414"/>
                    <a:gd name="T47" fmla="*/ 235 h 235"/>
                    <a:gd name="T48" fmla="*/ 0 w 414"/>
                    <a:gd name="T49" fmla="*/ 199 h 235"/>
                    <a:gd name="T50" fmla="*/ 12 w 414"/>
                    <a:gd name="T51" fmla="*/ 199 h 235"/>
                    <a:gd name="T52" fmla="*/ 12 w 414"/>
                    <a:gd name="T53" fmla="*/ 235 h 235"/>
                    <a:gd name="T54" fmla="*/ 0 w 414"/>
                    <a:gd name="T5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4" h="235">
                      <a:moveTo>
                        <a:pt x="308" y="0"/>
                      </a:moveTo>
                      <a:cubicBezTo>
                        <a:pt x="308" y="106"/>
                        <a:pt x="308" y="106"/>
                        <a:pt x="308" y="106"/>
                      </a:cubicBezTo>
                      <a:cubicBezTo>
                        <a:pt x="414" y="106"/>
                        <a:pt x="414" y="106"/>
                        <a:pt x="414" y="106"/>
                      </a:cubicBezTo>
                      <a:cubicBezTo>
                        <a:pt x="410" y="49"/>
                        <a:pt x="365" y="4"/>
                        <a:pt x="308" y="0"/>
                      </a:cubicBezTo>
                      <a:close/>
                      <a:moveTo>
                        <a:pt x="322" y="16"/>
                      </a:moveTo>
                      <a:cubicBezTo>
                        <a:pt x="360" y="25"/>
                        <a:pt x="389" y="54"/>
                        <a:pt x="398" y="92"/>
                      </a:cubicBezTo>
                      <a:cubicBezTo>
                        <a:pt x="322" y="92"/>
                        <a:pt x="322" y="92"/>
                        <a:pt x="322" y="92"/>
                      </a:cubicBezTo>
                      <a:lnTo>
                        <a:pt x="322" y="16"/>
                      </a:lnTo>
                      <a:close/>
                      <a:moveTo>
                        <a:pt x="147" y="235"/>
                      </a:moveTo>
                      <a:cubicBezTo>
                        <a:pt x="147" y="159"/>
                        <a:pt x="147" y="159"/>
                        <a:pt x="147" y="159"/>
                      </a:cubicBezTo>
                      <a:cubicBezTo>
                        <a:pt x="159" y="159"/>
                        <a:pt x="159" y="159"/>
                        <a:pt x="159" y="159"/>
                      </a:cubicBezTo>
                      <a:cubicBezTo>
                        <a:pt x="159" y="235"/>
                        <a:pt x="159" y="235"/>
                        <a:pt x="159" y="235"/>
                      </a:cubicBezTo>
                      <a:lnTo>
                        <a:pt x="147" y="235"/>
                      </a:lnTo>
                      <a:close/>
                      <a:moveTo>
                        <a:pt x="98" y="235"/>
                      </a:moveTo>
                      <a:cubicBezTo>
                        <a:pt x="98" y="172"/>
                        <a:pt x="98" y="172"/>
                        <a:pt x="98" y="172"/>
                      </a:cubicBezTo>
                      <a:cubicBezTo>
                        <a:pt x="110" y="172"/>
                        <a:pt x="110" y="172"/>
                        <a:pt x="110" y="172"/>
                      </a:cubicBezTo>
                      <a:cubicBezTo>
                        <a:pt x="110" y="235"/>
                        <a:pt x="110" y="235"/>
                        <a:pt x="110" y="235"/>
                      </a:cubicBezTo>
                      <a:lnTo>
                        <a:pt x="98" y="235"/>
                      </a:lnTo>
                      <a:close/>
                      <a:moveTo>
                        <a:pt x="49" y="235"/>
                      </a:moveTo>
                      <a:cubicBezTo>
                        <a:pt x="49" y="191"/>
                        <a:pt x="49" y="191"/>
                        <a:pt x="49" y="191"/>
                      </a:cubicBezTo>
                      <a:cubicBezTo>
                        <a:pt x="61" y="191"/>
                        <a:pt x="61" y="191"/>
                        <a:pt x="61" y="191"/>
                      </a:cubicBezTo>
                      <a:cubicBezTo>
                        <a:pt x="61" y="235"/>
                        <a:pt x="61" y="235"/>
                        <a:pt x="61" y="235"/>
                      </a:cubicBezTo>
                      <a:lnTo>
                        <a:pt x="49" y="235"/>
                      </a:lnTo>
                      <a:close/>
                      <a:moveTo>
                        <a:pt x="0" y="235"/>
                      </a:moveTo>
                      <a:cubicBezTo>
                        <a:pt x="0" y="199"/>
                        <a:pt x="0" y="199"/>
                        <a:pt x="0" y="199"/>
                      </a:cubicBezTo>
                      <a:cubicBezTo>
                        <a:pt x="12" y="199"/>
                        <a:pt x="12" y="199"/>
                        <a:pt x="12" y="199"/>
                      </a:cubicBezTo>
                      <a:cubicBezTo>
                        <a:pt x="12" y="235"/>
                        <a:pt x="12" y="235"/>
                        <a:pt x="12" y="235"/>
                      </a:cubicBezTo>
                      <a:lnTo>
                        <a:pt x="0" y="235"/>
                      </a:lnTo>
                      <a:close/>
                    </a:path>
                  </a:pathLst>
                </a:custGeom>
                <a:solidFill>
                  <a:srgbClr val="5174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p>
              </p:txBody>
            </p:sp>
            <p:sp>
              <p:nvSpPr>
                <p:cNvPr id="81" name="Freeform 15"/>
                <p:cNvSpPr>
                  <a:spLocks noEditPoints="1"/>
                </p:cNvSpPr>
                <p:nvPr/>
              </p:nvSpPr>
              <p:spPr bwMode="auto">
                <a:xfrm>
                  <a:off x="8448675" y="5578475"/>
                  <a:ext cx="574675" cy="152400"/>
                </a:xfrm>
                <a:custGeom>
                  <a:avLst/>
                  <a:gdLst>
                    <a:gd name="T0" fmla="*/ 337 w 438"/>
                    <a:gd name="T1" fmla="*/ 0 h 115"/>
                    <a:gd name="T2" fmla="*/ 438 w 438"/>
                    <a:gd name="T3" fmla="*/ 0 h 115"/>
                    <a:gd name="T4" fmla="*/ 388 w 438"/>
                    <a:gd name="T5" fmla="*/ 88 h 115"/>
                    <a:gd name="T6" fmla="*/ 337 w 438"/>
                    <a:gd name="T7" fmla="*/ 0 h 115"/>
                    <a:gd name="T8" fmla="*/ 158 w 438"/>
                    <a:gd name="T9" fmla="*/ 115 h 115"/>
                    <a:gd name="T10" fmla="*/ 158 w 438"/>
                    <a:gd name="T11" fmla="*/ 68 h 115"/>
                    <a:gd name="T12" fmla="*/ 147 w 438"/>
                    <a:gd name="T13" fmla="*/ 68 h 115"/>
                    <a:gd name="T14" fmla="*/ 147 w 438"/>
                    <a:gd name="T15" fmla="*/ 115 h 115"/>
                    <a:gd name="T16" fmla="*/ 158 w 438"/>
                    <a:gd name="T17" fmla="*/ 115 h 115"/>
                    <a:gd name="T18" fmla="*/ 109 w 438"/>
                    <a:gd name="T19" fmla="*/ 115 h 115"/>
                    <a:gd name="T20" fmla="*/ 109 w 438"/>
                    <a:gd name="T21" fmla="*/ 60 h 115"/>
                    <a:gd name="T22" fmla="*/ 98 w 438"/>
                    <a:gd name="T23" fmla="*/ 60 h 115"/>
                    <a:gd name="T24" fmla="*/ 98 w 438"/>
                    <a:gd name="T25" fmla="*/ 115 h 115"/>
                    <a:gd name="T26" fmla="*/ 109 w 438"/>
                    <a:gd name="T27" fmla="*/ 115 h 115"/>
                    <a:gd name="T28" fmla="*/ 60 w 438"/>
                    <a:gd name="T29" fmla="*/ 115 h 115"/>
                    <a:gd name="T30" fmla="*/ 60 w 438"/>
                    <a:gd name="T31" fmla="*/ 88 h 115"/>
                    <a:gd name="T32" fmla="*/ 49 w 438"/>
                    <a:gd name="T33" fmla="*/ 88 h 115"/>
                    <a:gd name="T34" fmla="*/ 49 w 438"/>
                    <a:gd name="T35" fmla="*/ 115 h 115"/>
                    <a:gd name="T36" fmla="*/ 60 w 438"/>
                    <a:gd name="T37" fmla="*/ 115 h 115"/>
                    <a:gd name="T38" fmla="*/ 11 w 438"/>
                    <a:gd name="T39" fmla="*/ 115 h 115"/>
                    <a:gd name="T40" fmla="*/ 11 w 438"/>
                    <a:gd name="T41" fmla="*/ 83 h 115"/>
                    <a:gd name="T42" fmla="*/ 0 w 438"/>
                    <a:gd name="T43" fmla="*/ 83 h 115"/>
                    <a:gd name="T44" fmla="*/ 0 w 438"/>
                    <a:gd name="T45" fmla="*/ 115 h 115"/>
                    <a:gd name="T46" fmla="*/ 11 w 438"/>
                    <a:gd name="T4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8" h="115">
                      <a:moveTo>
                        <a:pt x="337" y="0"/>
                      </a:moveTo>
                      <a:cubicBezTo>
                        <a:pt x="438" y="0"/>
                        <a:pt x="438" y="0"/>
                        <a:pt x="438" y="0"/>
                      </a:cubicBezTo>
                      <a:cubicBezTo>
                        <a:pt x="436" y="37"/>
                        <a:pt x="416" y="69"/>
                        <a:pt x="388" y="88"/>
                      </a:cubicBezTo>
                      <a:lnTo>
                        <a:pt x="337" y="0"/>
                      </a:lnTo>
                      <a:close/>
                      <a:moveTo>
                        <a:pt x="158" y="115"/>
                      </a:moveTo>
                      <a:cubicBezTo>
                        <a:pt x="158" y="68"/>
                        <a:pt x="158" y="68"/>
                        <a:pt x="158" y="68"/>
                      </a:cubicBezTo>
                      <a:cubicBezTo>
                        <a:pt x="147" y="68"/>
                        <a:pt x="147" y="68"/>
                        <a:pt x="147" y="68"/>
                      </a:cubicBezTo>
                      <a:cubicBezTo>
                        <a:pt x="147" y="115"/>
                        <a:pt x="147" y="115"/>
                        <a:pt x="147" y="115"/>
                      </a:cubicBezTo>
                      <a:lnTo>
                        <a:pt x="158" y="115"/>
                      </a:lnTo>
                      <a:close/>
                      <a:moveTo>
                        <a:pt x="109" y="115"/>
                      </a:moveTo>
                      <a:cubicBezTo>
                        <a:pt x="109" y="60"/>
                        <a:pt x="109" y="60"/>
                        <a:pt x="109" y="60"/>
                      </a:cubicBezTo>
                      <a:cubicBezTo>
                        <a:pt x="98" y="60"/>
                        <a:pt x="98" y="60"/>
                        <a:pt x="98" y="60"/>
                      </a:cubicBezTo>
                      <a:cubicBezTo>
                        <a:pt x="98" y="115"/>
                        <a:pt x="98" y="115"/>
                        <a:pt x="98" y="115"/>
                      </a:cubicBezTo>
                      <a:lnTo>
                        <a:pt x="109" y="115"/>
                      </a:lnTo>
                      <a:close/>
                      <a:moveTo>
                        <a:pt x="60" y="115"/>
                      </a:moveTo>
                      <a:cubicBezTo>
                        <a:pt x="60" y="88"/>
                        <a:pt x="60" y="88"/>
                        <a:pt x="60" y="88"/>
                      </a:cubicBezTo>
                      <a:cubicBezTo>
                        <a:pt x="49" y="88"/>
                        <a:pt x="49" y="88"/>
                        <a:pt x="49" y="88"/>
                      </a:cubicBezTo>
                      <a:cubicBezTo>
                        <a:pt x="49" y="115"/>
                        <a:pt x="49" y="115"/>
                        <a:pt x="49" y="115"/>
                      </a:cubicBezTo>
                      <a:lnTo>
                        <a:pt x="60" y="115"/>
                      </a:lnTo>
                      <a:close/>
                      <a:moveTo>
                        <a:pt x="11" y="115"/>
                      </a:moveTo>
                      <a:cubicBezTo>
                        <a:pt x="11" y="83"/>
                        <a:pt x="11" y="83"/>
                        <a:pt x="11" y="83"/>
                      </a:cubicBezTo>
                      <a:cubicBezTo>
                        <a:pt x="0" y="83"/>
                        <a:pt x="0" y="83"/>
                        <a:pt x="0" y="83"/>
                      </a:cubicBezTo>
                      <a:cubicBezTo>
                        <a:pt x="0" y="115"/>
                        <a:pt x="0" y="115"/>
                        <a:pt x="0" y="115"/>
                      </a:cubicBezTo>
                      <a:lnTo>
                        <a:pt x="11" y="115"/>
                      </a:lnTo>
                      <a:close/>
                    </a:path>
                  </a:pathLst>
                </a:custGeom>
                <a:solidFill>
                  <a:srgbClr val="2938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p>
              </p:txBody>
            </p:sp>
          </p:grpSp>
        </p:grpSp>
      </p:grpSp>
      <p:grpSp>
        <p:nvGrpSpPr>
          <p:cNvPr id="85" name="Group 84"/>
          <p:cNvGrpSpPr/>
          <p:nvPr/>
        </p:nvGrpSpPr>
        <p:grpSpPr>
          <a:xfrm>
            <a:off x="11440004" y="1333200"/>
            <a:ext cx="492443" cy="595210"/>
            <a:chOff x="11485354" y="1332654"/>
            <a:chExt cx="492571" cy="595365"/>
          </a:xfrm>
        </p:grpSpPr>
        <p:sp>
          <p:nvSpPr>
            <p:cNvPr id="67" name="TextBox 66"/>
            <p:cNvSpPr txBox="1"/>
            <p:nvPr/>
          </p:nvSpPr>
          <p:spPr>
            <a:xfrm>
              <a:off x="11485354" y="1527934"/>
              <a:ext cx="492571" cy="400085"/>
            </a:xfrm>
            <a:prstGeom prst="rect">
              <a:avLst/>
            </a:prstGeom>
            <a:noFill/>
          </p:spPr>
          <p:txBody>
            <a:bodyPr wrap="none" rtlCol="0">
              <a:spAutoFit/>
            </a:bodyPr>
            <a:lstStyle/>
            <a:p>
              <a:r>
                <a:rPr lang="en-US" sz="1999" dirty="0">
                  <a:solidFill>
                    <a:srgbClr val="292929"/>
                  </a:solidFill>
                  <a:latin typeface="Calibri" pitchFamily="34" charset="0"/>
                </a:rPr>
                <a:t>. . .</a:t>
              </a:r>
            </a:p>
          </p:txBody>
        </p:sp>
        <p:pic>
          <p:nvPicPr>
            <p:cNvPr id="84" name="Picture 83"/>
            <p:cNvPicPr>
              <a:picLocks noChangeAspect="1"/>
            </p:cNvPicPr>
            <p:nvPr/>
          </p:nvPicPr>
          <p:blipFill>
            <a:blip r:embed="rId9"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585175" y="1332654"/>
              <a:ext cx="305013" cy="305013"/>
            </a:xfrm>
            <a:prstGeom prst="rect">
              <a:avLst/>
            </a:prstGeom>
          </p:spPr>
        </p:pic>
      </p:grpSp>
      <p:grpSp>
        <p:nvGrpSpPr>
          <p:cNvPr id="93" name="Group 92"/>
          <p:cNvGrpSpPr/>
          <p:nvPr/>
        </p:nvGrpSpPr>
        <p:grpSpPr>
          <a:xfrm>
            <a:off x="5982892" y="1223115"/>
            <a:ext cx="822746" cy="705454"/>
            <a:chOff x="5982863" y="1222540"/>
            <a:chExt cx="822960" cy="705637"/>
          </a:xfrm>
        </p:grpSpPr>
        <p:sp>
          <p:nvSpPr>
            <p:cNvPr id="56" name="TextBox 55"/>
            <p:cNvSpPr txBox="1"/>
            <p:nvPr/>
          </p:nvSpPr>
          <p:spPr>
            <a:xfrm>
              <a:off x="5982863" y="1651106"/>
              <a:ext cx="822960" cy="277071"/>
            </a:xfrm>
            <a:prstGeom prst="rect">
              <a:avLst/>
            </a:prstGeom>
            <a:noFill/>
          </p:spPr>
          <p:txBody>
            <a:bodyPr wrap="square" lIns="0" rIns="0" rtlCol="0" anchor="ctr">
              <a:spAutoFit/>
            </a:bodyPr>
            <a:lstStyle/>
            <a:p>
              <a:pPr algn="ctr"/>
              <a:r>
                <a:rPr lang="en-US" sz="1200" dirty="0" err="1">
                  <a:solidFill>
                    <a:srgbClr val="292929"/>
                  </a:solidFill>
                  <a:latin typeface="Calibri" pitchFamily="34" charset="0"/>
                </a:rPr>
                <a:t>eCommerce</a:t>
              </a:r>
              <a:endParaRPr lang="en-US" sz="1200" dirty="0">
                <a:solidFill>
                  <a:srgbClr val="292929"/>
                </a:solidFill>
                <a:latin typeface="Calibri" pitchFamily="34" charset="0"/>
              </a:endParaRPr>
            </a:p>
          </p:txBody>
        </p:sp>
        <p:grpSp>
          <p:nvGrpSpPr>
            <p:cNvPr id="92" name="Group 91"/>
            <p:cNvGrpSpPr/>
            <p:nvPr/>
          </p:nvGrpSpPr>
          <p:grpSpPr>
            <a:xfrm>
              <a:off x="6151648" y="1222540"/>
              <a:ext cx="485391" cy="493725"/>
              <a:chOff x="6151648" y="1222540"/>
              <a:chExt cx="485391" cy="493725"/>
            </a:xfrm>
          </p:grpSpPr>
          <p:pic>
            <p:nvPicPr>
              <p:cNvPr id="90" name="Picture 89"/>
              <p:cNvPicPr>
                <a:picLocks noChangeAspect="1"/>
              </p:cNvPicPr>
              <p:nvPr/>
            </p:nvPicPr>
            <p:blipFill>
              <a:blip r:embed="rId10">
                <a:clrChange>
                  <a:clrFrom>
                    <a:srgbClr val="EBFFFF"/>
                  </a:clrFrom>
                  <a:clrTo>
                    <a:srgbClr val="EB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6151648" y="1239764"/>
                <a:ext cx="485391" cy="476501"/>
              </a:xfrm>
              <a:prstGeom prst="rect">
                <a:avLst/>
              </a:prstGeom>
            </p:spPr>
          </p:pic>
          <p:sp>
            <p:nvSpPr>
              <p:cNvPr id="91" name="Arrow: Down 90"/>
              <p:cNvSpPr/>
              <p:nvPr/>
            </p:nvSpPr>
            <p:spPr bwMode="auto">
              <a:xfrm>
                <a:off x="6329087" y="1222540"/>
                <a:ext cx="196590" cy="245396"/>
              </a:xfrm>
              <a:prstGeom prst="downArrow">
                <a:avLst>
                  <a:gd name="adj1" fmla="val 50000"/>
                  <a:gd name="adj2" fmla="val 53634"/>
                </a:avLst>
              </a:prstGeom>
              <a:solidFill>
                <a:schemeClr val="accent2"/>
              </a:solidFill>
              <a:ln w="28575">
                <a:solidFill>
                  <a:schemeClr val="accent2"/>
                </a:solid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normAutofit fontScale="40000" lnSpcReduction="20000"/>
              </a:bodyPr>
              <a:lstStyle/>
              <a:p>
                <a:pPr defTabSz="914126" eaLnBrk="0" hangingPunct="0"/>
                <a:endParaRPr lang="en-US" dirty="0" err="1">
                  <a:latin typeface="Calibri" pitchFamily="34" charset="0"/>
                </a:endParaRPr>
              </a:p>
            </p:txBody>
          </p:sp>
        </p:grpSp>
      </p:grpSp>
    </p:spTree>
    <p:extLst>
      <p:ext uri="{BB962C8B-B14F-4D97-AF65-F5344CB8AC3E}">
        <p14:creationId xmlns:p14="http://schemas.microsoft.com/office/powerpoint/2010/main" val="128231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4F0-39EE-4FD7-852E-FE6DE919058C}"/>
              </a:ext>
            </a:extLst>
          </p:cNvPr>
          <p:cNvSpPr>
            <a:spLocks noGrp="1"/>
          </p:cNvSpPr>
          <p:nvPr>
            <p:ph type="title"/>
          </p:nvPr>
        </p:nvSpPr>
        <p:spPr/>
        <p:txBody>
          <a:bodyPr/>
          <a:lstStyle/>
          <a:p>
            <a:r>
              <a:rPr lang="en-US" dirty="0"/>
              <a:t>Relational Databases</a:t>
            </a:r>
          </a:p>
        </p:txBody>
      </p:sp>
      <p:pic>
        <p:nvPicPr>
          <p:cNvPr id="4" name="Picture 3" descr="A screenshot of a cell phone&#10;&#10;Description generated with very high confidence">
            <a:extLst>
              <a:ext uri="{FF2B5EF4-FFF2-40B4-BE49-F238E27FC236}">
                <a16:creationId xmlns:a16="http://schemas.microsoft.com/office/drawing/2014/main" id="{70E7B32F-0BE0-4C79-9E1A-850B844F3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882" y="1287677"/>
            <a:ext cx="7988500" cy="3108367"/>
          </a:xfrm>
          <a:prstGeom prst="rect">
            <a:avLst/>
          </a:prstGeom>
        </p:spPr>
      </p:pic>
      <p:sp>
        <p:nvSpPr>
          <p:cNvPr id="5" name="Rectangle 4">
            <a:extLst>
              <a:ext uri="{FF2B5EF4-FFF2-40B4-BE49-F238E27FC236}">
                <a16:creationId xmlns:a16="http://schemas.microsoft.com/office/drawing/2014/main" id="{E61CCE2F-4823-4E9B-BBCA-8E84AE357998}"/>
              </a:ext>
            </a:extLst>
          </p:cNvPr>
          <p:cNvSpPr/>
          <p:nvPr/>
        </p:nvSpPr>
        <p:spPr>
          <a:xfrm>
            <a:off x="471760" y="4671148"/>
            <a:ext cx="11601814" cy="1477328"/>
          </a:xfrm>
          <a:prstGeom prst="rect">
            <a:avLst/>
          </a:prstGeom>
        </p:spPr>
        <p:txBody>
          <a:bodyPr wrap="square">
            <a:spAutoFit/>
          </a:bodyPr>
          <a:lstStyle/>
          <a:p>
            <a:r>
              <a:rPr lang="en-US" dirty="0">
                <a:solidFill>
                  <a:srgbClr val="24292E"/>
                </a:solidFill>
                <a:latin typeface="-apple-system"/>
              </a:rPr>
              <a:t>Relational data is data whose model is based upon the relational model of data whereby all data is expressed as tuples, and the tuples are grouped into relations. A data store that organizes data in terms of the relational model is referred to as a relational database. Relational databases use a tabular structure to materialize the relational model- that is they expose all the data as rows in a table with a defined schema consisting of columns. Each column defines a name an a data type for all values stored in that column across all rows in the table.</a:t>
            </a:r>
            <a:endParaRPr lang="en-US" dirty="0"/>
          </a:p>
        </p:txBody>
      </p:sp>
    </p:spTree>
    <p:extLst>
      <p:ext uri="{BB962C8B-B14F-4D97-AF65-F5344CB8AC3E}">
        <p14:creationId xmlns:p14="http://schemas.microsoft.com/office/powerpoint/2010/main" val="24241000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4F0-39EE-4FD7-852E-FE6DE919058C}"/>
              </a:ext>
            </a:extLst>
          </p:cNvPr>
          <p:cNvSpPr>
            <a:spLocks noGrp="1"/>
          </p:cNvSpPr>
          <p:nvPr>
            <p:ph type="title"/>
          </p:nvPr>
        </p:nvSpPr>
        <p:spPr/>
        <p:txBody>
          <a:bodyPr/>
          <a:lstStyle/>
          <a:p>
            <a:r>
              <a:rPr lang="en-US" dirty="0"/>
              <a:t>What About a DW?</a:t>
            </a:r>
          </a:p>
        </p:txBody>
      </p:sp>
      <p:pic>
        <p:nvPicPr>
          <p:cNvPr id="4" name="Picture 3">
            <a:extLst>
              <a:ext uri="{FF2B5EF4-FFF2-40B4-BE49-F238E27FC236}">
                <a16:creationId xmlns:a16="http://schemas.microsoft.com/office/drawing/2014/main" id="{77DADFAC-4A5C-441B-A486-2AF8DA12D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178" y="1681196"/>
            <a:ext cx="5024961" cy="1984649"/>
          </a:xfrm>
          <a:prstGeom prst="rect">
            <a:avLst/>
          </a:prstGeom>
        </p:spPr>
      </p:pic>
      <p:sp>
        <p:nvSpPr>
          <p:cNvPr id="5" name="Rectangle 4">
            <a:extLst>
              <a:ext uri="{FF2B5EF4-FFF2-40B4-BE49-F238E27FC236}">
                <a16:creationId xmlns:a16="http://schemas.microsoft.com/office/drawing/2014/main" id="{E69AA948-FDCF-4EA1-BDA4-5594B718567A}"/>
              </a:ext>
            </a:extLst>
          </p:cNvPr>
          <p:cNvSpPr/>
          <p:nvPr/>
        </p:nvSpPr>
        <p:spPr>
          <a:xfrm>
            <a:off x="1539531" y="3884142"/>
            <a:ext cx="8874760" cy="2585323"/>
          </a:xfrm>
          <a:prstGeom prst="rect">
            <a:avLst/>
          </a:prstGeom>
        </p:spPr>
        <p:txBody>
          <a:bodyPr wrap="square">
            <a:spAutoFit/>
          </a:bodyPr>
          <a:lstStyle/>
          <a:p>
            <a:r>
              <a:rPr lang="en-US" dirty="0">
                <a:solidFill>
                  <a:srgbClr val="24292E"/>
                </a:solidFill>
                <a:latin typeface="-apple-system"/>
              </a:rPr>
              <a:t>A data warehouse is a central organizational, relational repository of integrated data from one or more disparate sources, across many or all subject areas. Data warehouses store current and historical data and are used for reporting and analysis of the data in different ways.</a:t>
            </a:r>
          </a:p>
          <a:p>
            <a:r>
              <a:rPr lang="en-US" dirty="0">
                <a:solidFill>
                  <a:srgbClr val="24292E"/>
                </a:solidFill>
                <a:latin typeface="-apple-system"/>
              </a:rPr>
              <a:t>To move data into a data warehouse, it is extracted on a periodic basis from various sources that contain important business information. As the data is moved, it is formatted, cleaned, validated, summarized, and reorganized. It becomes a permanent storage space for data used for reporting, analysis, and forming important business decisions using business intelligence (BI) tools.</a:t>
            </a:r>
            <a:endParaRPr lang="en-US" b="0" i="0" u="none" strike="noStrike" dirty="0">
              <a:solidFill>
                <a:srgbClr val="24292E"/>
              </a:solidFill>
              <a:effectLst/>
              <a:latin typeface="-apple-system"/>
            </a:endParaRPr>
          </a:p>
        </p:txBody>
      </p:sp>
    </p:spTree>
    <p:extLst>
      <p:ext uri="{BB962C8B-B14F-4D97-AF65-F5344CB8AC3E}">
        <p14:creationId xmlns:p14="http://schemas.microsoft.com/office/powerpoint/2010/main" val="10695930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4F0-39EE-4FD7-852E-FE6DE919058C}"/>
              </a:ext>
            </a:extLst>
          </p:cNvPr>
          <p:cNvSpPr>
            <a:spLocks noGrp="1"/>
          </p:cNvSpPr>
          <p:nvPr>
            <p:ph type="title"/>
          </p:nvPr>
        </p:nvSpPr>
        <p:spPr/>
        <p:txBody>
          <a:bodyPr/>
          <a:lstStyle/>
          <a:p>
            <a:r>
              <a:rPr lang="en-US" dirty="0"/>
              <a:t>Non-Relational Document Database</a:t>
            </a:r>
          </a:p>
        </p:txBody>
      </p:sp>
      <p:pic>
        <p:nvPicPr>
          <p:cNvPr id="4" name="Picture 3" descr="A screenshot of a cell phone&#10;&#10;Description generated with very high confidence">
            <a:extLst>
              <a:ext uri="{FF2B5EF4-FFF2-40B4-BE49-F238E27FC236}">
                <a16:creationId xmlns:a16="http://schemas.microsoft.com/office/drawing/2014/main" id="{C79F8F11-08DF-43E1-826B-B1BE688AD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64" y="2117169"/>
            <a:ext cx="3086531" cy="3334215"/>
          </a:xfrm>
          <a:prstGeom prst="rect">
            <a:avLst/>
          </a:prstGeom>
        </p:spPr>
      </p:pic>
      <p:sp>
        <p:nvSpPr>
          <p:cNvPr id="5" name="Rectangle 4">
            <a:extLst>
              <a:ext uri="{FF2B5EF4-FFF2-40B4-BE49-F238E27FC236}">
                <a16:creationId xmlns:a16="http://schemas.microsoft.com/office/drawing/2014/main" id="{4D228DD7-CA70-4931-A927-934650841A04}"/>
              </a:ext>
            </a:extLst>
          </p:cNvPr>
          <p:cNvSpPr/>
          <p:nvPr/>
        </p:nvSpPr>
        <p:spPr>
          <a:xfrm>
            <a:off x="4571999" y="2630115"/>
            <a:ext cx="7274431" cy="2031325"/>
          </a:xfrm>
          <a:prstGeom prst="rect">
            <a:avLst/>
          </a:prstGeom>
        </p:spPr>
        <p:txBody>
          <a:bodyPr wrap="square">
            <a:spAutoFit/>
          </a:bodyPr>
          <a:lstStyle/>
          <a:p>
            <a:r>
              <a:rPr lang="en-US" dirty="0">
                <a:solidFill>
                  <a:srgbClr val="24292E"/>
                </a:solidFill>
                <a:latin typeface="-apple-system"/>
              </a:rPr>
              <a:t>A document data store manages a set of named string fields and object data values in an entity referred to as a document. The term "document" refers to the fact that these data stores </a:t>
            </a:r>
            <a:r>
              <a:rPr lang="en-US" dirty="0" err="1">
                <a:solidFill>
                  <a:srgbClr val="24292E"/>
                </a:solidFill>
                <a:latin typeface="-apple-system"/>
              </a:rPr>
              <a:t>typcially</a:t>
            </a:r>
            <a:r>
              <a:rPr lang="en-US" dirty="0">
                <a:solidFill>
                  <a:srgbClr val="24292E"/>
                </a:solidFill>
                <a:latin typeface="-apple-system"/>
              </a:rPr>
              <a:t> store their data in the form of JSON documents. Each field value could be simple scalar item or a compound element, such as a list or a parent-child collection. The data in the fields of a document can be encoded in a variety of ways, including XML, YAML, JSON, </a:t>
            </a:r>
            <a:r>
              <a:rPr lang="en-US" dirty="0" err="1">
                <a:solidFill>
                  <a:srgbClr val="24292E"/>
                </a:solidFill>
                <a:latin typeface="-apple-system"/>
              </a:rPr>
              <a:t>BSON,or</a:t>
            </a:r>
            <a:r>
              <a:rPr lang="en-US" dirty="0">
                <a:solidFill>
                  <a:srgbClr val="24292E"/>
                </a:solidFill>
                <a:latin typeface="-apple-system"/>
              </a:rPr>
              <a:t> even stored as plain text. </a:t>
            </a:r>
            <a:endParaRPr lang="en-US" dirty="0"/>
          </a:p>
        </p:txBody>
      </p:sp>
    </p:spTree>
    <p:extLst>
      <p:ext uri="{BB962C8B-B14F-4D97-AF65-F5344CB8AC3E}">
        <p14:creationId xmlns:p14="http://schemas.microsoft.com/office/powerpoint/2010/main" val="42621048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Intel’s POV on Data Quality Outside Hadoop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897193"/>
            <a:ext cx="11356258" cy="5678129"/>
          </a:xfrm>
          <a:prstGeom prst="rect">
            <a:avLst/>
          </a:prstGeom>
        </p:spPr>
      </p:pic>
      <p:sp>
        <p:nvSpPr>
          <p:cNvPr id="4" name="Rounded Rectangle 3"/>
          <p:cNvSpPr/>
          <p:nvPr/>
        </p:nvSpPr>
        <p:spPr bwMode="auto">
          <a:xfrm>
            <a:off x="4013947" y="4894728"/>
            <a:ext cx="3274359" cy="18296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rmAutofit/>
          </a:bodyPr>
          <a:lstStyle/>
          <a:p>
            <a:pPr marL="0" marR="0" indent="0" algn="ctr" defTabSz="914400" eaLnBrk="0" latinLnBrk="0" hangingPunct="0">
              <a:lnSpc>
                <a:spcPct val="100000"/>
              </a:lnSpc>
              <a:buClrTx/>
              <a:buSzTx/>
              <a:buFontTx/>
              <a:buNone/>
              <a:tabLst/>
            </a:pPr>
            <a:endParaRPr lang="en-US" dirty="0" err="1">
              <a:latin typeface="Calibri" pitchFamily="34" charset="0"/>
            </a:endParaRPr>
          </a:p>
        </p:txBody>
      </p:sp>
      <p:sp>
        <p:nvSpPr>
          <p:cNvPr id="5" name="Content Placeholder 5"/>
          <p:cNvSpPr txBox="1">
            <a:spLocks/>
          </p:cNvSpPr>
          <p:nvPr/>
        </p:nvSpPr>
        <p:spPr>
          <a:xfrm>
            <a:off x="7382245" y="5028307"/>
            <a:ext cx="4625978" cy="1696112"/>
          </a:xfrm>
          <a:prstGeom prst="rect">
            <a:avLst/>
          </a:prstGeom>
        </p:spPr>
        <p:txBody>
          <a:bodyPr/>
          <a:lstStyle/>
          <a:p>
            <a:pPr marL="284163" indent="-284163" fontAlgn="base">
              <a:spcBef>
                <a:spcPts val="600"/>
              </a:spcBef>
              <a:spcAft>
                <a:spcPct val="0"/>
              </a:spcAft>
              <a:buClr>
                <a:srgbClr val="B40000"/>
              </a:buClr>
              <a:buBlip>
                <a:blip r:embed="rId4"/>
              </a:buBlip>
              <a:defRPr/>
            </a:pPr>
            <a:r>
              <a:rPr lang="en-US" kern="0" dirty="0">
                <a:solidFill>
                  <a:srgbClr val="000000"/>
                </a:solidFill>
                <a:latin typeface="Calibri" pitchFamily="34" charset="0"/>
              </a:rPr>
              <a:t>Conventional wisdom moves data out of the cluster for Data Quality and MDM</a:t>
            </a:r>
          </a:p>
          <a:p>
            <a:pPr marL="284163" indent="-284163" fontAlgn="base">
              <a:spcBef>
                <a:spcPts val="600"/>
              </a:spcBef>
              <a:spcAft>
                <a:spcPct val="0"/>
              </a:spcAft>
              <a:buClr>
                <a:srgbClr val="B40000"/>
              </a:buClr>
              <a:buBlip>
                <a:blip r:embed="rId4"/>
              </a:buBlip>
              <a:defRPr/>
            </a:pPr>
            <a:r>
              <a:rPr lang="en-US" kern="0" dirty="0">
                <a:solidFill>
                  <a:srgbClr val="000000"/>
                </a:solidFill>
                <a:latin typeface="Calibri" pitchFamily="34" charset="0"/>
              </a:rPr>
              <a:t>Costly process in time and money</a:t>
            </a:r>
          </a:p>
          <a:p>
            <a:pPr marL="284163" indent="-284163" fontAlgn="base">
              <a:spcBef>
                <a:spcPts val="600"/>
              </a:spcBef>
              <a:spcAft>
                <a:spcPct val="0"/>
              </a:spcAft>
              <a:buClr>
                <a:srgbClr val="B40000"/>
              </a:buClr>
              <a:buBlip>
                <a:blip r:embed="rId4"/>
              </a:buBlip>
              <a:defRPr/>
            </a:pPr>
            <a:r>
              <a:rPr lang="en-US" kern="0" dirty="0">
                <a:solidFill>
                  <a:srgbClr val="000000"/>
                </a:solidFill>
                <a:latin typeface="Calibri" pitchFamily="34" charset="0"/>
              </a:rPr>
              <a:t>Does not take advantage of scalable cluster processing</a:t>
            </a:r>
          </a:p>
        </p:txBody>
      </p:sp>
    </p:spTree>
    <p:extLst>
      <p:ext uri="{BB962C8B-B14F-4D97-AF65-F5344CB8AC3E}">
        <p14:creationId xmlns:p14="http://schemas.microsoft.com/office/powerpoint/2010/main" val="256811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RedPoint and YARN</a:t>
            </a:r>
          </a:p>
        </p:txBody>
      </p:sp>
      <p:sp>
        <p:nvSpPr>
          <p:cNvPr id="16" name="Rectangle 15"/>
          <p:cNvSpPr/>
          <p:nvPr/>
        </p:nvSpPr>
        <p:spPr>
          <a:xfrm>
            <a:off x="949559" y="2340346"/>
            <a:ext cx="3573014" cy="352661"/>
          </a:xfrm>
          <a:prstGeom prst="rect">
            <a:avLst/>
          </a:prstGeom>
          <a:noFill/>
        </p:spPr>
        <p:txBody>
          <a:bodyPr wrap="square" lIns="0"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718D"/>
                </a:solidFill>
                <a:effectLst/>
                <a:uLnTx/>
                <a:uFillTx/>
                <a:latin typeface="Arial Narrow" panose="020B0606020202030204" pitchFamily="34" charset="0"/>
                <a:ea typeface="+mn-ea"/>
                <a:cs typeface="+mn-cs"/>
              </a:rPr>
              <a:t>Hadoop 1: </a:t>
            </a:r>
            <a:r>
              <a:rPr kumimoji="0" lang="en-US" sz="2000" b="0" i="1" u="none" strike="noStrike" kern="1200" cap="none" spc="0" normalizeH="0" baseline="0" noProof="0" dirty="0">
                <a:ln>
                  <a:noFill/>
                </a:ln>
                <a:solidFill>
                  <a:srgbClr val="59718D"/>
                </a:solidFill>
                <a:effectLst/>
                <a:uLnTx/>
                <a:uFillTx/>
                <a:latin typeface="Arial Narrow" panose="020B0606020202030204" pitchFamily="34" charset="0"/>
                <a:ea typeface="+mn-ea"/>
                <a:cs typeface="+mn-cs"/>
              </a:rPr>
              <a:t>Based on Map Reduce</a:t>
            </a:r>
            <a:endParaRPr kumimoji="0" lang="en-US" sz="2400" b="0" i="1" u="none" strike="noStrike" kern="1200" cap="none" spc="0" normalizeH="0" baseline="0" noProof="0" dirty="0">
              <a:ln>
                <a:noFill/>
              </a:ln>
              <a:solidFill>
                <a:srgbClr val="59718D"/>
              </a:solidFill>
              <a:effectLst/>
              <a:uLnTx/>
              <a:uFillTx/>
              <a:latin typeface="Arial Narrow" panose="020B0606020202030204" pitchFamily="34" charset="0"/>
              <a:ea typeface="+mn-ea"/>
              <a:cs typeface="+mn-cs"/>
            </a:endParaRPr>
          </a:p>
        </p:txBody>
      </p:sp>
      <p:sp>
        <p:nvSpPr>
          <p:cNvPr id="36" name="Rectangle 35"/>
          <p:cNvSpPr/>
          <p:nvPr/>
        </p:nvSpPr>
        <p:spPr>
          <a:xfrm>
            <a:off x="5748223" y="2340346"/>
            <a:ext cx="3884033" cy="352661"/>
          </a:xfrm>
          <a:prstGeom prst="rect">
            <a:avLst/>
          </a:prstGeom>
          <a:noFill/>
        </p:spPr>
        <p:txBody>
          <a:bodyPr wrap="square" lIns="0"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718D"/>
                </a:solidFill>
                <a:effectLst/>
                <a:uLnTx/>
                <a:uFillTx/>
                <a:latin typeface="Arial Narrow" panose="020B0606020202030204" pitchFamily="34" charset="0"/>
                <a:ea typeface="+mn-ea"/>
                <a:cs typeface="+mn-cs"/>
              </a:rPr>
              <a:t>Hadoop 2: </a:t>
            </a:r>
            <a:r>
              <a:rPr kumimoji="0" lang="en-US" sz="2000" b="0" i="1" u="none" strike="noStrike" kern="1200" cap="none" spc="0" normalizeH="0" baseline="0" noProof="0" dirty="0">
                <a:ln>
                  <a:noFill/>
                </a:ln>
                <a:solidFill>
                  <a:srgbClr val="59718D"/>
                </a:solidFill>
                <a:effectLst/>
                <a:uLnTx/>
                <a:uFillTx/>
                <a:latin typeface="Arial Narrow" panose="020B0606020202030204" pitchFamily="34" charset="0"/>
                <a:ea typeface="+mn-ea"/>
                <a:cs typeface="+mn-cs"/>
              </a:rPr>
              <a:t>Based on YARN</a:t>
            </a:r>
          </a:p>
        </p:txBody>
      </p:sp>
      <p:grpSp>
        <p:nvGrpSpPr>
          <p:cNvPr id="12" name="Group 11"/>
          <p:cNvGrpSpPr/>
          <p:nvPr/>
        </p:nvGrpSpPr>
        <p:grpSpPr>
          <a:xfrm>
            <a:off x="949559" y="2851122"/>
            <a:ext cx="2520001" cy="1901576"/>
            <a:chOff x="949559" y="1693039"/>
            <a:chExt cx="2520001" cy="1923942"/>
          </a:xfrm>
        </p:grpSpPr>
        <p:sp>
          <p:nvSpPr>
            <p:cNvPr id="8" name="Rectangle 7"/>
            <p:cNvSpPr/>
            <p:nvPr/>
          </p:nvSpPr>
          <p:spPr bwMode="auto">
            <a:xfrm>
              <a:off x="949559" y="1693039"/>
              <a:ext cx="2520001" cy="96197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MAP REDUCE</a:t>
              </a:r>
            </a:p>
            <a:p>
              <a:pPr marL="0" marR="0" lvl="0" indent="0" algn="ctr" defTabSz="914400" rtl="0" eaLnBrk="0" fontAlgn="auto" latinLnBrk="0" hangingPunct="0">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Cluster resource management and data processing</a:t>
              </a:r>
            </a:p>
          </p:txBody>
        </p:sp>
        <p:sp>
          <p:nvSpPr>
            <p:cNvPr id="81" name="Rectangle 80"/>
            <p:cNvSpPr/>
            <p:nvPr/>
          </p:nvSpPr>
          <p:spPr bwMode="auto">
            <a:xfrm>
              <a:off x="949559" y="2655010"/>
              <a:ext cx="2520001" cy="96197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HDFS</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Redundant, reliable storage</a:t>
              </a:r>
            </a:p>
          </p:txBody>
        </p:sp>
      </p:grpSp>
      <p:grpSp>
        <p:nvGrpSpPr>
          <p:cNvPr id="9" name="Group 8"/>
          <p:cNvGrpSpPr/>
          <p:nvPr/>
        </p:nvGrpSpPr>
        <p:grpSpPr>
          <a:xfrm>
            <a:off x="5040243" y="2753322"/>
            <a:ext cx="6060832" cy="1999376"/>
            <a:chOff x="6274423" y="2440679"/>
            <a:chExt cx="5720777" cy="1598687"/>
          </a:xfrm>
        </p:grpSpPr>
        <p:sp>
          <p:nvSpPr>
            <p:cNvPr id="153" name="Rectangle 152"/>
            <p:cNvSpPr/>
            <p:nvPr/>
          </p:nvSpPr>
          <p:spPr>
            <a:xfrm>
              <a:off x="6965921" y="3714845"/>
              <a:ext cx="5029279" cy="324521"/>
            </a:xfrm>
            <a:prstGeom prst="rect">
              <a:avLst/>
            </a:prstGeom>
            <a:solidFill>
              <a:schemeClr val="accent1">
                <a:lumMod val="20000"/>
                <a:lumOff val="80000"/>
              </a:schemeClr>
            </a:solidFill>
            <a:ln w="12700" cap="flat" cmpd="sng" algn="ctr">
              <a:solidFill>
                <a:schemeClr val="accent1">
                  <a:lumMod val="50000"/>
                </a:schemeClr>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HDFS</a:t>
              </a:r>
              <a:r>
                <a:rPr kumimoji="0" lang="en-US" sz="12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 </a:t>
              </a:r>
              <a:r>
                <a:rPr kumimoji="0" lang="en-US" sz="11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(Hadoop Distributed File System)</a:t>
              </a:r>
            </a:p>
          </p:txBody>
        </p:sp>
        <p:sp>
          <p:nvSpPr>
            <p:cNvPr id="154" name="Rectangle 153"/>
            <p:cNvSpPr/>
            <p:nvPr/>
          </p:nvSpPr>
          <p:spPr>
            <a:xfrm>
              <a:off x="6965921" y="3369272"/>
              <a:ext cx="5029279" cy="315273"/>
            </a:xfrm>
            <a:prstGeom prst="rect">
              <a:avLst/>
            </a:prstGeom>
            <a:solidFill>
              <a:schemeClr val="accent1">
                <a:lumMod val="50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YARN:  Data Operating System</a:t>
              </a:r>
            </a:p>
          </p:txBody>
        </p:sp>
        <p:sp>
          <p:nvSpPr>
            <p:cNvPr id="104" name="Freeform 103"/>
            <p:cNvSpPr/>
            <p:nvPr/>
          </p:nvSpPr>
          <p:spPr>
            <a:xfrm>
              <a:off x="6966515" y="3119661"/>
              <a:ext cx="479354" cy="269352"/>
            </a:xfrm>
            <a:custGeom>
              <a:avLst/>
              <a:gdLst>
                <a:gd name="connsiteX0" fmla="*/ 0 w 479354"/>
                <a:gd name="connsiteY0" fmla="*/ 0 h 269352"/>
                <a:gd name="connsiteX1" fmla="*/ 479354 w 479354"/>
                <a:gd name="connsiteY1" fmla="*/ 0 h 269352"/>
                <a:gd name="connsiteX2" fmla="*/ 479354 w 479354"/>
                <a:gd name="connsiteY2" fmla="*/ 249881 h 269352"/>
                <a:gd name="connsiteX3" fmla="*/ 333522 w 479354"/>
                <a:gd name="connsiteY3" fmla="*/ 249881 h 269352"/>
                <a:gd name="connsiteX4" fmla="*/ 333522 w 479354"/>
                <a:gd name="connsiteY4" fmla="*/ 269352 h 269352"/>
                <a:gd name="connsiteX5" fmla="*/ 146991 w 479354"/>
                <a:gd name="connsiteY5" fmla="*/ 269352 h 269352"/>
                <a:gd name="connsiteX6" fmla="*/ 146991 w 479354"/>
                <a:gd name="connsiteY6" fmla="*/ 249881 h 269352"/>
                <a:gd name="connsiteX7" fmla="*/ 0 w 479354"/>
                <a:gd name="connsiteY7" fmla="*/ 249881 h 2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354" h="269352">
                  <a:moveTo>
                    <a:pt x="0" y="0"/>
                  </a:moveTo>
                  <a:lnTo>
                    <a:pt x="479354" y="0"/>
                  </a:lnTo>
                  <a:lnTo>
                    <a:pt x="479354" y="249881"/>
                  </a:lnTo>
                  <a:lnTo>
                    <a:pt x="333522" y="249881"/>
                  </a:lnTo>
                  <a:lnTo>
                    <a:pt x="333522" y="269352"/>
                  </a:lnTo>
                  <a:lnTo>
                    <a:pt x="146991" y="269352"/>
                  </a:lnTo>
                  <a:lnTo>
                    <a:pt x="146991" y="249881"/>
                  </a:lnTo>
                  <a:lnTo>
                    <a:pt x="0" y="249881"/>
                  </a:lnTo>
                  <a:close/>
                </a:path>
              </a:pathLst>
            </a:custGeom>
            <a:solidFill>
              <a:schemeClr val="accent3">
                <a:lumMod val="75000"/>
              </a:schemeClr>
            </a:solidFill>
            <a:ln w="12700" cap="flat" cmpd="sng" algn="ctr">
              <a:noFill/>
              <a:prstDash val="solid"/>
              <a:miter lim="800000"/>
            </a:ln>
            <a:effectLst/>
          </p:spPr>
          <p:txBody>
            <a:bodyPr wrap="square" lIns="0" rIns="0" rtlCol="0" anchor="ctr">
              <a:noAutofit/>
            </a:bodyPr>
            <a:lstStyle/>
            <a:p>
              <a:pPr marL="0" marR="0" lvl="0" indent="0" algn="ctr" defTabSz="685800" rtl="0" eaLnBrk="1" fontAlgn="auto" latinLnBrk="0" hangingPunct="1">
                <a:lnSpc>
                  <a:spcPts val="7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Batch</a:t>
              </a:r>
              <a:br>
                <a:rPr kumimoji="0" lang="en-US" sz="10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br>
              <a:r>
                <a:rPr kumimoji="0" lang="en-US" sz="800" b="0" i="0" u="none" strike="noStrike" kern="0" cap="none" spc="-30" normalizeH="0" baseline="0" noProof="0" dirty="0">
                  <a:ln>
                    <a:noFill/>
                  </a:ln>
                  <a:solidFill>
                    <a:srgbClr val="FFFFFF"/>
                  </a:solidFill>
                  <a:effectLst/>
                  <a:uLnTx/>
                  <a:uFillTx/>
                  <a:latin typeface="Arial Narrow" panose="020B0606020202030204" pitchFamily="34" charset="0"/>
                  <a:ea typeface="+mn-ea"/>
                  <a:cs typeface="+mn-cs"/>
                </a:rPr>
                <a:t>Map Reduce</a:t>
              </a:r>
            </a:p>
          </p:txBody>
        </p:sp>
        <p:sp>
          <p:nvSpPr>
            <p:cNvPr id="103" name="Freeform 102"/>
            <p:cNvSpPr/>
            <p:nvPr/>
          </p:nvSpPr>
          <p:spPr>
            <a:xfrm>
              <a:off x="7476879" y="3122083"/>
              <a:ext cx="1996718" cy="266931"/>
            </a:xfrm>
            <a:custGeom>
              <a:avLst/>
              <a:gdLst>
                <a:gd name="connsiteX0" fmla="*/ 0 w 1996718"/>
                <a:gd name="connsiteY0" fmla="*/ 0 h 266931"/>
                <a:gd name="connsiteX1" fmla="*/ 1996718 w 1996718"/>
                <a:gd name="connsiteY1" fmla="*/ 0 h 266931"/>
                <a:gd name="connsiteX2" fmla="*/ 1996718 w 1996718"/>
                <a:gd name="connsiteY2" fmla="*/ 249882 h 266931"/>
                <a:gd name="connsiteX3" fmla="*/ 1036245 w 1996718"/>
                <a:gd name="connsiteY3" fmla="*/ 249882 h 266931"/>
                <a:gd name="connsiteX4" fmla="*/ 1036245 w 1996718"/>
                <a:gd name="connsiteY4" fmla="*/ 266931 h 266931"/>
                <a:gd name="connsiteX5" fmla="*/ 849713 w 1996718"/>
                <a:gd name="connsiteY5" fmla="*/ 266931 h 266931"/>
                <a:gd name="connsiteX6" fmla="*/ 849713 w 1996718"/>
                <a:gd name="connsiteY6" fmla="*/ 249882 h 266931"/>
                <a:gd name="connsiteX7" fmla="*/ 0 w 1996718"/>
                <a:gd name="connsiteY7" fmla="*/ 249882 h 26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6718" h="266931">
                  <a:moveTo>
                    <a:pt x="0" y="0"/>
                  </a:moveTo>
                  <a:lnTo>
                    <a:pt x="1996718" y="0"/>
                  </a:lnTo>
                  <a:lnTo>
                    <a:pt x="1996718" y="249882"/>
                  </a:lnTo>
                  <a:lnTo>
                    <a:pt x="1036245" y="249882"/>
                  </a:lnTo>
                  <a:lnTo>
                    <a:pt x="1036245" y="266931"/>
                  </a:lnTo>
                  <a:lnTo>
                    <a:pt x="849713" y="266931"/>
                  </a:lnTo>
                  <a:lnTo>
                    <a:pt x="849713" y="249882"/>
                  </a:lnTo>
                  <a:lnTo>
                    <a:pt x="0" y="249882"/>
                  </a:lnTo>
                  <a:close/>
                </a:path>
              </a:pathLst>
            </a:custGeom>
            <a:solidFill>
              <a:schemeClr val="accent3">
                <a:lumMod val="75000"/>
              </a:schemeClr>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Batch &amp; Interactive Tez</a:t>
              </a:r>
            </a:p>
          </p:txBody>
        </p:sp>
        <p:sp>
          <p:nvSpPr>
            <p:cNvPr id="102" name="Freeform 101"/>
            <p:cNvSpPr/>
            <p:nvPr/>
          </p:nvSpPr>
          <p:spPr>
            <a:xfrm>
              <a:off x="9502504" y="3119389"/>
              <a:ext cx="1477615" cy="269624"/>
            </a:xfrm>
            <a:custGeom>
              <a:avLst/>
              <a:gdLst>
                <a:gd name="connsiteX0" fmla="*/ 0 w 1477615"/>
                <a:gd name="connsiteY0" fmla="*/ 0 h 269624"/>
                <a:gd name="connsiteX1" fmla="*/ 1477615 w 1477615"/>
                <a:gd name="connsiteY1" fmla="*/ 0 h 269624"/>
                <a:gd name="connsiteX2" fmla="*/ 1477615 w 1477615"/>
                <a:gd name="connsiteY2" fmla="*/ 249882 h 269624"/>
                <a:gd name="connsiteX3" fmla="*/ 816283 w 1477615"/>
                <a:gd name="connsiteY3" fmla="*/ 249882 h 269624"/>
                <a:gd name="connsiteX4" fmla="*/ 816283 w 1477615"/>
                <a:gd name="connsiteY4" fmla="*/ 269624 h 269624"/>
                <a:gd name="connsiteX5" fmla="*/ 633330 w 1477615"/>
                <a:gd name="connsiteY5" fmla="*/ 269624 h 269624"/>
                <a:gd name="connsiteX6" fmla="*/ 633330 w 1477615"/>
                <a:gd name="connsiteY6" fmla="*/ 249882 h 269624"/>
                <a:gd name="connsiteX7" fmla="*/ 0 w 1477615"/>
                <a:gd name="connsiteY7" fmla="*/ 249882 h 2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7615" h="269624">
                  <a:moveTo>
                    <a:pt x="0" y="0"/>
                  </a:moveTo>
                  <a:lnTo>
                    <a:pt x="1477615" y="0"/>
                  </a:lnTo>
                  <a:lnTo>
                    <a:pt x="1477615" y="249882"/>
                  </a:lnTo>
                  <a:lnTo>
                    <a:pt x="816283" y="249882"/>
                  </a:lnTo>
                  <a:lnTo>
                    <a:pt x="816283" y="269624"/>
                  </a:lnTo>
                  <a:lnTo>
                    <a:pt x="633330" y="269624"/>
                  </a:lnTo>
                  <a:lnTo>
                    <a:pt x="633330" y="249882"/>
                  </a:lnTo>
                  <a:lnTo>
                    <a:pt x="0" y="249882"/>
                  </a:lnTo>
                  <a:close/>
                </a:path>
              </a:pathLst>
            </a:custGeom>
            <a:solidFill>
              <a:schemeClr val="accent3">
                <a:lumMod val="75000"/>
              </a:schemeClr>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Real-time Slider</a:t>
              </a:r>
            </a:p>
          </p:txBody>
        </p:sp>
        <p:sp>
          <p:nvSpPr>
            <p:cNvPr id="170" name="TextBox 169"/>
            <p:cNvSpPr txBox="1"/>
            <p:nvPr/>
          </p:nvSpPr>
          <p:spPr>
            <a:xfrm>
              <a:off x="6547470" y="2721737"/>
              <a:ext cx="429926" cy="307777"/>
            </a:xfrm>
            <a:prstGeom prst="rect">
              <a:avLst/>
            </a:prstGeom>
            <a:noFill/>
          </p:spPr>
          <p:txBody>
            <a:bodyPr wrap="non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9718D">
                      <a:lumMod val="40000"/>
                      <a:lumOff val="60000"/>
                    </a:srgbClr>
                  </a:solidFill>
                  <a:effectLst/>
                  <a:uLnTx/>
                  <a:uFillTx/>
                  <a:latin typeface="Arial Narrow" panose="020B0606020202030204" pitchFamily="34" charset="0"/>
                  <a:ea typeface="+mn-ea"/>
                  <a:cs typeface="+mn-cs"/>
                </a:rPr>
                <a:t>API</a:t>
              </a:r>
              <a:endParaRPr kumimoji="0" lang="en-US" sz="1200" b="1" i="0" u="none" strike="noStrike" kern="0" cap="none" spc="0" normalizeH="0" baseline="0" noProof="0" dirty="0">
                <a:ln>
                  <a:noFill/>
                </a:ln>
                <a:solidFill>
                  <a:srgbClr val="59718D">
                    <a:lumMod val="40000"/>
                    <a:lumOff val="60000"/>
                  </a:srgbClr>
                </a:solidFill>
                <a:effectLst/>
                <a:uLnTx/>
                <a:uFillTx/>
                <a:latin typeface="Arial Narrow" panose="020B0606020202030204" pitchFamily="34" charset="0"/>
                <a:ea typeface="+mn-ea"/>
                <a:cs typeface="+mn-cs"/>
              </a:endParaRPr>
            </a:p>
          </p:txBody>
        </p:sp>
        <p:sp>
          <p:nvSpPr>
            <p:cNvPr id="171" name="TextBox 170"/>
            <p:cNvSpPr txBox="1"/>
            <p:nvPr/>
          </p:nvSpPr>
          <p:spPr>
            <a:xfrm>
              <a:off x="6312035" y="3077395"/>
              <a:ext cx="675185" cy="307777"/>
            </a:xfrm>
            <a:prstGeom prst="rect">
              <a:avLst/>
            </a:prstGeom>
            <a:noFill/>
          </p:spPr>
          <p:txBody>
            <a:bodyPr wrap="non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8EA1B8">
                      <a:lumMod val="75000"/>
                    </a:srgbClr>
                  </a:solidFill>
                  <a:effectLst/>
                  <a:uLnTx/>
                  <a:uFillTx/>
                  <a:latin typeface="Arial Narrow" panose="020B0606020202030204" pitchFamily="34" charset="0"/>
                  <a:ea typeface="+mn-ea"/>
                  <a:cs typeface="+mn-cs"/>
                </a:rPr>
                <a:t>Engine</a:t>
              </a:r>
            </a:p>
          </p:txBody>
        </p:sp>
        <p:sp>
          <p:nvSpPr>
            <p:cNvPr id="174" name="TextBox 173"/>
            <p:cNvSpPr txBox="1"/>
            <p:nvPr/>
          </p:nvSpPr>
          <p:spPr>
            <a:xfrm>
              <a:off x="6274423" y="3526908"/>
              <a:ext cx="708848" cy="307777"/>
            </a:xfrm>
            <a:prstGeom prst="rect">
              <a:avLst/>
            </a:prstGeom>
            <a:noFill/>
          </p:spPr>
          <p:txBody>
            <a:bodyPr wrap="non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System</a:t>
              </a:r>
            </a:p>
          </p:txBody>
        </p:sp>
        <p:sp>
          <p:nvSpPr>
            <p:cNvPr id="175" name="Rectangle 174"/>
            <p:cNvSpPr/>
            <p:nvPr/>
          </p:nvSpPr>
          <p:spPr>
            <a:xfrm>
              <a:off x="11003847" y="2445541"/>
              <a:ext cx="21899" cy="91439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76" name="Rectangle 175"/>
            <p:cNvSpPr/>
            <p:nvPr/>
          </p:nvSpPr>
          <p:spPr>
            <a:xfrm>
              <a:off x="9477362" y="2443971"/>
              <a:ext cx="21899" cy="91439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77" name="Rectangle 176"/>
            <p:cNvSpPr/>
            <p:nvPr/>
          </p:nvSpPr>
          <p:spPr>
            <a:xfrm>
              <a:off x="7452155" y="2440679"/>
              <a:ext cx="21899" cy="91439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7" name="Rectangle 186"/>
            <p:cNvSpPr/>
            <p:nvPr/>
          </p:nvSpPr>
          <p:spPr>
            <a:xfrm>
              <a:off x="11499524" y="2449206"/>
              <a:ext cx="21899" cy="91439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92" name="Freeform 91"/>
            <p:cNvSpPr/>
            <p:nvPr/>
          </p:nvSpPr>
          <p:spPr>
            <a:xfrm>
              <a:off x="6969183" y="2518880"/>
              <a:ext cx="479354" cy="618865"/>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1">
                <a:lumMod val="40000"/>
                <a:lumOff val="60000"/>
              </a:schemeClr>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Direct</a:t>
              </a:r>
              <a:endParaRPr kumimoji="0" lang="en-US" sz="8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Java</a:t>
              </a:r>
              <a:b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b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.NET</a:t>
              </a:r>
            </a:p>
          </p:txBody>
        </p:sp>
        <p:sp>
          <p:nvSpPr>
            <p:cNvPr id="93" name="Freeform 92"/>
            <p:cNvSpPr/>
            <p:nvPr/>
          </p:nvSpPr>
          <p:spPr>
            <a:xfrm>
              <a:off x="7473758" y="2518880"/>
              <a:ext cx="479354" cy="618865"/>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1">
                <a:lumMod val="40000"/>
                <a:lumOff val="60000"/>
              </a:schemeClr>
            </a:solidFill>
            <a:ln w="12700" cap="flat" cmpd="sng" algn="ctr">
              <a:noFill/>
              <a:prstDash val="solid"/>
              <a:miter lim="800000"/>
            </a:ln>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Scripting</a:t>
              </a:r>
              <a:endParaRPr kumimoji="0" lang="en-US" sz="7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Pig</a:t>
              </a:r>
              <a:b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br>
              <a:endPar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endParaRPr>
            </a:p>
          </p:txBody>
        </p:sp>
        <p:sp>
          <p:nvSpPr>
            <p:cNvPr id="94" name="Freeform 93"/>
            <p:cNvSpPr/>
            <p:nvPr/>
          </p:nvSpPr>
          <p:spPr>
            <a:xfrm>
              <a:off x="7978333" y="2518880"/>
              <a:ext cx="479354" cy="618865"/>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1">
                <a:lumMod val="40000"/>
                <a:lumOff val="60000"/>
              </a:schemeClr>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SQL</a:t>
              </a:r>
              <a:endPar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Hive</a:t>
              </a:r>
              <a:b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br>
              <a:endPar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endParaRPr>
            </a:p>
          </p:txBody>
        </p:sp>
        <p:sp>
          <p:nvSpPr>
            <p:cNvPr id="95" name="Freeform 94"/>
            <p:cNvSpPr/>
            <p:nvPr/>
          </p:nvSpPr>
          <p:spPr>
            <a:xfrm>
              <a:off x="8482908" y="2518880"/>
              <a:ext cx="479354" cy="618865"/>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1">
                <a:lumMod val="40000"/>
                <a:lumOff val="60000"/>
              </a:schemeClr>
            </a:solidFill>
            <a:ln w="12700" cap="flat" cmpd="sng" algn="ctr">
              <a:noFill/>
              <a:prstDash val="solid"/>
              <a:miter lim="800000"/>
            </a:ln>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Cascading</a:t>
              </a:r>
              <a:endParaRPr kumimoji="0" lang="en-US" sz="9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Scala</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Java</a:t>
              </a:r>
            </a:p>
          </p:txBody>
        </p:sp>
        <p:sp>
          <p:nvSpPr>
            <p:cNvPr id="96" name="Freeform 95"/>
            <p:cNvSpPr/>
            <p:nvPr/>
          </p:nvSpPr>
          <p:spPr>
            <a:xfrm>
              <a:off x="8987483" y="2678598"/>
              <a:ext cx="479354" cy="459147"/>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1">
                <a:lumMod val="40000"/>
                <a:lumOff val="60000"/>
              </a:schemeClr>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Other</a:t>
              </a:r>
              <a:r>
                <a:rPr kumimoji="0" lang="en-US" sz="7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ISV</a:t>
              </a:r>
            </a:p>
          </p:txBody>
        </p:sp>
        <p:sp>
          <p:nvSpPr>
            <p:cNvPr id="97" name="Freeform 96"/>
            <p:cNvSpPr/>
            <p:nvPr/>
          </p:nvSpPr>
          <p:spPr>
            <a:xfrm>
              <a:off x="9492058" y="2518880"/>
              <a:ext cx="479354" cy="618865"/>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1">
                <a:lumMod val="40000"/>
                <a:lumOff val="60000"/>
              </a:schemeClr>
            </a:solidFill>
            <a:ln w="12700" cap="flat" cmpd="sng" algn="ctr">
              <a:noFill/>
              <a:prstDash val="solid"/>
              <a:miter lim="800000"/>
            </a:ln>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NoSQL</a:t>
              </a:r>
              <a:endParaRPr kumimoji="0" lang="en-US" sz="9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HBase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Accumulo</a:t>
              </a:r>
            </a:p>
          </p:txBody>
        </p:sp>
        <p:sp>
          <p:nvSpPr>
            <p:cNvPr id="98" name="Freeform 97"/>
            <p:cNvSpPr/>
            <p:nvPr/>
          </p:nvSpPr>
          <p:spPr>
            <a:xfrm>
              <a:off x="9996633" y="2518880"/>
              <a:ext cx="479354" cy="618865"/>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1">
                <a:lumMod val="40000"/>
                <a:lumOff val="60000"/>
              </a:schemeClr>
            </a:solidFill>
            <a:ln w="12700" cap="flat" cmpd="sng" algn="ctr">
              <a:noFill/>
              <a:prstDash val="solid"/>
              <a:miter lim="800000"/>
            </a:ln>
            <a:effectLst/>
          </p:spPr>
          <p:txBody>
            <a:bodyPr wrap="square" lIns="0" r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Stream</a:t>
              </a:r>
              <a:endPar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9718D">
                      <a:lumMod val="50000"/>
                    </a:srgbClr>
                  </a:solidFill>
                  <a:effectLst/>
                  <a:uLnTx/>
                  <a:uFillTx/>
                  <a:latin typeface="Arial Narrow" panose="020B0606020202030204" pitchFamily="34" charset="0"/>
                  <a:ea typeface="+mn-ea"/>
                  <a:cs typeface="+mn-cs"/>
                </a:rPr>
                <a:t>Storm</a:t>
              </a:r>
              <a:br>
                <a:rPr kumimoji="0" lang="en-US" sz="800" b="0" i="0" u="none" strike="noStrike" kern="0" cap="none" spc="0" normalizeH="0" baseline="0" noProof="0">
                  <a:ln>
                    <a:noFill/>
                  </a:ln>
                  <a:solidFill>
                    <a:srgbClr val="59718D">
                      <a:lumMod val="50000"/>
                    </a:srgbClr>
                  </a:solidFill>
                  <a:effectLst/>
                  <a:uLnTx/>
                  <a:uFillTx/>
                  <a:latin typeface="Arial Narrow" panose="020B0606020202030204" pitchFamily="34" charset="0"/>
                  <a:ea typeface="+mn-ea"/>
                  <a:cs typeface="+mn-cs"/>
                </a:rPr>
              </a:br>
              <a:endPar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endParaRPr>
            </a:p>
          </p:txBody>
        </p:sp>
        <p:sp>
          <p:nvSpPr>
            <p:cNvPr id="99" name="Freeform 98"/>
            <p:cNvSpPr/>
            <p:nvPr/>
          </p:nvSpPr>
          <p:spPr>
            <a:xfrm>
              <a:off x="10501208" y="2678598"/>
              <a:ext cx="479354" cy="459147"/>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1">
                <a:lumMod val="40000"/>
                <a:lumOff val="60000"/>
              </a:schemeClr>
            </a:solidFill>
            <a:ln w="12700" cap="flat" cmpd="sng" algn="ctr">
              <a:noFill/>
              <a:prstDash val="solid"/>
              <a:miter lim="800000"/>
            </a:ln>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Other</a:t>
              </a:r>
              <a:r>
                <a:rPr kumimoji="0" lang="en-US" sz="7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ISV</a:t>
              </a:r>
            </a:p>
          </p:txBody>
        </p:sp>
        <p:sp>
          <p:nvSpPr>
            <p:cNvPr id="100" name="Freeform 99"/>
            <p:cNvSpPr/>
            <p:nvPr/>
          </p:nvSpPr>
          <p:spPr>
            <a:xfrm>
              <a:off x="11005783" y="2518879"/>
              <a:ext cx="479354" cy="879747"/>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1">
                <a:lumMod val="40000"/>
                <a:lumOff val="60000"/>
              </a:schemeClr>
            </a:solidFill>
            <a:ln w="12700" cap="flat" cmpd="sng" algn="ctr">
              <a:noFill/>
              <a:prstDash val="solid"/>
              <a:miter lim="800000"/>
            </a:ln>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Spark</a:t>
              </a:r>
              <a:br>
                <a:rPr kumimoji="0" lang="en-US" sz="10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br>
              <a:r>
                <a:rPr kumimoji="0" lang="en-US" sz="800" b="0" i="0" u="none" strike="noStrike" kern="0" cap="none" spc="0" normalizeH="0" baseline="0" noProof="0" dirty="0">
                  <a:ln>
                    <a:noFill/>
                  </a:ln>
                  <a:solidFill>
                    <a:srgbClr val="59718D">
                      <a:lumMod val="50000"/>
                    </a:srgbClr>
                  </a:solidFill>
                  <a:effectLst/>
                  <a:uLnTx/>
                  <a:uFillTx/>
                  <a:latin typeface="Arial Narrow" panose="020B0606020202030204" pitchFamily="34" charset="0"/>
                  <a:ea typeface="+mn-ea"/>
                  <a:cs typeface="+mn-cs"/>
                </a:rPr>
                <a:t>Other ISV</a:t>
              </a:r>
            </a:p>
          </p:txBody>
        </p:sp>
        <p:sp>
          <p:nvSpPr>
            <p:cNvPr id="101" name="Freeform 100"/>
            <p:cNvSpPr/>
            <p:nvPr/>
          </p:nvSpPr>
          <p:spPr>
            <a:xfrm>
              <a:off x="11510354" y="2518879"/>
              <a:ext cx="479354" cy="879747"/>
            </a:xfrm>
            <a:custGeom>
              <a:avLst/>
              <a:gdLst>
                <a:gd name="connsiteX0" fmla="*/ 0 w 479354"/>
                <a:gd name="connsiteY0" fmla="*/ 0 h 618865"/>
                <a:gd name="connsiteX1" fmla="*/ 146411 w 479354"/>
                <a:gd name="connsiteY1" fmla="*/ 0 h 618865"/>
                <a:gd name="connsiteX2" fmla="*/ 146411 w 479354"/>
                <a:gd name="connsiteY2" fmla="*/ 17849 h 618865"/>
                <a:gd name="connsiteX3" fmla="*/ 332942 w 479354"/>
                <a:gd name="connsiteY3" fmla="*/ 17849 h 618865"/>
                <a:gd name="connsiteX4" fmla="*/ 332942 w 479354"/>
                <a:gd name="connsiteY4" fmla="*/ 0 h 618865"/>
                <a:gd name="connsiteX5" fmla="*/ 479354 w 479354"/>
                <a:gd name="connsiteY5" fmla="*/ 0 h 618865"/>
                <a:gd name="connsiteX6" fmla="*/ 479354 w 479354"/>
                <a:gd name="connsiteY6" fmla="*/ 603413 h 618865"/>
                <a:gd name="connsiteX7" fmla="*/ 332942 w 479354"/>
                <a:gd name="connsiteY7" fmla="*/ 603413 h 618865"/>
                <a:gd name="connsiteX8" fmla="*/ 332942 w 479354"/>
                <a:gd name="connsiteY8" fmla="*/ 618865 h 618865"/>
                <a:gd name="connsiteX9" fmla="*/ 146411 w 479354"/>
                <a:gd name="connsiteY9" fmla="*/ 618865 h 618865"/>
                <a:gd name="connsiteX10" fmla="*/ 146411 w 479354"/>
                <a:gd name="connsiteY10" fmla="*/ 603413 h 618865"/>
                <a:gd name="connsiteX11" fmla="*/ 0 w 479354"/>
                <a:gd name="connsiteY11" fmla="*/ 603413 h 61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354" h="618865">
                  <a:moveTo>
                    <a:pt x="0" y="0"/>
                  </a:moveTo>
                  <a:lnTo>
                    <a:pt x="146411" y="0"/>
                  </a:lnTo>
                  <a:lnTo>
                    <a:pt x="146411" y="17849"/>
                  </a:lnTo>
                  <a:lnTo>
                    <a:pt x="332942" y="17849"/>
                  </a:lnTo>
                  <a:lnTo>
                    <a:pt x="332942" y="0"/>
                  </a:lnTo>
                  <a:lnTo>
                    <a:pt x="479354" y="0"/>
                  </a:lnTo>
                  <a:lnTo>
                    <a:pt x="479354" y="603413"/>
                  </a:lnTo>
                  <a:lnTo>
                    <a:pt x="332942" y="603413"/>
                  </a:lnTo>
                  <a:lnTo>
                    <a:pt x="332942" y="618865"/>
                  </a:lnTo>
                  <a:lnTo>
                    <a:pt x="146411" y="618865"/>
                  </a:lnTo>
                  <a:lnTo>
                    <a:pt x="146411" y="603413"/>
                  </a:lnTo>
                  <a:lnTo>
                    <a:pt x="0" y="603413"/>
                  </a:lnTo>
                  <a:close/>
                </a:path>
              </a:pathLst>
            </a:custGeom>
            <a:solidFill>
              <a:schemeClr val="accent2">
                <a:lumMod val="40000"/>
                <a:lumOff val="60000"/>
              </a:schemeClr>
            </a:solidFill>
            <a:ln w="12700" cap="flat" cmpd="sng" algn="ctr">
              <a:noFill/>
              <a:prstDash val="solid"/>
              <a:miter lim="800000"/>
            </a:ln>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5" name="Picture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524894" y="2920450"/>
              <a:ext cx="446780" cy="90784"/>
            </a:xfrm>
            <a:prstGeom prst="rect">
              <a:avLst/>
            </a:prstGeom>
          </p:spPr>
        </p:pic>
      </p:grpSp>
    </p:spTree>
    <p:extLst>
      <p:ext uri="{BB962C8B-B14F-4D97-AF65-F5344CB8AC3E}">
        <p14:creationId xmlns:p14="http://schemas.microsoft.com/office/powerpoint/2010/main" val="1129155366"/>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screenshots-framed-dataManager.png"/>
          <p:cNvPicPr>
            <a:picLocks noChangeAspect="1"/>
          </p:cNvPicPr>
          <p:nvPr/>
        </p:nvPicPr>
        <p:blipFill>
          <a:blip r:embed="rId3" cstate="print"/>
          <a:stretch>
            <a:fillRect/>
          </a:stretch>
        </p:blipFill>
        <p:spPr>
          <a:xfrm>
            <a:off x="4510142" y="3474720"/>
            <a:ext cx="2808724" cy="1934485"/>
          </a:xfrm>
          <a:prstGeom prst="rect">
            <a:avLst/>
          </a:prstGeom>
        </p:spPr>
      </p:pic>
      <p:sp>
        <p:nvSpPr>
          <p:cNvPr id="80" name="Rounded Rectangle 79"/>
          <p:cNvSpPr/>
          <p:nvPr/>
        </p:nvSpPr>
        <p:spPr>
          <a:xfrm>
            <a:off x="4939302" y="2191303"/>
            <a:ext cx="1637570" cy="662427"/>
          </a:xfrm>
          <a:prstGeom prst="roundRect">
            <a:avLst>
              <a:gd name="adj" fmla="val 6061"/>
            </a:avLst>
          </a:prstGeom>
          <a:solidFill>
            <a:srgbClr val="BF272D"/>
          </a:solidFill>
          <a:ln>
            <a:noFill/>
          </a:ln>
        </p:spPr>
        <p:style>
          <a:lnRef idx="2">
            <a:schemeClr val="accent1">
              <a:shade val="50000"/>
            </a:schemeClr>
          </a:lnRef>
          <a:fillRef idx="1">
            <a:schemeClr val="accent1"/>
          </a:fillRef>
          <a:effectRef idx="0">
            <a:schemeClr val="accent1"/>
          </a:effectRef>
          <a:fontRef idx="minor">
            <a:schemeClr val="lt1"/>
          </a:fontRef>
        </p:style>
        <p:txBody>
          <a:bodyPr lIns="59930" tIns="29965" rIns="59930" bIns="29965"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itchFamily="34" charset="0"/>
                <a:ea typeface="+mn-ea"/>
                <a:cs typeface="+mn-cs"/>
              </a:rPr>
              <a:t>Resource Manager</a:t>
            </a:r>
          </a:p>
        </p:txBody>
      </p:sp>
      <p:sp>
        <p:nvSpPr>
          <p:cNvPr id="147" name="Rectangle 146"/>
          <p:cNvSpPr/>
          <p:nvPr/>
        </p:nvSpPr>
        <p:spPr>
          <a:xfrm>
            <a:off x="9774185" y="3794942"/>
            <a:ext cx="903664" cy="491402"/>
          </a:xfrm>
          <a:prstGeom prst="rect">
            <a:avLst/>
          </a:prstGeom>
        </p:spPr>
        <p:txBody>
          <a:bodyPr wrap="square" lIns="59930" tIns="29965" rIns="59930" bIns="29965">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C1272D"/>
                </a:solidFill>
                <a:effectLst/>
                <a:uLnTx/>
                <a:uFillTx/>
                <a:latin typeface="Calibri" pitchFamily="34" charset="0"/>
                <a:ea typeface="+mn-ea"/>
                <a:cs typeface="+mn-cs"/>
              </a:rPr>
              <a:t>Launches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C1272D"/>
                </a:solidFill>
                <a:effectLst/>
                <a:uLnTx/>
                <a:uFillTx/>
                <a:latin typeface="Calibri" pitchFamily="34" charset="0"/>
                <a:ea typeface="+mn-ea"/>
                <a:cs typeface="+mn-cs"/>
              </a:rPr>
              <a:t>Tasks</a:t>
            </a:r>
          </a:p>
        </p:txBody>
      </p:sp>
      <p:sp>
        <p:nvSpPr>
          <p:cNvPr id="63" name="Rounded Rectangle 62"/>
          <p:cNvSpPr/>
          <p:nvPr/>
        </p:nvSpPr>
        <p:spPr>
          <a:xfrm>
            <a:off x="8021585" y="1839230"/>
            <a:ext cx="1609725" cy="1166085"/>
          </a:xfrm>
          <a:prstGeom prst="roundRect">
            <a:avLst>
              <a:gd name="adj" fmla="val 6061"/>
            </a:avLst>
          </a:prstGeom>
          <a:solidFill>
            <a:srgbClr val="5A71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9930" tIns="29965" rIns="59930" bIns="29965"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itchFamily="34" charset="0"/>
                <a:ea typeface="+mn-ea"/>
                <a:cs typeface="+mn-cs"/>
              </a:rPr>
              <a:t>Node Manager</a:t>
            </a:r>
          </a:p>
        </p:txBody>
      </p:sp>
      <p:sp>
        <p:nvSpPr>
          <p:cNvPr id="67" name="Rectangle 66"/>
          <p:cNvSpPr/>
          <p:nvPr/>
        </p:nvSpPr>
        <p:spPr>
          <a:xfrm>
            <a:off x="8097257" y="2273032"/>
            <a:ext cx="1427744" cy="67513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59930" tIns="29965" rIns="59930" bIns="2996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itchFamily="34" charset="0"/>
              <a:ea typeface="+mn-ea"/>
              <a:cs typeface="+mn-cs"/>
            </a:endParaRPr>
          </a:p>
        </p:txBody>
      </p:sp>
      <p:graphicFrame>
        <p:nvGraphicFramePr>
          <p:cNvPr id="73" name="Table 72"/>
          <p:cNvGraphicFramePr>
            <a:graphicFrameLocks noGrp="1"/>
          </p:cNvGraphicFramePr>
          <p:nvPr>
            <p:extLst/>
          </p:nvPr>
        </p:nvGraphicFramePr>
        <p:xfrm>
          <a:off x="8158972" y="2387700"/>
          <a:ext cx="1304315" cy="445797"/>
        </p:xfrm>
        <a:graphic>
          <a:graphicData uri="http://schemas.openxmlformats.org/drawingml/2006/table">
            <a:tbl>
              <a:tblPr bandRow="1">
                <a:tableStyleId>{5C22544A-7EE6-4342-B048-85BDC9FD1C3A}</a:tableStyleId>
              </a:tblPr>
              <a:tblGrid>
                <a:gridCol w="1304315">
                  <a:extLst>
                    <a:ext uri="{9D8B030D-6E8A-4147-A177-3AD203B41FA5}">
                      <a16:colId xmlns:a16="http://schemas.microsoft.com/office/drawing/2014/main" val="20000"/>
                    </a:ext>
                  </a:extLst>
                </a:gridCol>
              </a:tblGrid>
              <a:tr h="218011">
                <a:tc>
                  <a:txBody>
                    <a:bodyPr/>
                    <a:lstStyle/>
                    <a:p>
                      <a:pPr algn="ctr"/>
                      <a:r>
                        <a:rPr lang="en-US" sz="1050" b="1" dirty="0">
                          <a:solidFill>
                            <a:srgbClr val="F8F8F8"/>
                          </a:solidFill>
                          <a:latin typeface="Calibri" pitchFamily="34" charset="0"/>
                        </a:rPr>
                        <a:t>DM App</a:t>
                      </a:r>
                      <a:r>
                        <a:rPr lang="en-US" sz="1050" b="1" baseline="0" dirty="0">
                          <a:solidFill>
                            <a:srgbClr val="F8F8F8"/>
                          </a:solidFill>
                          <a:latin typeface="Calibri" pitchFamily="34" charset="0"/>
                        </a:rPr>
                        <a:t> Master</a:t>
                      </a:r>
                      <a:endParaRPr lang="en-US" sz="1050" b="1" dirty="0">
                        <a:solidFill>
                          <a:srgbClr val="F8F8F8"/>
                        </a:solidFill>
                        <a:latin typeface="Calibri" pitchFamily="34" charset="0"/>
                      </a:endParaRPr>
                    </a:p>
                  </a:txBody>
                  <a:tcPr marL="0" marR="0" marT="0" marB="0" anchor="ctr">
                    <a:solidFill>
                      <a:srgbClr val="C1272D"/>
                    </a:solidFill>
                  </a:tcPr>
                </a:tc>
                <a:extLst>
                  <a:ext uri="{0D108BD9-81ED-4DB2-BD59-A6C34878D82A}">
                    <a16:rowId xmlns:a16="http://schemas.microsoft.com/office/drawing/2014/main" val="10000"/>
                  </a:ext>
                </a:extLst>
              </a:tr>
              <a:tr h="227786">
                <a:tc>
                  <a:txBody>
                    <a:bodyPr/>
                    <a:lstStyle/>
                    <a:p>
                      <a:pPr algn="ctr"/>
                      <a:r>
                        <a:rPr lang="en-US" sz="1050" b="1" dirty="0">
                          <a:solidFill>
                            <a:srgbClr val="F8F8F8"/>
                          </a:solidFill>
                          <a:latin typeface="Calibri" pitchFamily="34" charset="0"/>
                        </a:rPr>
                        <a:t>DM Task</a:t>
                      </a:r>
                    </a:p>
                  </a:txBody>
                  <a:tcPr marL="0" marR="0" marT="0" marB="0" anchor="ctr">
                    <a:solidFill>
                      <a:srgbClr val="859AB1"/>
                    </a:solidFill>
                  </a:tcPr>
                </a:tc>
                <a:extLst>
                  <a:ext uri="{0D108BD9-81ED-4DB2-BD59-A6C34878D82A}">
                    <a16:rowId xmlns:a16="http://schemas.microsoft.com/office/drawing/2014/main" val="10001"/>
                  </a:ext>
                </a:extLst>
              </a:tr>
            </a:tbl>
          </a:graphicData>
        </a:graphic>
      </p:graphicFrame>
      <p:sp>
        <p:nvSpPr>
          <p:cNvPr id="85" name="Rounded Rectangle 84"/>
          <p:cNvSpPr/>
          <p:nvPr/>
        </p:nvSpPr>
        <p:spPr>
          <a:xfrm>
            <a:off x="8021585" y="3272566"/>
            <a:ext cx="1609726" cy="1166085"/>
          </a:xfrm>
          <a:prstGeom prst="roundRect">
            <a:avLst>
              <a:gd name="adj" fmla="val 6061"/>
            </a:avLst>
          </a:prstGeom>
          <a:solidFill>
            <a:srgbClr val="5A71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9930" tIns="29965" rIns="59930" bIns="29965"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itchFamily="34" charset="0"/>
                <a:ea typeface="+mn-ea"/>
                <a:cs typeface="+mn-cs"/>
              </a:rPr>
              <a:t>Node Manager</a:t>
            </a:r>
          </a:p>
        </p:txBody>
      </p:sp>
      <p:sp>
        <p:nvSpPr>
          <p:cNvPr id="86" name="Rectangle 85"/>
          <p:cNvSpPr/>
          <p:nvPr/>
        </p:nvSpPr>
        <p:spPr>
          <a:xfrm>
            <a:off x="8073980" y="3706368"/>
            <a:ext cx="1451022" cy="67513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59930" tIns="29965" rIns="59930" bIns="2996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itchFamily="34" charset="0"/>
              <a:ea typeface="+mn-ea"/>
              <a:cs typeface="+mn-cs"/>
            </a:endParaRPr>
          </a:p>
        </p:txBody>
      </p:sp>
      <p:graphicFrame>
        <p:nvGraphicFramePr>
          <p:cNvPr id="87" name="Table 86"/>
          <p:cNvGraphicFramePr>
            <a:graphicFrameLocks noGrp="1"/>
          </p:cNvGraphicFramePr>
          <p:nvPr>
            <p:extLst/>
          </p:nvPr>
        </p:nvGraphicFramePr>
        <p:xfrm>
          <a:off x="8183319" y="3804742"/>
          <a:ext cx="1286255" cy="478385"/>
        </p:xfrm>
        <a:graphic>
          <a:graphicData uri="http://schemas.openxmlformats.org/drawingml/2006/table">
            <a:tbl>
              <a:tblPr bandRow="1">
                <a:tableStyleId>{5C22544A-7EE6-4342-B048-85BDC9FD1C3A}</a:tableStyleId>
              </a:tblPr>
              <a:tblGrid>
                <a:gridCol w="1286255">
                  <a:extLst>
                    <a:ext uri="{9D8B030D-6E8A-4147-A177-3AD203B41FA5}">
                      <a16:colId xmlns:a16="http://schemas.microsoft.com/office/drawing/2014/main" val="20000"/>
                    </a:ext>
                  </a:extLst>
                </a:gridCol>
              </a:tblGrid>
              <a:tr h="233948">
                <a:tc>
                  <a:txBody>
                    <a:bodyPr/>
                    <a:lstStyle/>
                    <a:p>
                      <a:pPr algn="ctr"/>
                      <a:r>
                        <a:rPr lang="en-US" sz="1050" b="1" dirty="0">
                          <a:solidFill>
                            <a:srgbClr val="F8F8F8"/>
                          </a:solidFill>
                          <a:latin typeface="Calibri" pitchFamily="34" charset="0"/>
                        </a:rPr>
                        <a:t>DM</a:t>
                      </a:r>
                      <a:r>
                        <a:rPr lang="en-US" sz="1050" b="1" baseline="0" dirty="0">
                          <a:solidFill>
                            <a:srgbClr val="F8F8F8"/>
                          </a:solidFill>
                          <a:latin typeface="Calibri" pitchFamily="34" charset="0"/>
                        </a:rPr>
                        <a:t> Task</a:t>
                      </a:r>
                      <a:endParaRPr lang="en-US" sz="1050" b="1" dirty="0">
                        <a:solidFill>
                          <a:srgbClr val="F8F8F8"/>
                        </a:solidFill>
                        <a:latin typeface="Calibri" pitchFamily="34" charset="0"/>
                      </a:endParaRPr>
                    </a:p>
                  </a:txBody>
                  <a:tcPr marL="0" marR="0" marT="0" marB="0" anchor="ctr">
                    <a:solidFill>
                      <a:srgbClr val="5A718B"/>
                    </a:solidFill>
                  </a:tcPr>
                </a:tc>
                <a:extLst>
                  <a:ext uri="{0D108BD9-81ED-4DB2-BD59-A6C34878D82A}">
                    <a16:rowId xmlns:a16="http://schemas.microsoft.com/office/drawing/2014/main" val="10000"/>
                  </a:ext>
                </a:extLst>
              </a:tr>
              <a:tr h="244437">
                <a:tc>
                  <a:txBody>
                    <a:bodyPr/>
                    <a:lstStyle/>
                    <a:p>
                      <a:pPr algn="ctr"/>
                      <a:r>
                        <a:rPr lang="en-US" sz="1050" b="1" dirty="0">
                          <a:solidFill>
                            <a:srgbClr val="F8F8F8"/>
                          </a:solidFill>
                          <a:latin typeface="Calibri" pitchFamily="34" charset="0"/>
                        </a:rPr>
                        <a:t>DM Task</a:t>
                      </a:r>
                    </a:p>
                  </a:txBody>
                  <a:tcPr marL="0" marR="0" marT="0" marB="0" anchor="ctr">
                    <a:solidFill>
                      <a:srgbClr val="859AB1"/>
                    </a:solidFill>
                  </a:tcPr>
                </a:tc>
                <a:extLst>
                  <a:ext uri="{0D108BD9-81ED-4DB2-BD59-A6C34878D82A}">
                    <a16:rowId xmlns:a16="http://schemas.microsoft.com/office/drawing/2014/main" val="10001"/>
                  </a:ext>
                </a:extLst>
              </a:tr>
            </a:tbl>
          </a:graphicData>
        </a:graphic>
      </p:graphicFrame>
      <p:sp>
        <p:nvSpPr>
          <p:cNvPr id="88" name="Rounded Rectangle 87"/>
          <p:cNvSpPr/>
          <p:nvPr/>
        </p:nvSpPr>
        <p:spPr>
          <a:xfrm>
            <a:off x="8027935" y="4517166"/>
            <a:ext cx="1603375" cy="1166085"/>
          </a:xfrm>
          <a:prstGeom prst="roundRect">
            <a:avLst>
              <a:gd name="adj" fmla="val 6061"/>
            </a:avLst>
          </a:prstGeom>
          <a:solidFill>
            <a:srgbClr val="5A71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9930" tIns="29965" rIns="59930" bIns="29965"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itchFamily="34" charset="0"/>
                <a:ea typeface="+mn-ea"/>
                <a:cs typeface="+mn-cs"/>
              </a:rPr>
              <a:t>Node Manager</a:t>
            </a:r>
          </a:p>
        </p:txBody>
      </p:sp>
      <p:sp>
        <p:nvSpPr>
          <p:cNvPr id="89" name="Rectangle 88"/>
          <p:cNvSpPr/>
          <p:nvPr/>
        </p:nvSpPr>
        <p:spPr>
          <a:xfrm>
            <a:off x="8080330" y="4950968"/>
            <a:ext cx="1444672" cy="67513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lIns="59930" tIns="29965" rIns="59930" bIns="29965"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itchFamily="34" charset="0"/>
              <a:ea typeface="+mn-ea"/>
              <a:cs typeface="+mn-cs"/>
            </a:endParaRPr>
          </a:p>
        </p:txBody>
      </p:sp>
      <p:graphicFrame>
        <p:nvGraphicFramePr>
          <p:cNvPr id="90" name="Table 89"/>
          <p:cNvGraphicFramePr>
            <a:graphicFrameLocks noGrp="1"/>
          </p:cNvGraphicFramePr>
          <p:nvPr>
            <p:extLst/>
          </p:nvPr>
        </p:nvGraphicFramePr>
        <p:xfrm>
          <a:off x="8156364" y="5049342"/>
          <a:ext cx="1286255" cy="478385"/>
        </p:xfrm>
        <a:graphic>
          <a:graphicData uri="http://schemas.openxmlformats.org/drawingml/2006/table">
            <a:tbl>
              <a:tblPr bandRow="1">
                <a:tableStyleId>{5C22544A-7EE6-4342-B048-85BDC9FD1C3A}</a:tableStyleId>
              </a:tblPr>
              <a:tblGrid>
                <a:gridCol w="1286255">
                  <a:extLst>
                    <a:ext uri="{9D8B030D-6E8A-4147-A177-3AD203B41FA5}">
                      <a16:colId xmlns:a16="http://schemas.microsoft.com/office/drawing/2014/main" val="20000"/>
                    </a:ext>
                  </a:extLst>
                </a:gridCol>
              </a:tblGrid>
              <a:tr h="233948">
                <a:tc>
                  <a:txBody>
                    <a:bodyPr/>
                    <a:lstStyle/>
                    <a:p>
                      <a:pPr algn="ctr"/>
                      <a:r>
                        <a:rPr lang="en-US" sz="1050" b="1" dirty="0">
                          <a:solidFill>
                            <a:srgbClr val="F8F8F8"/>
                          </a:solidFill>
                          <a:latin typeface="Calibri" pitchFamily="34" charset="0"/>
                        </a:rPr>
                        <a:t>DM</a:t>
                      </a:r>
                      <a:r>
                        <a:rPr lang="en-US" sz="1050" b="1" baseline="0" dirty="0">
                          <a:solidFill>
                            <a:srgbClr val="F8F8F8"/>
                          </a:solidFill>
                          <a:latin typeface="Calibri" pitchFamily="34" charset="0"/>
                        </a:rPr>
                        <a:t> Task</a:t>
                      </a:r>
                      <a:endParaRPr lang="en-US" sz="1050" b="1" dirty="0">
                        <a:solidFill>
                          <a:srgbClr val="F8F8F8"/>
                        </a:solidFill>
                        <a:latin typeface="Calibri" pitchFamily="34" charset="0"/>
                      </a:endParaRPr>
                    </a:p>
                  </a:txBody>
                  <a:tcPr marL="0" marR="0" marT="0" marB="0" anchor="ctr">
                    <a:solidFill>
                      <a:srgbClr val="5A718B"/>
                    </a:solidFill>
                  </a:tcPr>
                </a:tc>
                <a:extLst>
                  <a:ext uri="{0D108BD9-81ED-4DB2-BD59-A6C34878D82A}">
                    <a16:rowId xmlns:a16="http://schemas.microsoft.com/office/drawing/2014/main" val="10000"/>
                  </a:ext>
                </a:extLst>
              </a:tr>
              <a:tr h="244437">
                <a:tc>
                  <a:txBody>
                    <a:bodyPr/>
                    <a:lstStyle/>
                    <a:p>
                      <a:pPr algn="ctr"/>
                      <a:r>
                        <a:rPr lang="en-US" sz="1050" b="1" dirty="0">
                          <a:solidFill>
                            <a:srgbClr val="F8F8F8"/>
                          </a:solidFill>
                          <a:latin typeface="Calibri" pitchFamily="34" charset="0"/>
                        </a:rPr>
                        <a:t>DM Task</a:t>
                      </a:r>
                    </a:p>
                  </a:txBody>
                  <a:tcPr marL="0" marR="0" marT="0" marB="0" anchor="ctr">
                    <a:solidFill>
                      <a:srgbClr val="859AB1"/>
                    </a:solidFill>
                  </a:tcPr>
                </a:tc>
                <a:extLst>
                  <a:ext uri="{0D108BD9-81ED-4DB2-BD59-A6C34878D82A}">
                    <a16:rowId xmlns:a16="http://schemas.microsoft.com/office/drawing/2014/main" val="10001"/>
                  </a:ext>
                </a:extLst>
              </a:tr>
            </a:tbl>
          </a:graphicData>
        </a:graphic>
      </p:graphicFrame>
      <p:sp>
        <p:nvSpPr>
          <p:cNvPr id="91" name="TextBox 90"/>
          <p:cNvSpPr txBox="1"/>
          <p:nvPr/>
        </p:nvSpPr>
        <p:spPr>
          <a:xfrm>
            <a:off x="6682740" y="1993789"/>
            <a:ext cx="1176752" cy="491402"/>
          </a:xfrm>
          <a:prstGeom prst="rect">
            <a:avLst/>
          </a:prstGeom>
        </p:spPr>
        <p:txBody>
          <a:bodyPr wrap="square" lIns="59930" tIns="29965" rIns="59930" bIns="29965">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C1272D"/>
                </a:solidFill>
                <a:effectLst/>
                <a:uLnTx/>
                <a:uFillTx/>
                <a:latin typeface="Calibri" pitchFamily="34" charset="0"/>
                <a:ea typeface="+mn-ea"/>
                <a:cs typeface="+mn-cs"/>
              </a:rPr>
              <a:t>Launches DM App Master</a:t>
            </a:r>
          </a:p>
        </p:txBody>
      </p:sp>
      <p:sp>
        <p:nvSpPr>
          <p:cNvPr id="115" name="Freeform 114"/>
          <p:cNvSpPr/>
          <p:nvPr/>
        </p:nvSpPr>
        <p:spPr bwMode="auto">
          <a:xfrm>
            <a:off x="9634485" y="2657475"/>
            <a:ext cx="139700" cy="234950"/>
          </a:xfrm>
          <a:custGeom>
            <a:avLst/>
            <a:gdLst>
              <a:gd name="connsiteX0" fmla="*/ 3175 w 69850"/>
              <a:gd name="connsiteY0" fmla="*/ 0 h 234950"/>
              <a:gd name="connsiteX1" fmla="*/ 69850 w 69850"/>
              <a:gd name="connsiteY1" fmla="*/ 0 h 234950"/>
              <a:gd name="connsiteX2" fmla="*/ 66675 w 69850"/>
              <a:gd name="connsiteY2" fmla="*/ 234950 h 234950"/>
              <a:gd name="connsiteX3" fmla="*/ 0 w 69850"/>
              <a:gd name="connsiteY3" fmla="*/ 234950 h 234950"/>
            </a:gdLst>
            <a:ahLst/>
            <a:cxnLst>
              <a:cxn ang="0">
                <a:pos x="connsiteX0" y="connsiteY0"/>
              </a:cxn>
              <a:cxn ang="0">
                <a:pos x="connsiteX1" y="connsiteY1"/>
              </a:cxn>
              <a:cxn ang="0">
                <a:pos x="connsiteX2" y="connsiteY2"/>
              </a:cxn>
              <a:cxn ang="0">
                <a:pos x="connsiteX3" y="connsiteY3"/>
              </a:cxn>
            </a:cxnLst>
            <a:rect l="l" t="t" r="r" b="b"/>
            <a:pathLst>
              <a:path w="69850" h="234950">
                <a:moveTo>
                  <a:pt x="3175" y="0"/>
                </a:moveTo>
                <a:lnTo>
                  <a:pt x="69850" y="0"/>
                </a:lnTo>
                <a:cubicBezTo>
                  <a:pt x="68792" y="78317"/>
                  <a:pt x="67733" y="156633"/>
                  <a:pt x="66675" y="234950"/>
                </a:cubicBezTo>
                <a:lnTo>
                  <a:pt x="0" y="234950"/>
                </a:lnTo>
              </a:path>
            </a:pathLst>
          </a:custGeom>
          <a:noFill/>
          <a:ln w="19050" cap="flat" cmpd="sng" algn="ctr">
            <a:solidFill>
              <a:srgbClr val="C1272D"/>
            </a:solidFill>
            <a:prstDash val="solid"/>
            <a:round/>
            <a:headEnd type="none" w="med" len="med"/>
            <a:tailEnd type="arrow"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D62"/>
              </a:solidFill>
              <a:effectLst/>
              <a:uLnTx/>
              <a:uFillTx/>
              <a:latin typeface="Calibri" pitchFamily="34" charset="0"/>
              <a:ea typeface="+mn-ea"/>
              <a:cs typeface="+mn-cs"/>
            </a:endParaRPr>
          </a:p>
        </p:txBody>
      </p:sp>
      <p:sp>
        <p:nvSpPr>
          <p:cNvPr id="116" name="Freeform 115"/>
          <p:cNvSpPr/>
          <p:nvPr/>
        </p:nvSpPr>
        <p:spPr bwMode="auto">
          <a:xfrm>
            <a:off x="9631310" y="2660650"/>
            <a:ext cx="139700" cy="1263650"/>
          </a:xfrm>
          <a:custGeom>
            <a:avLst/>
            <a:gdLst>
              <a:gd name="connsiteX0" fmla="*/ 3175 w 69850"/>
              <a:gd name="connsiteY0" fmla="*/ 0 h 234950"/>
              <a:gd name="connsiteX1" fmla="*/ 69850 w 69850"/>
              <a:gd name="connsiteY1" fmla="*/ 0 h 234950"/>
              <a:gd name="connsiteX2" fmla="*/ 66675 w 69850"/>
              <a:gd name="connsiteY2" fmla="*/ 234950 h 234950"/>
              <a:gd name="connsiteX3" fmla="*/ 0 w 69850"/>
              <a:gd name="connsiteY3" fmla="*/ 234950 h 234950"/>
            </a:gdLst>
            <a:ahLst/>
            <a:cxnLst>
              <a:cxn ang="0">
                <a:pos x="connsiteX0" y="connsiteY0"/>
              </a:cxn>
              <a:cxn ang="0">
                <a:pos x="connsiteX1" y="connsiteY1"/>
              </a:cxn>
              <a:cxn ang="0">
                <a:pos x="connsiteX2" y="connsiteY2"/>
              </a:cxn>
              <a:cxn ang="0">
                <a:pos x="connsiteX3" y="connsiteY3"/>
              </a:cxn>
            </a:cxnLst>
            <a:rect l="l" t="t" r="r" b="b"/>
            <a:pathLst>
              <a:path w="69850" h="234950">
                <a:moveTo>
                  <a:pt x="3175" y="0"/>
                </a:moveTo>
                <a:lnTo>
                  <a:pt x="69850" y="0"/>
                </a:lnTo>
                <a:cubicBezTo>
                  <a:pt x="68792" y="78317"/>
                  <a:pt x="67733" y="156633"/>
                  <a:pt x="66675" y="234950"/>
                </a:cubicBezTo>
                <a:lnTo>
                  <a:pt x="0" y="234950"/>
                </a:lnTo>
              </a:path>
            </a:pathLst>
          </a:custGeom>
          <a:noFill/>
          <a:ln w="19050" cap="flat" cmpd="sng" algn="ctr">
            <a:solidFill>
              <a:srgbClr val="C1272D"/>
            </a:solidFill>
            <a:prstDash val="solid"/>
            <a:round/>
            <a:headEnd type="none" w="med" len="med"/>
            <a:tailEnd type="arrow"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D62"/>
              </a:solidFill>
              <a:effectLst/>
              <a:uLnTx/>
              <a:uFillTx/>
              <a:latin typeface="Calibri" pitchFamily="34" charset="0"/>
              <a:ea typeface="+mn-ea"/>
              <a:cs typeface="+mn-cs"/>
            </a:endParaRPr>
          </a:p>
        </p:txBody>
      </p:sp>
      <p:sp>
        <p:nvSpPr>
          <p:cNvPr id="117" name="Freeform 116"/>
          <p:cNvSpPr/>
          <p:nvPr/>
        </p:nvSpPr>
        <p:spPr bwMode="auto">
          <a:xfrm>
            <a:off x="9631310" y="2660650"/>
            <a:ext cx="139700" cy="1498600"/>
          </a:xfrm>
          <a:custGeom>
            <a:avLst/>
            <a:gdLst>
              <a:gd name="connsiteX0" fmla="*/ 3175 w 69850"/>
              <a:gd name="connsiteY0" fmla="*/ 0 h 234950"/>
              <a:gd name="connsiteX1" fmla="*/ 69850 w 69850"/>
              <a:gd name="connsiteY1" fmla="*/ 0 h 234950"/>
              <a:gd name="connsiteX2" fmla="*/ 66675 w 69850"/>
              <a:gd name="connsiteY2" fmla="*/ 234950 h 234950"/>
              <a:gd name="connsiteX3" fmla="*/ 0 w 69850"/>
              <a:gd name="connsiteY3" fmla="*/ 234950 h 234950"/>
            </a:gdLst>
            <a:ahLst/>
            <a:cxnLst>
              <a:cxn ang="0">
                <a:pos x="connsiteX0" y="connsiteY0"/>
              </a:cxn>
              <a:cxn ang="0">
                <a:pos x="connsiteX1" y="connsiteY1"/>
              </a:cxn>
              <a:cxn ang="0">
                <a:pos x="connsiteX2" y="connsiteY2"/>
              </a:cxn>
              <a:cxn ang="0">
                <a:pos x="connsiteX3" y="connsiteY3"/>
              </a:cxn>
            </a:cxnLst>
            <a:rect l="l" t="t" r="r" b="b"/>
            <a:pathLst>
              <a:path w="69850" h="234950">
                <a:moveTo>
                  <a:pt x="3175" y="0"/>
                </a:moveTo>
                <a:lnTo>
                  <a:pt x="69850" y="0"/>
                </a:lnTo>
                <a:cubicBezTo>
                  <a:pt x="68792" y="78317"/>
                  <a:pt x="67733" y="156633"/>
                  <a:pt x="66675" y="234950"/>
                </a:cubicBezTo>
                <a:lnTo>
                  <a:pt x="0" y="234950"/>
                </a:lnTo>
              </a:path>
            </a:pathLst>
          </a:custGeom>
          <a:noFill/>
          <a:ln w="19050" cap="flat" cmpd="sng" algn="ctr">
            <a:solidFill>
              <a:srgbClr val="C1272D"/>
            </a:solidFill>
            <a:prstDash val="solid"/>
            <a:round/>
            <a:headEnd type="none" w="med" len="med"/>
            <a:tailEnd type="arrow"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D62"/>
              </a:solidFill>
              <a:effectLst/>
              <a:uLnTx/>
              <a:uFillTx/>
              <a:latin typeface="Calibri" pitchFamily="34" charset="0"/>
              <a:ea typeface="+mn-ea"/>
              <a:cs typeface="+mn-cs"/>
            </a:endParaRPr>
          </a:p>
        </p:txBody>
      </p:sp>
      <p:sp>
        <p:nvSpPr>
          <p:cNvPr id="120" name="Freeform 119"/>
          <p:cNvSpPr/>
          <p:nvPr/>
        </p:nvSpPr>
        <p:spPr bwMode="auto">
          <a:xfrm>
            <a:off x="9634486" y="2660651"/>
            <a:ext cx="136525" cy="2759984"/>
          </a:xfrm>
          <a:custGeom>
            <a:avLst/>
            <a:gdLst>
              <a:gd name="connsiteX0" fmla="*/ 3175 w 69850"/>
              <a:gd name="connsiteY0" fmla="*/ 0 h 234950"/>
              <a:gd name="connsiteX1" fmla="*/ 69850 w 69850"/>
              <a:gd name="connsiteY1" fmla="*/ 0 h 234950"/>
              <a:gd name="connsiteX2" fmla="*/ 66675 w 69850"/>
              <a:gd name="connsiteY2" fmla="*/ 234950 h 234950"/>
              <a:gd name="connsiteX3" fmla="*/ 0 w 69850"/>
              <a:gd name="connsiteY3" fmla="*/ 234950 h 234950"/>
            </a:gdLst>
            <a:ahLst/>
            <a:cxnLst>
              <a:cxn ang="0">
                <a:pos x="connsiteX0" y="connsiteY0"/>
              </a:cxn>
              <a:cxn ang="0">
                <a:pos x="connsiteX1" y="connsiteY1"/>
              </a:cxn>
              <a:cxn ang="0">
                <a:pos x="connsiteX2" y="connsiteY2"/>
              </a:cxn>
              <a:cxn ang="0">
                <a:pos x="connsiteX3" y="connsiteY3"/>
              </a:cxn>
            </a:cxnLst>
            <a:rect l="l" t="t" r="r" b="b"/>
            <a:pathLst>
              <a:path w="69850" h="234950">
                <a:moveTo>
                  <a:pt x="3175" y="0"/>
                </a:moveTo>
                <a:lnTo>
                  <a:pt x="69850" y="0"/>
                </a:lnTo>
                <a:cubicBezTo>
                  <a:pt x="68792" y="78317"/>
                  <a:pt x="67733" y="156633"/>
                  <a:pt x="66675" y="234950"/>
                </a:cubicBezTo>
                <a:lnTo>
                  <a:pt x="0" y="234950"/>
                </a:lnTo>
              </a:path>
            </a:pathLst>
          </a:custGeom>
          <a:noFill/>
          <a:ln w="19050" cap="flat" cmpd="sng" algn="ctr">
            <a:solidFill>
              <a:srgbClr val="C1272D"/>
            </a:solidFill>
            <a:prstDash val="solid"/>
            <a:round/>
            <a:headEnd type="none" w="med" len="med"/>
            <a:tailEnd type="arrow"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D62"/>
              </a:solidFill>
              <a:effectLst/>
              <a:uLnTx/>
              <a:uFillTx/>
              <a:latin typeface="Calibri" pitchFamily="34" charset="0"/>
              <a:ea typeface="+mn-ea"/>
              <a:cs typeface="+mn-cs"/>
            </a:endParaRPr>
          </a:p>
        </p:txBody>
      </p:sp>
      <p:cxnSp>
        <p:nvCxnSpPr>
          <p:cNvPr id="127" name="Straight Connector 126"/>
          <p:cNvCxnSpPr/>
          <p:nvPr/>
        </p:nvCxnSpPr>
        <p:spPr bwMode="auto">
          <a:xfrm rot="5400000">
            <a:off x="1969284" y="3771900"/>
            <a:ext cx="4876800" cy="1588"/>
          </a:xfrm>
          <a:prstGeom prst="line">
            <a:avLst/>
          </a:prstGeom>
          <a:solidFill>
            <a:schemeClr val="accent1"/>
          </a:solidFill>
          <a:ln w="28575" cap="rnd" cmpd="sng" algn="ctr">
            <a:solidFill>
              <a:schemeClr val="accent3"/>
            </a:solidFill>
            <a:prstDash val="sysDot"/>
            <a:round/>
            <a:headEnd type="none" w="med" len="med"/>
            <a:tailEnd type="none" w="med" len="med"/>
          </a:ln>
          <a:effectLst/>
        </p:spPr>
      </p:cxnSp>
      <p:sp>
        <p:nvSpPr>
          <p:cNvPr id="133" name="Rectangle 132"/>
          <p:cNvSpPr/>
          <p:nvPr/>
        </p:nvSpPr>
        <p:spPr>
          <a:xfrm>
            <a:off x="1753748" y="1235937"/>
            <a:ext cx="2565831" cy="757130"/>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85D62">
                    <a:lumMod val="75000"/>
                  </a:srgbClr>
                </a:solidFill>
                <a:effectLst/>
                <a:uLnTx/>
                <a:uFillTx/>
                <a:latin typeface="Calibri" pitchFamily="34" charset="0"/>
                <a:ea typeface="+mn-ea"/>
                <a:cs typeface="+mn-cs"/>
              </a:rPr>
              <a:t>Data Management</a:t>
            </a:r>
            <a:br>
              <a:rPr kumimoji="0" lang="en-US" sz="2400" b="1" i="0" u="none" strike="noStrike" kern="1200" cap="none" spc="0" normalizeH="0" baseline="0" noProof="0" dirty="0">
                <a:ln>
                  <a:noFill/>
                </a:ln>
                <a:solidFill>
                  <a:srgbClr val="585D62">
                    <a:lumMod val="75000"/>
                  </a:srgbClr>
                </a:solidFill>
                <a:effectLst/>
                <a:uLnTx/>
                <a:uFillTx/>
                <a:latin typeface="Calibri" pitchFamily="34" charset="0"/>
                <a:ea typeface="+mn-ea"/>
                <a:cs typeface="+mn-cs"/>
              </a:rPr>
            </a:br>
            <a:r>
              <a:rPr kumimoji="0" lang="en-US" sz="2400" b="1" i="0" u="none" strike="noStrike" kern="1200" cap="none" spc="0" normalizeH="0" baseline="0" noProof="0" dirty="0">
                <a:ln>
                  <a:noFill/>
                </a:ln>
                <a:solidFill>
                  <a:srgbClr val="585D62">
                    <a:lumMod val="75000"/>
                  </a:srgbClr>
                </a:solidFill>
                <a:effectLst/>
                <a:uLnTx/>
                <a:uFillTx/>
                <a:latin typeface="Calibri" pitchFamily="34" charset="0"/>
                <a:ea typeface="+mn-ea"/>
                <a:cs typeface="+mn-cs"/>
              </a:rPr>
              <a:t>Designer</a:t>
            </a:r>
          </a:p>
        </p:txBody>
      </p:sp>
      <p:pic>
        <p:nvPicPr>
          <p:cNvPr id="150" name="Picture 149" descr="server.wmf"/>
          <p:cNvPicPr>
            <a:picLocks noChangeAspect="1"/>
          </p:cNvPicPr>
          <p:nvPr/>
        </p:nvPicPr>
        <p:blipFill>
          <a:blip r:embed="rId4" cstate="print"/>
          <a:stretch>
            <a:fillRect/>
          </a:stretch>
        </p:blipFill>
        <p:spPr>
          <a:xfrm>
            <a:off x="2842964" y="2115065"/>
            <a:ext cx="502355" cy="914400"/>
          </a:xfrm>
          <a:prstGeom prst="rect">
            <a:avLst/>
          </a:prstGeom>
        </p:spPr>
      </p:pic>
      <p:grpSp>
        <p:nvGrpSpPr>
          <p:cNvPr id="2" name="Group 53"/>
          <p:cNvGrpSpPr/>
          <p:nvPr/>
        </p:nvGrpSpPr>
        <p:grpSpPr>
          <a:xfrm>
            <a:off x="3985433" y="2416098"/>
            <a:ext cx="840673" cy="171032"/>
            <a:chOff x="2535673" y="3643141"/>
            <a:chExt cx="840673" cy="171032"/>
          </a:xfrm>
        </p:grpSpPr>
        <p:sp>
          <p:nvSpPr>
            <p:cNvPr id="152" name="Freeform 6"/>
            <p:cNvSpPr>
              <a:spLocks/>
            </p:cNvSpPr>
            <p:nvPr/>
          </p:nvSpPr>
          <p:spPr bwMode="auto">
            <a:xfrm>
              <a:off x="3183373" y="3643141"/>
              <a:ext cx="192973" cy="171032"/>
            </a:xfrm>
            <a:custGeom>
              <a:avLst/>
              <a:gdLst/>
              <a:ahLst/>
              <a:cxnLst>
                <a:cxn ang="0">
                  <a:pos x="0" y="0"/>
                </a:cxn>
                <a:cxn ang="0">
                  <a:pos x="1977" y="700"/>
                </a:cxn>
                <a:cxn ang="0">
                  <a:pos x="0" y="1399"/>
                </a:cxn>
                <a:cxn ang="0">
                  <a:pos x="659" y="700"/>
                </a:cxn>
                <a:cxn ang="0">
                  <a:pos x="0" y="0"/>
                </a:cxn>
              </a:cxnLst>
              <a:rect l="0" t="0" r="r" b="b"/>
              <a:pathLst>
                <a:path w="1977" h="1399">
                  <a:moveTo>
                    <a:pt x="0" y="0"/>
                  </a:moveTo>
                  <a:lnTo>
                    <a:pt x="1977" y="700"/>
                  </a:lnTo>
                  <a:lnTo>
                    <a:pt x="0" y="1399"/>
                  </a:lnTo>
                  <a:lnTo>
                    <a:pt x="659" y="700"/>
                  </a:lnTo>
                  <a:lnTo>
                    <a:pt x="0" y="0"/>
                  </a:lnTo>
                  <a:close/>
                </a:path>
              </a:pathLst>
            </a:custGeom>
            <a:solidFill>
              <a:srgbClr val="C0282D"/>
            </a:solidFill>
            <a:ln w="52388" cap="flat">
              <a:solidFill>
                <a:srgbClr val="C0282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85D62"/>
                </a:solidFill>
                <a:effectLst/>
                <a:uLnTx/>
                <a:uFillTx/>
                <a:latin typeface="Calibri" pitchFamily="34" charset="0"/>
                <a:ea typeface="+mn-ea"/>
                <a:cs typeface="+mn-cs"/>
              </a:endParaRPr>
            </a:p>
          </p:txBody>
        </p:sp>
        <p:sp>
          <p:nvSpPr>
            <p:cNvPr id="153" name="Freeform 6"/>
            <p:cNvSpPr>
              <a:spLocks/>
            </p:cNvSpPr>
            <p:nvPr/>
          </p:nvSpPr>
          <p:spPr bwMode="auto">
            <a:xfrm flipH="1">
              <a:off x="2535673" y="3643141"/>
              <a:ext cx="192973" cy="171032"/>
            </a:xfrm>
            <a:custGeom>
              <a:avLst/>
              <a:gdLst/>
              <a:ahLst/>
              <a:cxnLst>
                <a:cxn ang="0">
                  <a:pos x="0" y="0"/>
                </a:cxn>
                <a:cxn ang="0">
                  <a:pos x="1977" y="700"/>
                </a:cxn>
                <a:cxn ang="0">
                  <a:pos x="0" y="1399"/>
                </a:cxn>
                <a:cxn ang="0">
                  <a:pos x="659" y="700"/>
                </a:cxn>
                <a:cxn ang="0">
                  <a:pos x="0" y="0"/>
                </a:cxn>
              </a:cxnLst>
              <a:rect l="0" t="0" r="r" b="b"/>
              <a:pathLst>
                <a:path w="1977" h="1399">
                  <a:moveTo>
                    <a:pt x="0" y="0"/>
                  </a:moveTo>
                  <a:lnTo>
                    <a:pt x="1977" y="700"/>
                  </a:lnTo>
                  <a:lnTo>
                    <a:pt x="0" y="1399"/>
                  </a:lnTo>
                  <a:lnTo>
                    <a:pt x="659" y="700"/>
                  </a:lnTo>
                  <a:lnTo>
                    <a:pt x="0" y="0"/>
                  </a:lnTo>
                  <a:close/>
                </a:path>
              </a:pathLst>
            </a:custGeom>
            <a:solidFill>
              <a:srgbClr val="C0282D"/>
            </a:solidFill>
            <a:ln w="52388" cap="flat">
              <a:solidFill>
                <a:srgbClr val="C0282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85D62"/>
                </a:solidFill>
                <a:effectLst/>
                <a:uLnTx/>
                <a:uFillTx/>
                <a:latin typeface="Calibri" pitchFamily="34" charset="0"/>
                <a:ea typeface="+mn-ea"/>
                <a:cs typeface="+mn-cs"/>
              </a:endParaRPr>
            </a:p>
          </p:txBody>
        </p:sp>
      </p:grpSp>
      <p:sp>
        <p:nvSpPr>
          <p:cNvPr id="154" name="TextBox 153"/>
          <p:cNvSpPr txBox="1"/>
          <p:nvPr/>
        </p:nvSpPr>
        <p:spPr>
          <a:xfrm>
            <a:off x="1689112" y="2190482"/>
            <a:ext cx="1164338" cy="674031"/>
          </a:xfrm>
          <a:prstGeom prst="rect">
            <a:avLst/>
          </a:prstGeom>
          <a:noFill/>
        </p:spPr>
        <p:txBody>
          <a:bodyPr wrap="square"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31F20"/>
                </a:solidFill>
                <a:effectLst/>
                <a:uLnTx/>
                <a:uFillTx/>
                <a:latin typeface="Calibri" pitchFamily="34" charset="0"/>
                <a:ea typeface="+mn-ea"/>
                <a:cs typeface="Century Gothic"/>
              </a:rPr>
              <a:t>DM Execution Server</a:t>
            </a:r>
            <a:endParaRPr kumimoji="0" lang="en-US" sz="1400" b="1" i="0" u="none" strike="noStrike" kern="1200" cap="none" spc="0" normalizeH="0" baseline="0" noProof="0" dirty="0">
              <a:ln>
                <a:noFill/>
              </a:ln>
              <a:solidFill>
                <a:srgbClr val="585D62"/>
              </a:solidFill>
              <a:effectLst/>
              <a:uLnTx/>
              <a:uFillTx/>
              <a:latin typeface="Calibri" pitchFamily="34" charset="0"/>
              <a:ea typeface="+mn-ea"/>
              <a:cs typeface="+mn-cs"/>
            </a:endParaRPr>
          </a:p>
        </p:txBody>
      </p:sp>
      <p:grpSp>
        <p:nvGrpSpPr>
          <p:cNvPr id="3" name="Group 51"/>
          <p:cNvGrpSpPr/>
          <p:nvPr/>
        </p:nvGrpSpPr>
        <p:grpSpPr>
          <a:xfrm>
            <a:off x="2175062" y="3359424"/>
            <a:ext cx="1766805" cy="1933690"/>
            <a:chOff x="817364" y="4158147"/>
            <a:chExt cx="1766805" cy="1933690"/>
          </a:xfrm>
        </p:grpSpPr>
        <p:pic>
          <p:nvPicPr>
            <p:cNvPr id="50" name="Picture 49" descr="screenshots-framed-parallel-Hadoop.png"/>
            <p:cNvPicPr>
              <a:picLocks noChangeAspect="1"/>
            </p:cNvPicPr>
            <p:nvPr/>
          </p:nvPicPr>
          <p:blipFill>
            <a:blip r:embed="rId5" cstate="print"/>
            <a:stretch>
              <a:fillRect/>
            </a:stretch>
          </p:blipFill>
          <p:spPr>
            <a:xfrm>
              <a:off x="1104166" y="4536934"/>
              <a:ext cx="1193201" cy="1554903"/>
            </a:xfrm>
            <a:prstGeom prst="rect">
              <a:avLst/>
            </a:prstGeom>
          </p:spPr>
        </p:pic>
        <p:sp>
          <p:nvSpPr>
            <p:cNvPr id="51" name="Rounded Rectangle 50"/>
            <p:cNvSpPr/>
            <p:nvPr/>
          </p:nvSpPr>
          <p:spPr>
            <a:xfrm>
              <a:off x="817364" y="4158147"/>
              <a:ext cx="1766805" cy="337653"/>
            </a:xfrm>
            <a:prstGeom prst="roundRect">
              <a:avLst>
                <a:gd name="adj" fmla="val 6061"/>
              </a:avLst>
            </a:prstGeom>
            <a:solidFill>
              <a:srgbClr val="BF272D"/>
            </a:solidFill>
            <a:ln>
              <a:noFill/>
            </a:ln>
          </p:spPr>
          <p:style>
            <a:lnRef idx="2">
              <a:schemeClr val="accent1">
                <a:shade val="50000"/>
              </a:schemeClr>
            </a:lnRef>
            <a:fillRef idx="1">
              <a:schemeClr val="accent1"/>
            </a:fillRef>
            <a:effectRef idx="0">
              <a:schemeClr val="accent1"/>
            </a:effectRef>
            <a:fontRef idx="minor">
              <a:schemeClr val="lt1"/>
            </a:fontRef>
          </p:style>
          <p:txBody>
            <a:bodyPr lIns="59930" tIns="29965" rIns="59930" bIns="29965"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itchFamily="34" charset="0"/>
                  <a:ea typeface="+mn-ea"/>
                  <a:cs typeface="+mn-cs"/>
                </a:rPr>
                <a:t>Parallel Section</a:t>
              </a:r>
            </a:p>
          </p:txBody>
        </p:sp>
      </p:grpSp>
      <p:pic>
        <p:nvPicPr>
          <p:cNvPr id="53" name="Picture 52" descr="hadoopelephant_rgb1.png"/>
          <p:cNvPicPr>
            <a:picLocks noChangeAspect="1"/>
          </p:cNvPicPr>
          <p:nvPr/>
        </p:nvPicPr>
        <p:blipFill>
          <a:blip r:embed="rId6" cstate="print"/>
          <a:stretch>
            <a:fillRect/>
          </a:stretch>
        </p:blipFill>
        <p:spPr>
          <a:xfrm>
            <a:off x="4976937" y="1747697"/>
            <a:ext cx="1554480" cy="367634"/>
          </a:xfrm>
          <a:prstGeom prst="rect">
            <a:avLst/>
          </a:prstGeom>
        </p:spPr>
      </p:pic>
      <p:sp>
        <p:nvSpPr>
          <p:cNvPr id="49" name="Freeform 48"/>
          <p:cNvSpPr/>
          <p:nvPr/>
        </p:nvSpPr>
        <p:spPr bwMode="auto">
          <a:xfrm>
            <a:off x="9631311" y="2657476"/>
            <a:ext cx="142875" cy="2516505"/>
          </a:xfrm>
          <a:custGeom>
            <a:avLst/>
            <a:gdLst>
              <a:gd name="connsiteX0" fmla="*/ 3175 w 69850"/>
              <a:gd name="connsiteY0" fmla="*/ 0 h 234950"/>
              <a:gd name="connsiteX1" fmla="*/ 69850 w 69850"/>
              <a:gd name="connsiteY1" fmla="*/ 0 h 234950"/>
              <a:gd name="connsiteX2" fmla="*/ 66675 w 69850"/>
              <a:gd name="connsiteY2" fmla="*/ 234950 h 234950"/>
              <a:gd name="connsiteX3" fmla="*/ 0 w 69850"/>
              <a:gd name="connsiteY3" fmla="*/ 234950 h 234950"/>
            </a:gdLst>
            <a:ahLst/>
            <a:cxnLst>
              <a:cxn ang="0">
                <a:pos x="connsiteX0" y="connsiteY0"/>
              </a:cxn>
              <a:cxn ang="0">
                <a:pos x="connsiteX1" y="connsiteY1"/>
              </a:cxn>
              <a:cxn ang="0">
                <a:pos x="connsiteX2" y="connsiteY2"/>
              </a:cxn>
              <a:cxn ang="0">
                <a:pos x="connsiteX3" y="connsiteY3"/>
              </a:cxn>
            </a:cxnLst>
            <a:rect l="l" t="t" r="r" b="b"/>
            <a:pathLst>
              <a:path w="69850" h="234950">
                <a:moveTo>
                  <a:pt x="3175" y="0"/>
                </a:moveTo>
                <a:lnTo>
                  <a:pt x="69850" y="0"/>
                </a:lnTo>
                <a:cubicBezTo>
                  <a:pt x="68792" y="78317"/>
                  <a:pt x="67733" y="156633"/>
                  <a:pt x="66675" y="234950"/>
                </a:cubicBezTo>
                <a:lnTo>
                  <a:pt x="0" y="234950"/>
                </a:lnTo>
              </a:path>
            </a:pathLst>
          </a:custGeom>
          <a:noFill/>
          <a:ln w="19050" cap="flat" cmpd="sng" algn="ctr">
            <a:solidFill>
              <a:srgbClr val="C1272D"/>
            </a:solidFill>
            <a:prstDash val="solid"/>
            <a:round/>
            <a:headEnd type="none" w="med" len="med"/>
            <a:tailEnd type="arrow"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D62"/>
              </a:solidFill>
              <a:effectLst/>
              <a:uLnTx/>
              <a:uFillTx/>
              <a:latin typeface="Calibri" pitchFamily="34" charset="0"/>
              <a:ea typeface="+mn-ea"/>
              <a:cs typeface="+mn-cs"/>
            </a:endParaRPr>
          </a:p>
        </p:txBody>
      </p:sp>
      <p:sp>
        <p:nvSpPr>
          <p:cNvPr id="55" name="Rectangle 54"/>
          <p:cNvSpPr/>
          <p:nvPr/>
        </p:nvSpPr>
        <p:spPr>
          <a:xfrm>
            <a:off x="5100248" y="5434419"/>
            <a:ext cx="1739145" cy="275959"/>
          </a:xfrm>
          <a:prstGeom prst="rect">
            <a:avLst/>
          </a:prstGeom>
        </p:spPr>
        <p:txBody>
          <a:bodyPr wrap="square" lIns="59930" tIns="29965" rIns="59930" bIns="29965">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C1272D"/>
                </a:solidFill>
                <a:effectLst/>
                <a:uLnTx/>
                <a:uFillTx/>
                <a:latin typeface="Calibri" pitchFamily="34" charset="0"/>
                <a:ea typeface="+mn-ea"/>
                <a:cs typeface="+mn-cs"/>
              </a:rPr>
              <a:t>Running DM Task</a:t>
            </a:r>
          </a:p>
        </p:txBody>
      </p:sp>
      <p:cxnSp>
        <p:nvCxnSpPr>
          <p:cNvPr id="36" name="Straight Arrow Connector 35"/>
          <p:cNvCxnSpPr/>
          <p:nvPr/>
        </p:nvCxnSpPr>
        <p:spPr bwMode="auto">
          <a:xfrm>
            <a:off x="6576764" y="2530475"/>
            <a:ext cx="1463040" cy="1588"/>
          </a:xfrm>
          <a:prstGeom prst="straightConnector1">
            <a:avLst/>
          </a:prstGeom>
          <a:solidFill>
            <a:schemeClr val="accent1"/>
          </a:solidFill>
          <a:ln w="19050" cap="flat" cmpd="sng" algn="ctr">
            <a:solidFill>
              <a:srgbClr val="C1272D"/>
            </a:solidFill>
            <a:prstDash val="solid"/>
            <a:round/>
            <a:headEnd type="none" w="med" len="med"/>
            <a:tailEnd type="arrow" w="med" len="med"/>
          </a:ln>
          <a:effectLst/>
        </p:spPr>
      </p:cxnSp>
      <p:sp>
        <p:nvSpPr>
          <p:cNvPr id="37" name="Oval 36"/>
          <p:cNvSpPr/>
          <p:nvPr/>
        </p:nvSpPr>
        <p:spPr bwMode="auto">
          <a:xfrm>
            <a:off x="4276627" y="2007910"/>
            <a:ext cx="263951" cy="263951"/>
          </a:xfrm>
          <a:prstGeom prst="ellipse">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lIns="45720" rIns="45720" rtlCol="0" anchor="ctr">
            <a:no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718D"/>
                </a:solidFill>
                <a:effectLst/>
                <a:uLnTx/>
                <a:uFillTx/>
                <a:latin typeface="Calibri" pitchFamily="34" charset="0"/>
                <a:ea typeface="+mn-ea"/>
                <a:cs typeface="+mn-cs"/>
              </a:rPr>
              <a:t>1</a:t>
            </a:r>
          </a:p>
        </p:txBody>
      </p:sp>
      <p:sp>
        <p:nvSpPr>
          <p:cNvPr id="38" name="Oval 37"/>
          <p:cNvSpPr/>
          <p:nvPr/>
        </p:nvSpPr>
        <p:spPr bwMode="auto">
          <a:xfrm>
            <a:off x="7143947" y="1754957"/>
            <a:ext cx="263951" cy="263951"/>
          </a:xfrm>
          <a:prstGeom prst="ellipse">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lIns="45720" rIns="45720" rtlCol="0" anchor="ctr">
            <a:no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718D"/>
                </a:solidFill>
                <a:effectLst/>
                <a:uLnTx/>
                <a:uFillTx/>
                <a:latin typeface="Calibri" pitchFamily="34" charset="0"/>
                <a:ea typeface="+mn-ea"/>
                <a:cs typeface="+mn-cs"/>
              </a:rPr>
              <a:t>2</a:t>
            </a:r>
          </a:p>
        </p:txBody>
      </p:sp>
      <p:sp>
        <p:nvSpPr>
          <p:cNvPr id="39" name="Oval 38"/>
          <p:cNvSpPr/>
          <p:nvPr/>
        </p:nvSpPr>
        <p:spPr bwMode="auto">
          <a:xfrm>
            <a:off x="9992412" y="3547620"/>
            <a:ext cx="263951" cy="263951"/>
          </a:xfrm>
          <a:prstGeom prst="ellipse">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lIns="45720" rIns="45720" rtlCol="0" anchor="ctr">
            <a:no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718D"/>
                </a:solidFill>
                <a:effectLst/>
                <a:uLnTx/>
                <a:uFillTx/>
                <a:latin typeface="Calibri" pitchFamily="34" charset="0"/>
                <a:ea typeface="+mn-ea"/>
                <a:cs typeface="+mn-cs"/>
              </a:rPr>
              <a:t>3</a:t>
            </a:r>
          </a:p>
        </p:txBody>
      </p:sp>
      <p:sp>
        <p:nvSpPr>
          <p:cNvPr id="40" name="Freeform 39"/>
          <p:cNvSpPr/>
          <p:nvPr/>
        </p:nvSpPr>
        <p:spPr bwMode="auto">
          <a:xfrm>
            <a:off x="7151802" y="3497344"/>
            <a:ext cx="1055802" cy="1875934"/>
          </a:xfrm>
          <a:custGeom>
            <a:avLst/>
            <a:gdLst>
              <a:gd name="connsiteX0" fmla="*/ 1027522 w 1055802"/>
              <a:gd name="connsiteY0" fmla="*/ 311085 h 1875934"/>
              <a:gd name="connsiteX1" fmla="*/ 0 w 1055802"/>
              <a:gd name="connsiteY1" fmla="*/ 0 h 1875934"/>
              <a:gd name="connsiteX2" fmla="*/ 9427 w 1055802"/>
              <a:gd name="connsiteY2" fmla="*/ 1875934 h 1875934"/>
              <a:gd name="connsiteX3" fmla="*/ 1055802 w 1055802"/>
              <a:gd name="connsiteY3" fmla="*/ 791852 h 1875934"/>
            </a:gdLst>
            <a:ahLst/>
            <a:cxnLst>
              <a:cxn ang="0">
                <a:pos x="connsiteX0" y="connsiteY0"/>
              </a:cxn>
              <a:cxn ang="0">
                <a:pos x="connsiteX1" y="connsiteY1"/>
              </a:cxn>
              <a:cxn ang="0">
                <a:pos x="connsiteX2" y="connsiteY2"/>
              </a:cxn>
              <a:cxn ang="0">
                <a:pos x="connsiteX3" y="connsiteY3"/>
              </a:cxn>
            </a:cxnLst>
            <a:rect l="l" t="t" r="r" b="b"/>
            <a:pathLst>
              <a:path w="1055802" h="1875934">
                <a:moveTo>
                  <a:pt x="1027522" y="311085"/>
                </a:moveTo>
                <a:lnTo>
                  <a:pt x="0" y="0"/>
                </a:lnTo>
                <a:cubicBezTo>
                  <a:pt x="3142" y="625311"/>
                  <a:pt x="6285" y="1250623"/>
                  <a:pt x="9427" y="1875934"/>
                </a:cubicBezTo>
                <a:lnTo>
                  <a:pt x="1055802" y="791852"/>
                </a:lnTo>
              </a:path>
            </a:pathLst>
          </a:custGeom>
          <a:gradFill flip="none" rotWithShape="1">
            <a:gsLst>
              <a:gs pos="0">
                <a:schemeClr val="accent1">
                  <a:alpha val="0"/>
                </a:schemeClr>
              </a:gs>
              <a:gs pos="28000">
                <a:schemeClr val="accent1">
                  <a:alpha val="54000"/>
                </a:schemeClr>
              </a:gs>
              <a:gs pos="41000">
                <a:schemeClr val="accent1">
                  <a:alpha val="54000"/>
                </a:schemeClr>
              </a:gs>
              <a:gs pos="100000">
                <a:schemeClr val="accent1">
                  <a:tint val="23500"/>
                  <a:satMod val="160000"/>
                  <a:alpha val="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D62"/>
              </a:solidFill>
              <a:effectLst/>
              <a:uLnTx/>
              <a:uFillTx/>
              <a:latin typeface="Verdana" pitchFamily="34" charset="0"/>
              <a:ea typeface="+mn-ea"/>
              <a:cs typeface="+mn-cs"/>
            </a:endParaRPr>
          </a:p>
        </p:txBody>
      </p:sp>
      <p:sp>
        <p:nvSpPr>
          <p:cNvPr id="41" name="Title 40"/>
          <p:cNvSpPr>
            <a:spLocks noGrp="1"/>
          </p:cNvSpPr>
          <p:nvPr>
            <p:ph type="title"/>
          </p:nvPr>
        </p:nvSpPr>
        <p:spPr>
          <a:xfrm>
            <a:off x="489521" y="152534"/>
            <a:ext cx="8480196" cy="685800"/>
          </a:xfrm>
          <a:prstGeom prst="rect">
            <a:avLst/>
          </a:prstGeom>
        </p:spPr>
        <p:txBody>
          <a:bodyPr/>
          <a:lstStyle/>
          <a:p>
            <a:r>
              <a:rPr lang="en-US" sz="3200" dirty="0"/>
              <a:t>RedPoint DM for Hadoop: Processing Flow</a:t>
            </a:r>
          </a:p>
        </p:txBody>
      </p:sp>
    </p:spTree>
    <p:extLst>
      <p:ext uri="{BB962C8B-B14F-4D97-AF65-F5344CB8AC3E}">
        <p14:creationId xmlns:p14="http://schemas.microsoft.com/office/powerpoint/2010/main" val="2205234734"/>
      </p:ext>
    </p:extLst>
  </p:cSld>
  <p:clrMapOvr>
    <a:masterClrMapping/>
  </p:clrMapOvr>
  <p:transition>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TIMING" val="|0.9|0.2|0.2|0.2|0.2"/>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7.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17802-RedPoint PPT Template-edit">
  <a:themeElements>
    <a:clrScheme name="RedPoint">
      <a:dk1>
        <a:srgbClr val="FFFFFF"/>
      </a:dk1>
      <a:lt1>
        <a:srgbClr val="231F20"/>
      </a:lt1>
      <a:dk2>
        <a:srgbClr val="DDDDDD"/>
      </a:dk2>
      <a:lt2>
        <a:srgbClr val="AC0000"/>
      </a:lt2>
      <a:accent1>
        <a:srgbClr val="51748B"/>
      </a:accent1>
      <a:accent2>
        <a:srgbClr val="00B0F0"/>
      </a:accent2>
      <a:accent3>
        <a:srgbClr val="231F20"/>
      </a:accent3>
      <a:accent4>
        <a:srgbClr val="C9F0FE"/>
      </a:accent4>
      <a:accent5>
        <a:srgbClr val="636466"/>
      </a:accent5>
      <a:accent6>
        <a:srgbClr val="98A9BE"/>
      </a:accent6>
      <a:hlink>
        <a:srgbClr val="00B0F0"/>
      </a:hlink>
      <a:folHlink>
        <a:srgbClr val="51748B"/>
      </a:folHlink>
    </a:clrScheme>
    <a:fontScheme name="Custom 2">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sq" algn="ctr">
          <a:noFill/>
          <a:miter lim="800000"/>
          <a:headEnd/>
          <a:tailEnd/>
        </a:ln>
        <a:effectLst/>
      </a:spPr>
      <a:bodyPr wrap="square" lIns="0" rIns="0" anchor="ctr"/>
      <a:lstStyle>
        <a:defPPr>
          <a:spcBef>
            <a:spcPts val="1080"/>
          </a:spcBef>
          <a:defRPr sz="1600" b="1" dirty="0" smtClean="0">
            <a:solidFill>
              <a:schemeClr val="bg1"/>
            </a:solidFill>
            <a:latin typeface="+mn-lt"/>
          </a:defRPr>
        </a:defPPr>
      </a:lstStyle>
    </a:spDef>
    <a:lnDef>
      <a:spPr bwMode="auto">
        <a:solidFill>
          <a:schemeClr val="accent2"/>
        </a:solidFill>
        <a:ln w="9525" cap="sq" cmpd="sng" algn="ctr">
          <a:solidFill>
            <a:schemeClr val="tx1"/>
          </a:solidFill>
          <a:prstDash val="solid"/>
          <a:round/>
          <a:headEnd type="none" w="med" len="med"/>
          <a:tailEnd type="none" w="med" len="med"/>
        </a:ln>
        <a:effectLst/>
      </a:spPr>
      <a:bodyPr/>
      <a:lstStyle/>
    </a:lnDef>
    <a:txDef>
      <a:spPr bwMode="auto">
        <a:noFill/>
        <a:ln w="12700" cap="sq" algn="ctr">
          <a:noFill/>
          <a:miter lim="800000"/>
          <a:headEnd/>
          <a:tailEnd/>
        </a:ln>
        <a:effectLst/>
      </a:spPr>
      <a:bodyPr wrap="square" anchor="ctr" anchorCtr="0">
        <a:noAutofit/>
      </a:bodyPr>
      <a:lstStyle>
        <a:defPPr>
          <a:lnSpc>
            <a:spcPct val="95000"/>
          </a:lnSpc>
          <a:spcBef>
            <a:spcPts val="600"/>
          </a:spcBef>
          <a:defRPr sz="1600" dirty="0" smtClean="0">
            <a:latin typeface="+mn-lt"/>
          </a:defRPr>
        </a:defPPr>
      </a:lstStyle>
    </a:txDef>
  </a:objectDefaults>
  <a:extraClrSchemeLst/>
  <a:extLst>
    <a:ext uri="{05A4C25C-085E-4340-85A3-A5531E510DB2}">
      <thm15:themeFamily xmlns:thm15="http://schemas.microsoft.com/office/thememl/2012/main" name="17802-RedPoint PPT Template-edit1 (002) [Read-Only]" id="{B8E9CA0F-6139-4463-91EA-47239D16CC88}" vid="{55DDED06-2EEA-4B2E-AB6C-188A1ED4814D}"/>
    </a:ext>
  </a:extLst>
</a:theme>
</file>

<file path=ppt/theme/theme9.xml><?xml version="1.0" encoding="utf-8"?>
<a:theme xmlns:a="http://schemas.openxmlformats.org/drawingml/2006/main" name="2_Blank">
  <a:themeElements>
    <a:clrScheme name="RedPoint 2013">
      <a:dk1>
        <a:srgbClr val="585D62"/>
      </a:dk1>
      <a:lt1>
        <a:srgbClr val="FFFFFF"/>
      </a:lt1>
      <a:dk2>
        <a:srgbClr val="231F20"/>
      </a:dk2>
      <a:lt2>
        <a:srgbClr val="DDDDDD"/>
      </a:lt2>
      <a:accent1>
        <a:srgbClr val="59718D"/>
      </a:accent1>
      <a:accent2>
        <a:srgbClr val="C1272D"/>
      </a:accent2>
      <a:accent3>
        <a:srgbClr val="8EA1B8"/>
      </a:accent3>
      <a:accent4>
        <a:srgbClr val="DCEAF7"/>
      </a:accent4>
      <a:accent5>
        <a:srgbClr val="3F0000"/>
      </a:accent5>
      <a:accent6>
        <a:srgbClr val="585D62"/>
      </a:accent6>
      <a:hlink>
        <a:srgbClr val="336699"/>
      </a:hlink>
      <a:folHlink>
        <a:srgbClr val="003366"/>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ln>
      </a:spPr>
      <a:bodyPr lIns="45720" rIns="45720" rtlCol="0" anchor="ctr">
        <a:normAutofit/>
      </a:bodyPr>
      <a:lstStyle>
        <a:defPPr marL="0" marR="0" indent="0" algn="ctr" defTabSz="914400" eaLnBrk="0" latinLnBrk="0" hangingPunct="0">
          <a:lnSpc>
            <a:spcPct val="100000"/>
          </a:lnSpc>
          <a:buClrTx/>
          <a:buSzTx/>
          <a:buFontTx/>
          <a:buNone/>
          <a:tabLst/>
          <a:defRPr dirty="0" err="1" smtClean="0">
            <a:latin typeface="Calibri"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txDef>
      <a:spPr>
        <a:noFill/>
      </a:spPr>
      <a:bodyPr wrap="none" rtlCol="0">
        <a:spAutoFit/>
      </a:bodyPr>
      <a:lstStyle>
        <a:defPPr>
          <a:defRPr dirty="0" smtClean="0">
            <a:solidFill>
              <a:srgbClr val="292929"/>
            </a:solidFill>
            <a:latin typeface="Calibri" pitchFamily="34" charset="0"/>
          </a:defRPr>
        </a:defPPr>
      </a:lstStyle>
    </a:txDef>
  </a:objectDefaults>
  <a:extraClrSchemeLst>
    <a:extraClrScheme>
      <a:clrScheme name="SmoothCorp MBA Presentation v8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SmoothCorp MBA Presentation v8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SmoothCorp MBA Presentation v8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SmoothCorp MBA Presentation v8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SmoothCorp MBA Presentation v8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moothCorp MBA Presentation v8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SmoothCorp MBA Presentation v8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SmoothCorp MBA Presentation v8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SmoothCorp MBA Presentation v8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12809</TotalTime>
  <Words>3257</Words>
  <Application>Microsoft Office PowerPoint</Application>
  <PresentationFormat>Widescreen</PresentationFormat>
  <Paragraphs>765</Paragraphs>
  <Slides>31</Slides>
  <Notes>31</Notes>
  <HiddenSlides>0</HiddenSlides>
  <MMClips>1</MMClips>
  <ScaleCrop>false</ScaleCrop>
  <HeadingPairs>
    <vt:vector size="10" baseType="variant">
      <vt:variant>
        <vt:lpstr>Fonts Used</vt:lpstr>
      </vt:variant>
      <vt:variant>
        <vt:i4>18</vt:i4>
      </vt:variant>
      <vt:variant>
        <vt:lpstr>Theme</vt:lpstr>
      </vt:variant>
      <vt:variant>
        <vt:i4>9</vt:i4>
      </vt:variant>
      <vt:variant>
        <vt:lpstr>Embedded OLE Servers</vt:lpstr>
      </vt:variant>
      <vt:variant>
        <vt:i4>1</vt:i4>
      </vt:variant>
      <vt:variant>
        <vt:lpstr>Slide Titles</vt:lpstr>
      </vt:variant>
      <vt:variant>
        <vt:i4>31</vt:i4>
      </vt:variant>
      <vt:variant>
        <vt:lpstr>Custom Shows</vt:lpstr>
      </vt:variant>
      <vt:variant>
        <vt:i4>2</vt:i4>
      </vt:variant>
    </vt:vector>
  </HeadingPairs>
  <TitlesOfParts>
    <vt:vector size="61" baseType="lpstr">
      <vt:lpstr>ＭＳ Ｐゴシック</vt:lpstr>
      <vt:lpstr>-apple-system</vt:lpstr>
      <vt:lpstr>Arial</vt:lpstr>
      <vt:lpstr>Arial Narrow</vt:lpstr>
      <vt:lpstr>Arial Unicode MS</vt:lpstr>
      <vt:lpstr>Calibri</vt:lpstr>
      <vt:lpstr>Calibri Light</vt:lpstr>
      <vt:lpstr>Century Gothic</vt:lpstr>
      <vt:lpstr>Mangal</vt:lpstr>
      <vt:lpstr>Roboto</vt:lpstr>
      <vt:lpstr>Segoe UI</vt:lpstr>
      <vt:lpstr>Segoe UI Light</vt:lpstr>
      <vt:lpstr>Segoe UI Semibold</vt:lpstr>
      <vt:lpstr>Segoe UI Semilight</vt:lpstr>
      <vt:lpstr>Symbol</vt:lpstr>
      <vt:lpstr>Times</vt:lpstr>
      <vt:lpstr>Verdana</vt:lpstr>
      <vt:lpstr>Wingdings</vt:lpstr>
      <vt:lpstr>4_COLOR TEMPLATE</vt:lpstr>
      <vt:lpstr>2_COLOR TEMPLATE</vt:lpstr>
      <vt:lpstr>1_Server and Cloud 2013</vt:lpstr>
      <vt:lpstr>Modern DW</vt:lpstr>
      <vt:lpstr>1_WHITE TEMPLATE</vt:lpstr>
      <vt:lpstr>1_ML</vt:lpstr>
      <vt:lpstr>WHITE TEMPLATE</vt:lpstr>
      <vt:lpstr>17802-RedPoint PPT Template-edit</vt:lpstr>
      <vt:lpstr>2_Blank</vt:lpstr>
      <vt:lpstr>think-cell Slide</vt:lpstr>
      <vt:lpstr>PowerPoint Presentation</vt:lpstr>
      <vt:lpstr>PowerPoint Presentation</vt:lpstr>
      <vt:lpstr>PowerPoint Presentation</vt:lpstr>
      <vt:lpstr>Relational Databases</vt:lpstr>
      <vt:lpstr>What About a DW?</vt:lpstr>
      <vt:lpstr>Non-Relational Document Database</vt:lpstr>
      <vt:lpstr>Intel’s POV on Data Quality Outside Hadoop</vt:lpstr>
      <vt:lpstr>RedPoint and YARN</vt:lpstr>
      <vt:lpstr>RedPoint DM for Hadoop: Processing Flow</vt:lpstr>
      <vt:lpstr> Key Data Mastering Features of RedPoint Convergent Marketing Platform™</vt:lpstr>
      <vt:lpstr>Transactional Data</vt:lpstr>
      <vt:lpstr>Machine Learning</vt:lpstr>
      <vt:lpstr>PowerPoint Presentation</vt:lpstr>
      <vt:lpstr>Working with Data Means Picking the Right Technology</vt:lpstr>
      <vt:lpstr>Lambda on Azure Data Options</vt:lpstr>
      <vt:lpstr>The Microsoft Digital Transformation POV</vt:lpstr>
      <vt:lpstr>Turning Theory into a Solution</vt:lpstr>
      <vt:lpstr>Optimize customer engagement across the enterprise</vt:lpstr>
      <vt:lpstr>Real Time Capability Pyramid</vt:lpstr>
      <vt:lpstr>Perspective on Real Time Decisions</vt:lpstr>
      <vt:lpstr>PowerPoint Presentation</vt:lpstr>
      <vt:lpstr>The Golden Record</vt:lpstr>
      <vt:lpstr>PowerPoint Presentation</vt:lpstr>
      <vt:lpstr>PowerPoint Presentation</vt:lpstr>
      <vt:lpstr> RedPoint’s Customer Data Platform Approach</vt:lpstr>
      <vt:lpstr>Sample CDP/Digital Architecture</vt:lpstr>
      <vt:lpstr>PowerPoint Presentation</vt:lpstr>
      <vt:lpstr>PowerPoint Presentation</vt:lpstr>
      <vt:lpstr>Sample CDP/Digital Architecture</vt:lpstr>
      <vt:lpstr>PowerPoint Presentation</vt:lpstr>
      <vt:lpstr>RedPoint MDM – What we are delivering</vt:lpstr>
      <vt:lpstr>Reporting Services</vt:lpstr>
      <vt:lpstr>PowerBI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Gronbach</dc:creator>
  <cp:lastModifiedBy>James Serra</cp:lastModifiedBy>
  <cp:revision>182</cp:revision>
  <dcterms:created xsi:type="dcterms:W3CDTF">2015-12-01T12:07:21Z</dcterms:created>
  <dcterms:modified xsi:type="dcterms:W3CDTF">2017-12-13T19:53:16Z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2017-12-13T19:49:45.0568536Z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